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9" r:id="rId4"/>
    <p:sldId id="260" r:id="rId5"/>
    <p:sldId id="261" r:id="rId6"/>
    <p:sldId id="262" r:id="rId7"/>
    <p:sldId id="263" r:id="rId8"/>
    <p:sldId id="264" r:id="rId9"/>
    <p:sldId id="265" r:id="rId10"/>
    <p:sldId id="266" r:id="rId11"/>
    <p:sldId id="269" r:id="rId12"/>
    <p:sldId id="285" r:id="rId13"/>
    <p:sldId id="305" r:id="rId14"/>
    <p:sldId id="306" r:id="rId15"/>
    <p:sldId id="307" r:id="rId16"/>
    <p:sldId id="308" r:id="rId17"/>
    <p:sldId id="272" r:id="rId18"/>
    <p:sldId id="274" r:id="rId19"/>
    <p:sldId id="281" r:id="rId20"/>
    <p:sldId id="283" r:id="rId21"/>
    <p:sldId id="284" r:id="rId22"/>
    <p:sldId id="300" r:id="rId23"/>
    <p:sldId id="301" r:id="rId24"/>
    <p:sldId id="302" r:id="rId25"/>
    <p:sldId id="267" r:id="rId26"/>
    <p:sldId id="268" r:id="rId27"/>
    <p:sldId id="303" r:id="rId28"/>
    <p:sldId id="279" r:id="rId29"/>
    <p:sldId id="280" r:id="rId30"/>
    <p:sldId id="309" r:id="rId31"/>
    <p:sldId id="310" r:id="rId32"/>
    <p:sldId id="311" r:id="rId33"/>
    <p:sldId id="312" r:id="rId34"/>
    <p:sldId id="313" r:id="rId35"/>
    <p:sldId id="304" r:id="rId36"/>
    <p:sldId id="286" r:id="rId37"/>
    <p:sldId id="296" r:id="rId38"/>
    <p:sldId id="298" r:id="rId39"/>
    <p:sldId id="273" r:id="rId40"/>
    <p:sldId id="292" r:id="rId41"/>
    <p:sldId id="293" r:id="rId42"/>
    <p:sldId id="294" r:id="rId43"/>
    <p:sldId id="295" r:id="rId44"/>
    <p:sldId id="290" r:id="rId45"/>
    <p:sldId id="291" r:id="rId4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4660"/>
  </p:normalViewPr>
  <p:slideViewPr>
    <p:cSldViewPr snapToGrid="0">
      <p:cViewPr varScale="1">
        <p:scale>
          <a:sx n="84" d="100"/>
          <a:sy n="84" d="100"/>
        </p:scale>
        <p:origin x="6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July 27,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327035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July 27,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799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July 27,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411077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July 27,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268283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July 27,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51627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July 27,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a:t>
            </a:fld>
            <a:endParaRPr lang="en-US" dirty="0"/>
          </a:p>
        </p:txBody>
      </p:sp>
    </p:spTree>
    <p:extLst>
      <p:ext uri="{BB962C8B-B14F-4D97-AF65-F5344CB8AC3E}">
        <p14:creationId xmlns:p14="http://schemas.microsoft.com/office/powerpoint/2010/main" val="281325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July 27,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95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July 27,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196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July 27,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172047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July 27,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47583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July 27,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a:t>
            </a:fld>
            <a:endParaRPr lang="en-US"/>
          </a:p>
        </p:txBody>
      </p:sp>
    </p:spTree>
    <p:extLst>
      <p:ext uri="{BB962C8B-B14F-4D97-AF65-F5344CB8AC3E}">
        <p14:creationId xmlns:p14="http://schemas.microsoft.com/office/powerpoint/2010/main" val="180953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July 27,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1589278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2"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fidae.it/vogliamofarescuol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scuola@diocesi.lodi.it" TargetMode="External"/><Relationship Id="rId2" Type="http://schemas.openxmlformats.org/officeDocument/2006/relationships/hyperlink" Target="mailto:piero.cattaneo.it@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F35BC353-549C-47DC-9732-7E696137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8003"/>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cchia di colori su una superficie bianca">
            <a:extLst>
              <a:ext uri="{FF2B5EF4-FFF2-40B4-BE49-F238E27FC236}">
                <a16:creationId xmlns:a16="http://schemas.microsoft.com/office/drawing/2014/main" id="{26CA4128-48A9-C8A1-6632-8A92A2EECA93}"/>
              </a:ext>
            </a:extLst>
          </p:cNvPr>
          <p:cNvPicPr>
            <a:picLocks noChangeAspect="1"/>
          </p:cNvPicPr>
          <p:nvPr/>
        </p:nvPicPr>
        <p:blipFill rotWithShape="1">
          <a:blip r:embed="rId2"/>
          <a:srcRect t="2397" b="22603"/>
          <a:stretch/>
        </p:blipFill>
        <p:spPr>
          <a:xfrm>
            <a:off x="20" y="-1"/>
            <a:ext cx="12191980" cy="6858002"/>
          </a:xfrm>
          <a:custGeom>
            <a:avLst/>
            <a:gdLst/>
            <a:ahLst/>
            <a:cxnLst/>
            <a:rect l="l" t="t" r="r" b="b"/>
            <a:pathLst>
              <a:path w="12192000" h="6858002">
                <a:moveTo>
                  <a:pt x="5307101" y="6857999"/>
                </a:moveTo>
                <a:lnTo>
                  <a:pt x="12192000" y="6857999"/>
                </a:lnTo>
                <a:lnTo>
                  <a:pt x="12192000" y="6858002"/>
                </a:lnTo>
                <a:lnTo>
                  <a:pt x="5307088" y="6858002"/>
                </a:lnTo>
                <a:close/>
                <a:moveTo>
                  <a:pt x="0" y="0"/>
                </a:moveTo>
                <a:lnTo>
                  <a:pt x="12192000" y="0"/>
                </a:lnTo>
                <a:lnTo>
                  <a:pt x="12192000" y="6277972"/>
                </a:lnTo>
                <a:lnTo>
                  <a:pt x="12152890" y="6290206"/>
                </a:lnTo>
                <a:cubicBezTo>
                  <a:pt x="12105395" y="6304478"/>
                  <a:pt x="12054092" y="6317152"/>
                  <a:pt x="12009354" y="6315664"/>
                </a:cubicBezTo>
                <a:cubicBezTo>
                  <a:pt x="11994503" y="6311032"/>
                  <a:pt x="11985943" y="6310638"/>
                  <a:pt x="11978968" y="6319390"/>
                </a:cubicBezTo>
                <a:cubicBezTo>
                  <a:pt x="11941764" y="6318961"/>
                  <a:pt x="11901790" y="6339612"/>
                  <a:pt x="11878895" y="6327233"/>
                </a:cubicBezTo>
                <a:cubicBezTo>
                  <a:pt x="11878918" y="6346592"/>
                  <a:pt x="11826486" y="6319151"/>
                  <a:pt x="11814979" y="6337141"/>
                </a:cubicBezTo>
                <a:cubicBezTo>
                  <a:pt x="11820607" y="6367517"/>
                  <a:pt x="11727668" y="6353622"/>
                  <a:pt x="11687508" y="6364470"/>
                </a:cubicBezTo>
                <a:cubicBezTo>
                  <a:pt x="11692944" y="6381370"/>
                  <a:pt x="11638976" y="6383664"/>
                  <a:pt x="11672002" y="6397904"/>
                </a:cubicBezTo>
                <a:cubicBezTo>
                  <a:pt x="11645814" y="6406115"/>
                  <a:pt x="11642999" y="6389784"/>
                  <a:pt x="11629894" y="6384496"/>
                </a:cubicBezTo>
                <a:cubicBezTo>
                  <a:pt x="11597582" y="6386755"/>
                  <a:pt x="11602281" y="6372208"/>
                  <a:pt x="11597728" y="6361596"/>
                </a:cubicBezTo>
                <a:cubicBezTo>
                  <a:pt x="11567716" y="6387703"/>
                  <a:pt x="11505156" y="6361750"/>
                  <a:pt x="11448211" y="6357842"/>
                </a:cubicBezTo>
                <a:cubicBezTo>
                  <a:pt x="11414499" y="6357897"/>
                  <a:pt x="11370196" y="6408532"/>
                  <a:pt x="11336630" y="6383021"/>
                </a:cubicBezTo>
                <a:cubicBezTo>
                  <a:pt x="11316728" y="6389671"/>
                  <a:pt x="11284212" y="6365546"/>
                  <a:pt x="11267820" y="6388199"/>
                </a:cubicBezTo>
                <a:cubicBezTo>
                  <a:pt x="11215412" y="6380118"/>
                  <a:pt x="11199532" y="6391497"/>
                  <a:pt x="11153755" y="6378749"/>
                </a:cubicBezTo>
                <a:cubicBezTo>
                  <a:pt x="11097684" y="6376473"/>
                  <a:pt x="11142086" y="6407848"/>
                  <a:pt x="11063998" y="6397440"/>
                </a:cubicBezTo>
                <a:cubicBezTo>
                  <a:pt x="11028900" y="6406581"/>
                  <a:pt x="10989384" y="6411343"/>
                  <a:pt x="10949261" y="6411271"/>
                </a:cubicBezTo>
                <a:cubicBezTo>
                  <a:pt x="10946808" y="6404413"/>
                  <a:pt x="10928478" y="6413021"/>
                  <a:pt x="10920620" y="6414504"/>
                </a:cubicBezTo>
                <a:cubicBezTo>
                  <a:pt x="10921840" y="6410173"/>
                  <a:pt x="10906289" y="6407257"/>
                  <a:pt x="10899483" y="6410536"/>
                </a:cubicBezTo>
                <a:cubicBezTo>
                  <a:pt x="10774259" y="6419728"/>
                  <a:pt x="10854212" y="6382839"/>
                  <a:pt x="10774590" y="6403309"/>
                </a:cubicBezTo>
                <a:cubicBezTo>
                  <a:pt x="10724638" y="6405843"/>
                  <a:pt x="10739599" y="6355991"/>
                  <a:pt x="10682861" y="6377814"/>
                </a:cubicBezTo>
                <a:cubicBezTo>
                  <a:pt x="10622947" y="6375380"/>
                  <a:pt x="10589912" y="6355504"/>
                  <a:pt x="10530714" y="6366548"/>
                </a:cubicBezTo>
                <a:cubicBezTo>
                  <a:pt x="10474643" y="6364190"/>
                  <a:pt x="10428348" y="6354710"/>
                  <a:pt x="10379097" y="6358630"/>
                </a:cubicBezTo>
                <a:cubicBezTo>
                  <a:pt x="10361622" y="6351880"/>
                  <a:pt x="10344151" y="6348805"/>
                  <a:pt x="10323727" y="6357333"/>
                </a:cubicBezTo>
                <a:cubicBezTo>
                  <a:pt x="10272196" y="6352518"/>
                  <a:pt x="10263446" y="6339056"/>
                  <a:pt x="10227126" y="6348100"/>
                </a:cubicBezTo>
                <a:cubicBezTo>
                  <a:pt x="10196351" y="6318664"/>
                  <a:pt x="10199174" y="6342674"/>
                  <a:pt x="10163542" y="6343141"/>
                </a:cubicBezTo>
                <a:cubicBezTo>
                  <a:pt x="10134376" y="6345476"/>
                  <a:pt x="10177885" y="6359944"/>
                  <a:pt x="10151161" y="6358763"/>
                </a:cubicBezTo>
                <a:cubicBezTo>
                  <a:pt x="10126522" y="6349492"/>
                  <a:pt x="10117113" y="6369683"/>
                  <a:pt x="10092125" y="6358861"/>
                </a:cubicBezTo>
                <a:cubicBezTo>
                  <a:pt x="10107302" y="6344459"/>
                  <a:pt x="10032910" y="6356018"/>
                  <a:pt x="10037958" y="6342614"/>
                </a:cubicBezTo>
                <a:cubicBezTo>
                  <a:pt x="10003046" y="6359008"/>
                  <a:pt x="10003017" y="6334504"/>
                  <a:pt x="9966866" y="6337014"/>
                </a:cubicBezTo>
                <a:cubicBezTo>
                  <a:pt x="9947485" y="6342600"/>
                  <a:pt x="9935606" y="6342702"/>
                  <a:pt x="9924418" y="6333490"/>
                </a:cubicBezTo>
                <a:cubicBezTo>
                  <a:pt x="9834150" y="6361084"/>
                  <a:pt x="9880223" y="6330704"/>
                  <a:pt x="9806001" y="6337361"/>
                </a:cubicBezTo>
                <a:cubicBezTo>
                  <a:pt x="9740686" y="6345638"/>
                  <a:pt x="9670300" y="6348205"/>
                  <a:pt x="9596449" y="6376180"/>
                </a:cubicBezTo>
                <a:cubicBezTo>
                  <a:pt x="9581101" y="6384665"/>
                  <a:pt x="9553986" y="6385744"/>
                  <a:pt x="9535890" y="6378590"/>
                </a:cubicBezTo>
                <a:cubicBezTo>
                  <a:pt x="9532775" y="6377359"/>
                  <a:pt x="9530052" y="6375925"/>
                  <a:pt x="9527805" y="6374334"/>
                </a:cubicBezTo>
                <a:cubicBezTo>
                  <a:pt x="9481894" y="6394749"/>
                  <a:pt x="9464762" y="6381055"/>
                  <a:pt x="9441373" y="6395633"/>
                </a:cubicBezTo>
                <a:cubicBezTo>
                  <a:pt x="9381290" y="6397202"/>
                  <a:pt x="9341618" y="6377583"/>
                  <a:pt x="9320149" y="6390280"/>
                </a:cubicBezTo>
                <a:cubicBezTo>
                  <a:pt x="9291150" y="6386896"/>
                  <a:pt x="9257768" y="6367103"/>
                  <a:pt x="9229488" y="6380382"/>
                </a:cubicBezTo>
                <a:cubicBezTo>
                  <a:pt x="9230007" y="6377216"/>
                  <a:pt x="9227921" y="6376045"/>
                  <a:pt x="9224285" y="6375920"/>
                </a:cubicBezTo>
                <a:lnTo>
                  <a:pt x="9217537" y="6376762"/>
                </a:lnTo>
                <a:lnTo>
                  <a:pt x="9214728" y="6381637"/>
                </a:lnTo>
                <a:cubicBezTo>
                  <a:pt x="9202170" y="6398803"/>
                  <a:pt x="9191484" y="6381138"/>
                  <a:pt x="9161049" y="6384539"/>
                </a:cubicBezTo>
                <a:cubicBezTo>
                  <a:pt x="9146336" y="6385184"/>
                  <a:pt x="9147761" y="6380673"/>
                  <a:pt x="9149697" y="6376552"/>
                </a:cubicBezTo>
                <a:lnTo>
                  <a:pt x="9150803" y="6372240"/>
                </a:lnTo>
                <a:lnTo>
                  <a:pt x="9141448" y="6372359"/>
                </a:lnTo>
                <a:lnTo>
                  <a:pt x="9137486" y="6372055"/>
                </a:lnTo>
                <a:lnTo>
                  <a:pt x="9126952" y="6375163"/>
                </a:lnTo>
                <a:cubicBezTo>
                  <a:pt x="9117353" y="6375502"/>
                  <a:pt x="9107828" y="6372135"/>
                  <a:pt x="9098334" y="6372861"/>
                </a:cubicBezTo>
                <a:cubicBezTo>
                  <a:pt x="9093587" y="6373224"/>
                  <a:pt x="9088847" y="6374610"/>
                  <a:pt x="9084110" y="6377995"/>
                </a:cubicBezTo>
                <a:cubicBezTo>
                  <a:pt x="9105864" y="6390113"/>
                  <a:pt x="9028073" y="6387966"/>
                  <a:pt x="9039515" y="6400351"/>
                </a:cubicBezTo>
                <a:cubicBezTo>
                  <a:pt x="8997651" y="6388705"/>
                  <a:pt x="9009590" y="6412472"/>
                  <a:pt x="8973305" y="6414442"/>
                </a:cubicBezTo>
                <a:cubicBezTo>
                  <a:pt x="8951781" y="6411385"/>
                  <a:pt x="8940212" y="6412734"/>
                  <a:pt x="8933861" y="6423031"/>
                </a:cubicBezTo>
                <a:cubicBezTo>
                  <a:pt x="8832841" y="6407267"/>
                  <a:pt x="8892362" y="6431116"/>
                  <a:pt x="8817130" y="6433703"/>
                </a:cubicBezTo>
                <a:cubicBezTo>
                  <a:pt x="8749745" y="6433633"/>
                  <a:pt x="8680232" y="6439719"/>
                  <a:pt x="8594947" y="6421586"/>
                </a:cubicBezTo>
                <a:cubicBezTo>
                  <a:pt x="8575919" y="6415227"/>
                  <a:pt x="8549096" y="6417484"/>
                  <a:pt x="8535041" y="6426626"/>
                </a:cubicBezTo>
                <a:cubicBezTo>
                  <a:pt x="8532621" y="6428200"/>
                  <a:pt x="8530681" y="6429922"/>
                  <a:pt x="8529279" y="6431739"/>
                </a:cubicBezTo>
                <a:cubicBezTo>
                  <a:pt x="8474783" y="6417534"/>
                  <a:pt x="8464858" y="6432901"/>
                  <a:pt x="8435056" y="6421613"/>
                </a:cubicBezTo>
                <a:cubicBezTo>
                  <a:pt x="8376022" y="6427411"/>
                  <a:pt x="8347129" y="6451271"/>
                  <a:pt x="8320108" y="6441573"/>
                </a:cubicBezTo>
                <a:cubicBezTo>
                  <a:pt x="8293638" y="6448387"/>
                  <a:pt x="8270932" y="6471649"/>
                  <a:pt x="8237020" y="6462216"/>
                </a:cubicBezTo>
                <a:cubicBezTo>
                  <a:pt x="8245222" y="6474245"/>
                  <a:pt x="8197387" y="6460392"/>
                  <a:pt x="8188860" y="6471379"/>
                </a:cubicBezTo>
                <a:cubicBezTo>
                  <a:pt x="8184024" y="6480393"/>
                  <a:pt x="8168383" y="6478291"/>
                  <a:pt x="8155558" y="6480722"/>
                </a:cubicBezTo>
                <a:cubicBezTo>
                  <a:pt x="8144819" y="6489457"/>
                  <a:pt x="8082218" y="6493172"/>
                  <a:pt x="8061412" y="6490111"/>
                </a:cubicBezTo>
                <a:cubicBezTo>
                  <a:pt x="8004043" y="6475925"/>
                  <a:pt x="7947523" y="6510024"/>
                  <a:pt x="7901437" y="6499659"/>
                </a:cubicBezTo>
                <a:cubicBezTo>
                  <a:pt x="7888774" y="6499544"/>
                  <a:pt x="7877960" y="6500846"/>
                  <a:pt x="7868353" y="6503024"/>
                </a:cubicBezTo>
                <a:lnTo>
                  <a:pt x="7843779" y="6511212"/>
                </a:lnTo>
                <a:lnTo>
                  <a:pt x="7841448" y="6517728"/>
                </a:lnTo>
                <a:lnTo>
                  <a:pt x="7823871" y="6520429"/>
                </a:lnTo>
                <a:lnTo>
                  <a:pt x="7820005" y="6522254"/>
                </a:lnTo>
                <a:cubicBezTo>
                  <a:pt x="7812641" y="6525763"/>
                  <a:pt x="7805193" y="6529063"/>
                  <a:pt x="7797020" y="6531612"/>
                </a:cubicBezTo>
                <a:cubicBezTo>
                  <a:pt x="7782159" y="6505259"/>
                  <a:pt x="7725050" y="6548941"/>
                  <a:pt x="7727879" y="6524102"/>
                </a:cubicBezTo>
                <a:cubicBezTo>
                  <a:pt x="7680386" y="6533519"/>
                  <a:pt x="7695538" y="6507405"/>
                  <a:pt x="7659324" y="6537474"/>
                </a:cubicBezTo>
                <a:cubicBezTo>
                  <a:pt x="7566636" y="6535069"/>
                  <a:pt x="7462452" y="6568928"/>
                  <a:pt x="7374068" y="6552862"/>
                </a:cubicBezTo>
                <a:cubicBezTo>
                  <a:pt x="7393454" y="6562410"/>
                  <a:pt x="7373124" y="6578225"/>
                  <a:pt x="7346163" y="6577609"/>
                </a:cubicBezTo>
                <a:cubicBezTo>
                  <a:pt x="7419349" y="6615756"/>
                  <a:pt x="7219942" y="6557562"/>
                  <a:pt x="7235023" y="6591880"/>
                </a:cubicBezTo>
                <a:cubicBezTo>
                  <a:pt x="7203144" y="6564271"/>
                  <a:pt x="7057485" y="6539224"/>
                  <a:pt x="7039074" y="6572474"/>
                </a:cubicBezTo>
                <a:cubicBezTo>
                  <a:pt x="6966094" y="6582775"/>
                  <a:pt x="6893201" y="6571018"/>
                  <a:pt x="6833428" y="6596853"/>
                </a:cubicBezTo>
                <a:cubicBezTo>
                  <a:pt x="6827113" y="6593647"/>
                  <a:pt x="6820080" y="6591377"/>
                  <a:pt x="6812583" y="6589775"/>
                </a:cubicBezTo>
                <a:lnTo>
                  <a:pt x="6790242" y="6586880"/>
                </a:lnTo>
                <a:lnTo>
                  <a:pt x="6787846" y="6588046"/>
                </a:lnTo>
                <a:cubicBezTo>
                  <a:pt x="6776461" y="6590858"/>
                  <a:pt x="6768832" y="6590687"/>
                  <a:pt x="6762881" y="6589201"/>
                </a:cubicBezTo>
                <a:lnTo>
                  <a:pt x="6756732" y="6586412"/>
                </a:lnTo>
                <a:lnTo>
                  <a:pt x="6739390" y="6586250"/>
                </a:lnTo>
                <a:lnTo>
                  <a:pt x="6704653" y="6583365"/>
                </a:lnTo>
                <a:lnTo>
                  <a:pt x="6698694" y="6585233"/>
                </a:lnTo>
                <a:lnTo>
                  <a:pt x="6647142" y="6584630"/>
                </a:lnTo>
                <a:lnTo>
                  <a:pt x="6646688" y="6585765"/>
                </a:lnTo>
                <a:cubicBezTo>
                  <a:pt x="6644494" y="6588296"/>
                  <a:pt x="6640660" y="6590137"/>
                  <a:pt x="6633278" y="6590589"/>
                </a:cubicBezTo>
                <a:cubicBezTo>
                  <a:pt x="6648367" y="6606646"/>
                  <a:pt x="6630160" y="6597288"/>
                  <a:pt x="6607065" y="6597202"/>
                </a:cubicBezTo>
                <a:cubicBezTo>
                  <a:pt x="6625347" y="6622121"/>
                  <a:pt x="6557475" y="6611760"/>
                  <a:pt x="6549804" y="6626596"/>
                </a:cubicBezTo>
                <a:cubicBezTo>
                  <a:pt x="6532425" y="6625972"/>
                  <a:pt x="6514382" y="6625766"/>
                  <a:pt x="6496083" y="6626095"/>
                </a:cubicBezTo>
                <a:lnTo>
                  <a:pt x="6485389" y="6626617"/>
                </a:lnTo>
                <a:lnTo>
                  <a:pt x="6485223" y="6626886"/>
                </a:lnTo>
                <a:cubicBezTo>
                  <a:pt x="6483001" y="6627550"/>
                  <a:pt x="6479520" y="6627927"/>
                  <a:pt x="6474035" y="6627950"/>
                </a:cubicBezTo>
                <a:lnTo>
                  <a:pt x="6465888" y="6627571"/>
                </a:lnTo>
                <a:lnTo>
                  <a:pt x="6445139" y="6628585"/>
                </a:lnTo>
                <a:lnTo>
                  <a:pt x="6438312" y="6630646"/>
                </a:lnTo>
                <a:cubicBezTo>
                  <a:pt x="6417397" y="6642787"/>
                  <a:pt x="6447851" y="6675286"/>
                  <a:pt x="6392168" y="6665569"/>
                </a:cubicBezTo>
                <a:cubicBezTo>
                  <a:pt x="6343510" y="6677589"/>
                  <a:pt x="6330169" y="6701494"/>
                  <a:pt x="6272304" y="6700835"/>
                </a:cubicBezTo>
                <a:cubicBezTo>
                  <a:pt x="6226827" y="6712160"/>
                  <a:pt x="6194756" y="6728533"/>
                  <a:pt x="6150447" y="6732895"/>
                </a:cubicBezTo>
                <a:cubicBezTo>
                  <a:pt x="6140653" y="6742032"/>
                  <a:pt x="6128186" y="6747742"/>
                  <a:pt x="6104787" y="6743117"/>
                </a:cubicBezTo>
                <a:cubicBezTo>
                  <a:pt x="6064916" y="6755994"/>
                  <a:pt x="6067350" y="6769968"/>
                  <a:pt x="6030197" y="6767449"/>
                </a:cubicBezTo>
                <a:cubicBezTo>
                  <a:pt x="6025714" y="6799897"/>
                  <a:pt x="6010615" y="6777056"/>
                  <a:pt x="5980285" y="6782421"/>
                </a:cubicBezTo>
                <a:cubicBezTo>
                  <a:pt x="5954036" y="6784991"/>
                  <a:pt x="5980131" y="6764424"/>
                  <a:pt x="5958496" y="6769874"/>
                </a:cubicBezTo>
                <a:cubicBezTo>
                  <a:pt x="5944505" y="6782527"/>
                  <a:pt x="5921893" y="6765237"/>
                  <a:pt x="5908732" y="6779393"/>
                </a:cubicBezTo>
                <a:cubicBezTo>
                  <a:pt x="5931989" y="6790347"/>
                  <a:pt x="5860959" y="6791681"/>
                  <a:pt x="5874963" y="6803355"/>
                </a:cubicBezTo>
                <a:cubicBezTo>
                  <a:pt x="5833647" y="6793755"/>
                  <a:pt x="5851456" y="6816602"/>
                  <a:pt x="5819199" y="6820147"/>
                </a:cubicBezTo>
                <a:cubicBezTo>
                  <a:pt x="5798819" y="6818094"/>
                  <a:pt x="5788750" y="6819934"/>
                  <a:pt x="5786035" y="6830341"/>
                </a:cubicBezTo>
                <a:cubicBezTo>
                  <a:pt x="5689973" y="6819312"/>
                  <a:pt x="5750863" y="6840131"/>
                  <a:pt x="5683543" y="6846008"/>
                </a:cubicBezTo>
                <a:cubicBezTo>
                  <a:pt x="5622546" y="6848924"/>
                  <a:pt x="5561433" y="6857988"/>
                  <a:pt x="5478912" y="6843932"/>
                </a:cubicBezTo>
                <a:cubicBezTo>
                  <a:pt x="5459815" y="6838522"/>
                  <a:pt x="5436209" y="6841929"/>
                  <a:pt x="5426182" y="6851543"/>
                </a:cubicBezTo>
                <a:cubicBezTo>
                  <a:pt x="5424458" y="6853198"/>
                  <a:pt x="5423209" y="6854977"/>
                  <a:pt x="5422476" y="6856827"/>
                </a:cubicBezTo>
                <a:cubicBezTo>
                  <a:pt x="5368974" y="6845270"/>
                  <a:pt x="5364519" y="6860824"/>
                  <a:pt x="5334223" y="6851042"/>
                </a:cubicBezTo>
                <a:lnTo>
                  <a:pt x="5307101" y="6857999"/>
                </a:lnTo>
                <a:lnTo>
                  <a:pt x="0" y="6857999"/>
                </a:lnTo>
                <a:lnTo>
                  <a:pt x="0" y="2143233"/>
                </a:lnTo>
                <a:lnTo>
                  <a:pt x="23798" y="2139906"/>
                </a:lnTo>
                <a:cubicBezTo>
                  <a:pt x="74043" y="2136293"/>
                  <a:pt x="38977" y="2165571"/>
                  <a:pt x="87258" y="2143366"/>
                </a:cubicBezTo>
                <a:cubicBezTo>
                  <a:pt x="122965" y="2137787"/>
                  <a:pt x="117457" y="2188700"/>
                  <a:pt x="156013" y="2163361"/>
                </a:cubicBezTo>
                <a:cubicBezTo>
                  <a:pt x="199419" y="2162157"/>
                  <a:pt x="225310" y="2180084"/>
                  <a:pt x="266777" y="2165405"/>
                </a:cubicBezTo>
                <a:cubicBezTo>
                  <a:pt x="307408" y="2164360"/>
                  <a:pt x="341751" y="2171054"/>
                  <a:pt x="376805" y="2164126"/>
                </a:cubicBezTo>
                <a:cubicBezTo>
                  <a:pt x="390105" y="2169833"/>
                  <a:pt x="403012" y="2171855"/>
                  <a:pt x="416820" y="2162058"/>
                </a:cubicBezTo>
                <a:cubicBezTo>
                  <a:pt x="454441" y="2163754"/>
                  <a:pt x="462164" y="2176725"/>
                  <a:pt x="487366" y="2165444"/>
                </a:cubicBezTo>
                <a:cubicBezTo>
                  <a:pt x="512638" y="2193098"/>
                  <a:pt x="508069" y="2169186"/>
                  <a:pt x="533680" y="2166550"/>
                </a:cubicBezTo>
                <a:cubicBezTo>
                  <a:pt x="554439" y="2162433"/>
                  <a:pt x="521576" y="2150568"/>
                  <a:pt x="540946" y="2150128"/>
                </a:cubicBezTo>
                <a:cubicBezTo>
                  <a:pt x="559671" y="2157928"/>
                  <a:pt x="564313" y="2137102"/>
                  <a:pt x="583453" y="2146439"/>
                </a:cubicBezTo>
                <a:cubicBezTo>
                  <a:pt x="574045" y="2161807"/>
                  <a:pt x="626400" y="2145688"/>
                  <a:pt x="624180" y="2159439"/>
                </a:cubicBezTo>
                <a:cubicBezTo>
                  <a:pt x="647591" y="2140873"/>
                  <a:pt x="650201" y="2165450"/>
                  <a:pt x="675971" y="2160733"/>
                </a:cubicBezTo>
                <a:cubicBezTo>
                  <a:pt x="689339" y="2153950"/>
                  <a:pt x="697882" y="2153126"/>
                  <a:pt x="706914" y="2161686"/>
                </a:cubicBezTo>
                <a:cubicBezTo>
                  <a:pt x="769009" y="2128516"/>
                  <a:pt x="739035" y="2161792"/>
                  <a:pt x="791788" y="2150599"/>
                </a:cubicBezTo>
                <a:cubicBezTo>
                  <a:pt x="837950" y="2138324"/>
                  <a:pt x="852628" y="2155297"/>
                  <a:pt x="902857" y="2122745"/>
                </a:cubicBezTo>
                <a:cubicBezTo>
                  <a:pt x="913016" y="2113301"/>
                  <a:pt x="967730" y="2097173"/>
                  <a:pt x="981959" y="2092815"/>
                </a:cubicBezTo>
                <a:cubicBezTo>
                  <a:pt x="996188" y="2088456"/>
                  <a:pt x="986445" y="2095133"/>
                  <a:pt x="988232" y="2096592"/>
                </a:cubicBezTo>
                <a:cubicBezTo>
                  <a:pt x="1019139" y="2073321"/>
                  <a:pt x="1032924" y="2086016"/>
                  <a:pt x="1048229" y="2069972"/>
                </a:cubicBezTo>
                <a:cubicBezTo>
                  <a:pt x="1091335" y="2064742"/>
                  <a:pt x="1121978" y="2082008"/>
                  <a:pt x="1136098" y="2067967"/>
                </a:cubicBezTo>
                <a:cubicBezTo>
                  <a:pt x="1157340" y="2069596"/>
                  <a:pt x="1183471" y="2087419"/>
                  <a:pt x="1202436" y="2072380"/>
                </a:cubicBezTo>
                <a:cubicBezTo>
                  <a:pt x="1202276" y="2085209"/>
                  <a:pt x="1228778" y="2063479"/>
                  <a:pt x="1239614" y="2072295"/>
                </a:cubicBezTo>
                <a:cubicBezTo>
                  <a:pt x="1247024" y="2079920"/>
                  <a:pt x="1256792" y="2075104"/>
                  <a:pt x="1266687" y="2075072"/>
                </a:cubicBezTo>
                <a:cubicBezTo>
                  <a:pt x="1278018" y="2081364"/>
                  <a:pt x="1322622" y="2073526"/>
                  <a:pt x="1335495" y="2066868"/>
                </a:cubicBezTo>
                <a:cubicBezTo>
                  <a:pt x="1368381" y="2043096"/>
                  <a:pt x="1422617" y="2065011"/>
                  <a:pt x="1449503" y="2046887"/>
                </a:cubicBezTo>
                <a:cubicBezTo>
                  <a:pt x="1458132" y="2044484"/>
                  <a:pt x="1466138" y="2043753"/>
                  <a:pt x="1473714" y="2044066"/>
                </a:cubicBezTo>
                <a:lnTo>
                  <a:pt x="1494279" y="2047336"/>
                </a:lnTo>
                <a:lnTo>
                  <a:pt x="1498838" y="2053057"/>
                </a:lnTo>
                <a:lnTo>
                  <a:pt x="1512113" y="2052421"/>
                </a:lnTo>
                <a:lnTo>
                  <a:pt x="1515595" y="2053441"/>
                </a:lnTo>
                <a:cubicBezTo>
                  <a:pt x="1522236" y="2055416"/>
                  <a:pt x="1528840" y="2057179"/>
                  <a:pt x="1535601" y="2058100"/>
                </a:cubicBezTo>
                <a:cubicBezTo>
                  <a:pt x="1533819" y="2030557"/>
                  <a:pt x="1592812" y="2061403"/>
                  <a:pt x="1579590" y="2038490"/>
                </a:cubicBezTo>
                <a:cubicBezTo>
                  <a:pt x="1616426" y="2038767"/>
                  <a:pt x="1594177" y="2016885"/>
                  <a:pt x="1632661" y="2038680"/>
                </a:cubicBezTo>
                <a:cubicBezTo>
                  <a:pt x="1695112" y="2019618"/>
                  <a:pt x="1728303" y="2044586"/>
                  <a:pt x="1781597" y="2013421"/>
                </a:cubicBezTo>
                <a:cubicBezTo>
                  <a:pt x="1834196" y="2009160"/>
                  <a:pt x="1902538" y="2002271"/>
                  <a:pt x="1942299" y="1995238"/>
                </a:cubicBezTo>
                <a:cubicBezTo>
                  <a:pt x="1987356" y="1969382"/>
                  <a:pt x="2046051" y="1931285"/>
                  <a:pt x="2073776" y="1959306"/>
                </a:cubicBezTo>
                <a:cubicBezTo>
                  <a:pt x="2128486" y="1955797"/>
                  <a:pt x="2173117" y="1931503"/>
                  <a:pt x="2225830" y="1945035"/>
                </a:cubicBezTo>
                <a:cubicBezTo>
                  <a:pt x="2228705" y="1940868"/>
                  <a:pt x="2232493" y="1937453"/>
                  <a:pt x="2236906" y="1934583"/>
                </a:cubicBezTo>
                <a:lnTo>
                  <a:pt x="2250907" y="1927805"/>
                </a:lnTo>
                <a:lnTo>
                  <a:pt x="2253081" y="1928470"/>
                </a:lnTo>
                <a:cubicBezTo>
                  <a:pt x="2262162" y="1929060"/>
                  <a:pt x="2267315" y="1927517"/>
                  <a:pt x="2270720" y="1925037"/>
                </a:cubicBezTo>
                <a:lnTo>
                  <a:pt x="2273667" y="1921293"/>
                </a:lnTo>
                <a:lnTo>
                  <a:pt x="2285482" y="1917998"/>
                </a:lnTo>
                <a:lnTo>
                  <a:pt x="2307986" y="1908982"/>
                </a:lnTo>
                <a:lnTo>
                  <a:pt x="2312921" y="1909665"/>
                </a:lnTo>
                <a:lnTo>
                  <a:pt x="2347989" y="1899756"/>
                </a:lnTo>
                <a:lnTo>
                  <a:pt x="2348816" y="1900744"/>
                </a:lnTo>
                <a:cubicBezTo>
                  <a:pt x="2351467" y="1902733"/>
                  <a:pt x="2354933" y="1903776"/>
                  <a:pt x="2360199" y="1902864"/>
                </a:cubicBezTo>
                <a:cubicBezTo>
                  <a:pt x="2357148" y="1920740"/>
                  <a:pt x="2365381" y="1908616"/>
                  <a:pt x="2381173" y="1904351"/>
                </a:cubicBezTo>
                <a:cubicBezTo>
                  <a:pt x="2379960" y="1931162"/>
                  <a:pt x="2421782" y="1909095"/>
                  <a:pt x="2433782" y="1921696"/>
                </a:cubicBezTo>
                <a:cubicBezTo>
                  <a:pt x="2445411" y="1917959"/>
                  <a:pt x="2457686" y="1914495"/>
                  <a:pt x="2470381" y="1911489"/>
                </a:cubicBezTo>
                <a:lnTo>
                  <a:pt x="2477951" y="1910044"/>
                </a:lnTo>
                <a:lnTo>
                  <a:pt x="2478187" y="1910267"/>
                </a:lnTo>
                <a:cubicBezTo>
                  <a:pt x="2480012" y="1910490"/>
                  <a:pt x="2482569" y="1910217"/>
                  <a:pt x="2486339" y="1909244"/>
                </a:cubicBezTo>
                <a:lnTo>
                  <a:pt x="2491753" y="1907410"/>
                </a:lnTo>
                <a:lnTo>
                  <a:pt x="2506438" y="1904607"/>
                </a:lnTo>
                <a:lnTo>
                  <a:pt x="2512055" y="1905314"/>
                </a:lnTo>
                <a:cubicBezTo>
                  <a:pt x="2531909" y="1912973"/>
                  <a:pt x="2525790" y="1949139"/>
                  <a:pt x="2559550" y="1929886"/>
                </a:cubicBezTo>
                <a:cubicBezTo>
                  <a:pt x="2598368" y="1932405"/>
                  <a:pt x="2618373" y="1952531"/>
                  <a:pt x="2657743" y="1941427"/>
                </a:cubicBezTo>
                <a:cubicBezTo>
                  <a:pt x="2694066" y="1943866"/>
                  <a:pt x="2723489" y="1953496"/>
                  <a:pt x="2755845" y="1949581"/>
                </a:cubicBezTo>
                <a:cubicBezTo>
                  <a:pt x="2766710" y="1956423"/>
                  <a:pt x="2777851" y="1959550"/>
                  <a:pt x="2791790" y="1950948"/>
                </a:cubicBezTo>
                <a:cubicBezTo>
                  <a:pt x="2824975" y="1955867"/>
                  <a:pt x="2829653" y="1969486"/>
                  <a:pt x="2853980" y="1960379"/>
                </a:cubicBezTo>
                <a:cubicBezTo>
                  <a:pt x="2867339" y="1982719"/>
                  <a:pt x="2870664" y="1974650"/>
                  <a:pt x="2881292" y="1969035"/>
                </a:cubicBezTo>
                <a:lnTo>
                  <a:pt x="2882690" y="1968669"/>
                </a:lnTo>
                <a:lnTo>
                  <a:pt x="2884480" y="1971856"/>
                </a:lnTo>
                <a:lnTo>
                  <a:pt x="2889504" y="1973560"/>
                </a:lnTo>
                <a:lnTo>
                  <a:pt x="2904507" y="1973450"/>
                </a:lnTo>
                <a:lnTo>
                  <a:pt x="2910361" y="1972623"/>
                </a:lnTo>
                <a:cubicBezTo>
                  <a:pt x="2914314" y="1972346"/>
                  <a:pt x="2916841" y="1972538"/>
                  <a:pt x="2918476" y="1973085"/>
                </a:cubicBezTo>
                <a:cubicBezTo>
                  <a:pt x="2918519" y="1973172"/>
                  <a:pt x="2918565" y="1973259"/>
                  <a:pt x="2918608" y="1973346"/>
                </a:cubicBezTo>
                <a:lnTo>
                  <a:pt x="2926342" y="1973289"/>
                </a:lnTo>
                <a:cubicBezTo>
                  <a:pt x="2939546" y="1972624"/>
                  <a:pt x="2952540" y="1971432"/>
                  <a:pt x="2965031" y="1969856"/>
                </a:cubicBezTo>
                <a:cubicBezTo>
                  <a:pt x="2971305" y="1984385"/>
                  <a:pt x="3019698" y="1970246"/>
                  <a:pt x="3007773" y="1996347"/>
                </a:cubicBezTo>
                <a:cubicBezTo>
                  <a:pt x="3024413" y="1995002"/>
                  <a:pt x="3037063" y="1984582"/>
                  <a:pt x="3026997" y="2001580"/>
                </a:cubicBezTo>
                <a:cubicBezTo>
                  <a:pt x="3032338" y="2001634"/>
                  <a:pt x="3035193" y="2003280"/>
                  <a:pt x="3036901" y="2005710"/>
                </a:cubicBezTo>
                <a:lnTo>
                  <a:pt x="3037285" y="2006829"/>
                </a:lnTo>
                <a:lnTo>
                  <a:pt x="3074407" y="2003411"/>
                </a:lnTo>
                <a:lnTo>
                  <a:pt x="3078795" y="2004969"/>
                </a:lnTo>
                <a:lnTo>
                  <a:pt x="3103685" y="2000166"/>
                </a:lnTo>
                <a:lnTo>
                  <a:pt x="3116175" y="1999058"/>
                </a:lnTo>
                <a:lnTo>
                  <a:pt x="3120468" y="1995915"/>
                </a:lnTo>
                <a:cubicBezTo>
                  <a:pt x="3124679" y="1994091"/>
                  <a:pt x="3130170" y="1993504"/>
                  <a:pt x="3138514" y="1995716"/>
                </a:cubicBezTo>
                <a:lnTo>
                  <a:pt x="3140299" y="1996760"/>
                </a:lnTo>
                <a:lnTo>
                  <a:pt x="3156256" y="1992625"/>
                </a:lnTo>
                <a:cubicBezTo>
                  <a:pt x="3161579" y="1990603"/>
                  <a:pt x="3166532" y="1987932"/>
                  <a:pt x="3170922" y="1984357"/>
                </a:cubicBezTo>
                <a:cubicBezTo>
                  <a:pt x="3215296" y="2007127"/>
                  <a:pt x="3279153" y="1979394"/>
                  <a:pt x="3332263" y="1985792"/>
                </a:cubicBezTo>
                <a:cubicBezTo>
                  <a:pt x="3365071" y="1970632"/>
                  <a:pt x="3439000" y="1997025"/>
                  <a:pt x="3460591" y="1967471"/>
                </a:cubicBezTo>
                <a:cubicBezTo>
                  <a:pt x="3451444" y="2002870"/>
                  <a:pt x="3556491" y="1969109"/>
                  <a:pt x="3595015" y="1975790"/>
                </a:cubicBezTo>
                <a:cubicBezTo>
                  <a:pt x="3658347" y="1975113"/>
                  <a:pt x="3722805" y="1993634"/>
                  <a:pt x="3769101" y="1999150"/>
                </a:cubicBezTo>
                <a:cubicBezTo>
                  <a:pt x="3796708" y="2027471"/>
                  <a:pt x="3784478" y="2001987"/>
                  <a:pt x="3819178" y="2008885"/>
                </a:cubicBezTo>
                <a:cubicBezTo>
                  <a:pt x="3815893" y="1984013"/>
                  <a:pt x="3859241" y="2024909"/>
                  <a:pt x="3868628" y="1997548"/>
                </a:cubicBezTo>
                <a:cubicBezTo>
                  <a:pt x="3874646" y="1999671"/>
                  <a:pt x="3880179" y="2002589"/>
                  <a:pt x="3885662" y="2005723"/>
                </a:cubicBezTo>
                <a:lnTo>
                  <a:pt x="3888539" y="2007351"/>
                </a:lnTo>
                <a:lnTo>
                  <a:pt x="3901342" y="2009114"/>
                </a:lnTo>
                <a:lnTo>
                  <a:pt x="3903349" y="2015552"/>
                </a:lnTo>
                <a:lnTo>
                  <a:pt x="3921468" y="2022461"/>
                </a:lnTo>
                <a:cubicBezTo>
                  <a:pt x="3928503" y="2024132"/>
                  <a:pt x="3936363" y="2024854"/>
                  <a:pt x="3945480" y="2024047"/>
                </a:cubicBezTo>
                <a:cubicBezTo>
                  <a:pt x="3978176" y="2011092"/>
                  <a:pt x="4020619" y="2042364"/>
                  <a:pt x="4061250" y="2024945"/>
                </a:cubicBezTo>
                <a:cubicBezTo>
                  <a:pt x="4076090" y="2020726"/>
                  <a:pt x="4121392" y="2021057"/>
                  <a:pt x="4129570" y="2029272"/>
                </a:cubicBezTo>
                <a:cubicBezTo>
                  <a:pt x="4138935" y="2031020"/>
                  <a:pt x="4150099" y="2028050"/>
                  <a:pt x="4154036" y="2036868"/>
                </a:cubicBezTo>
                <a:cubicBezTo>
                  <a:pt x="4160735" y="2047472"/>
                  <a:pt x="4194512" y="2030907"/>
                  <a:pt x="4189204" y="2043474"/>
                </a:cubicBezTo>
                <a:cubicBezTo>
                  <a:pt x="4213171" y="2032123"/>
                  <a:pt x="4230703" y="2054320"/>
                  <a:pt x="4250119" y="2059743"/>
                </a:cubicBezTo>
                <a:cubicBezTo>
                  <a:pt x="4259612" y="2054119"/>
                  <a:pt x="4269863" y="2056925"/>
                  <a:pt x="4283096" y="2061464"/>
                </a:cubicBezTo>
                <a:lnTo>
                  <a:pt x="4301210" y="2067352"/>
                </a:lnTo>
                <a:lnTo>
                  <a:pt x="4308819" y="2066758"/>
                </a:lnTo>
                <a:cubicBezTo>
                  <a:pt x="4318024" y="2066868"/>
                  <a:pt x="4326429" y="2067593"/>
                  <a:pt x="4333907" y="2068098"/>
                </a:cubicBezTo>
                <a:lnTo>
                  <a:pt x="4348284" y="2068116"/>
                </a:lnTo>
                <a:lnTo>
                  <a:pt x="4354009" y="2067847"/>
                </a:lnTo>
                <a:lnTo>
                  <a:pt x="4366647" y="2061827"/>
                </a:lnTo>
                <a:lnTo>
                  <a:pt x="4383151" y="2064242"/>
                </a:lnTo>
                <a:lnTo>
                  <a:pt x="4401354" y="2058245"/>
                </a:lnTo>
                <a:cubicBezTo>
                  <a:pt x="4402457" y="2059998"/>
                  <a:pt x="4403942" y="2061629"/>
                  <a:pt x="4405765" y="2063081"/>
                </a:cubicBezTo>
                <a:lnTo>
                  <a:pt x="4420601" y="2068011"/>
                </a:lnTo>
                <a:lnTo>
                  <a:pt x="4433312" y="2062239"/>
                </a:lnTo>
                <a:cubicBezTo>
                  <a:pt x="4433913" y="2071826"/>
                  <a:pt x="4448053" y="2061159"/>
                  <a:pt x="4459938" y="2058655"/>
                </a:cubicBezTo>
                <a:lnTo>
                  <a:pt x="4467257" y="2059536"/>
                </a:lnTo>
                <a:lnTo>
                  <a:pt x="4492833" y="2051951"/>
                </a:lnTo>
                <a:cubicBezTo>
                  <a:pt x="4506830" y="2048890"/>
                  <a:pt x="4520326" y="2046915"/>
                  <a:pt x="4533444" y="2045543"/>
                </a:cubicBezTo>
                <a:lnTo>
                  <a:pt x="4579902" y="2042473"/>
                </a:lnTo>
                <a:lnTo>
                  <a:pt x="4593061" y="2036537"/>
                </a:lnTo>
                <a:cubicBezTo>
                  <a:pt x="4623093" y="2030020"/>
                  <a:pt x="4659310" y="2036776"/>
                  <a:pt x="4678455" y="2022033"/>
                </a:cubicBezTo>
                <a:cubicBezTo>
                  <a:pt x="4686902" y="2019123"/>
                  <a:pt x="4694854" y="2017915"/>
                  <a:pt x="4702453" y="2017770"/>
                </a:cubicBezTo>
                <a:lnTo>
                  <a:pt x="4723263" y="2019792"/>
                </a:lnTo>
                <a:lnTo>
                  <a:pt x="4728248" y="2025217"/>
                </a:lnTo>
                <a:lnTo>
                  <a:pt x="4741475" y="2023784"/>
                </a:lnTo>
                <a:lnTo>
                  <a:pt x="4745033" y="2024591"/>
                </a:lnTo>
                <a:cubicBezTo>
                  <a:pt x="4751823" y="2026159"/>
                  <a:pt x="4758560" y="2027516"/>
                  <a:pt x="4765390" y="2028029"/>
                </a:cubicBezTo>
                <a:cubicBezTo>
                  <a:pt x="4761540" y="2000715"/>
                  <a:pt x="4822843" y="2027885"/>
                  <a:pt x="4807902" y="2005868"/>
                </a:cubicBezTo>
                <a:cubicBezTo>
                  <a:pt x="4844760" y="2003930"/>
                  <a:pt x="4820870" y="1983482"/>
                  <a:pt x="4860989" y="2002871"/>
                </a:cubicBezTo>
                <a:cubicBezTo>
                  <a:pt x="4922008" y="1980146"/>
                  <a:pt x="5009783" y="1987933"/>
                  <a:pt x="5060738" y="1953707"/>
                </a:cubicBezTo>
                <a:cubicBezTo>
                  <a:pt x="5113014" y="1946308"/>
                  <a:pt x="5135414" y="1967863"/>
                  <a:pt x="5174646" y="1958475"/>
                </a:cubicBezTo>
                <a:cubicBezTo>
                  <a:pt x="5181576" y="1926245"/>
                  <a:pt x="5266302" y="1871146"/>
                  <a:pt x="5296127" y="1897377"/>
                </a:cubicBezTo>
                <a:cubicBezTo>
                  <a:pt x="5350570" y="1890601"/>
                  <a:pt x="5393378" y="1863736"/>
                  <a:pt x="5447102" y="1874045"/>
                </a:cubicBezTo>
                <a:cubicBezTo>
                  <a:pt x="5449663" y="1869724"/>
                  <a:pt x="5453194" y="1866097"/>
                  <a:pt x="5457394" y="1862976"/>
                </a:cubicBezTo>
                <a:lnTo>
                  <a:pt x="5470885" y="1855386"/>
                </a:lnTo>
                <a:lnTo>
                  <a:pt x="5473108" y="1855919"/>
                </a:lnTo>
                <a:cubicBezTo>
                  <a:pt x="5482234" y="1855961"/>
                  <a:pt x="5487271" y="1854115"/>
                  <a:pt x="5490487" y="1851442"/>
                </a:cubicBezTo>
                <a:lnTo>
                  <a:pt x="5493156" y="1847537"/>
                </a:lnTo>
                <a:lnTo>
                  <a:pt x="5504724" y="1843550"/>
                </a:lnTo>
                <a:lnTo>
                  <a:pt x="5526552" y="1833223"/>
                </a:lnTo>
                <a:lnTo>
                  <a:pt x="5531534" y="1833606"/>
                </a:lnTo>
                <a:lnTo>
                  <a:pt x="5565857" y="1821637"/>
                </a:lnTo>
                <a:lnTo>
                  <a:pt x="5566758" y="1822571"/>
                </a:lnTo>
                <a:cubicBezTo>
                  <a:pt x="5569560" y="1824391"/>
                  <a:pt x="5573104" y="1825220"/>
                  <a:pt x="5578300" y="1823998"/>
                </a:cubicBezTo>
                <a:cubicBezTo>
                  <a:pt x="5576590" y="1841977"/>
                  <a:pt x="5583913" y="1829412"/>
                  <a:pt x="5599385" y="1824219"/>
                </a:cubicBezTo>
                <a:cubicBezTo>
                  <a:pt x="5600181" y="1850985"/>
                  <a:pt x="5640346" y="1826505"/>
                  <a:pt x="5653291" y="1838330"/>
                </a:cubicBezTo>
                <a:cubicBezTo>
                  <a:pt x="5664639" y="1833911"/>
                  <a:pt x="5676656" y="1829727"/>
                  <a:pt x="5689123" y="1825972"/>
                </a:cubicBezTo>
                <a:lnTo>
                  <a:pt x="5696583" y="1824080"/>
                </a:lnTo>
                <a:lnTo>
                  <a:pt x="5696836" y="1824287"/>
                </a:lnTo>
                <a:cubicBezTo>
                  <a:pt x="5698678" y="1824400"/>
                  <a:pt x="5701213" y="1823974"/>
                  <a:pt x="5704910" y="1822779"/>
                </a:cubicBezTo>
                <a:lnTo>
                  <a:pt x="5710186" y="1820629"/>
                </a:lnTo>
                <a:lnTo>
                  <a:pt x="5724662" y="1816957"/>
                </a:lnTo>
                <a:lnTo>
                  <a:pt x="5730330" y="1817323"/>
                </a:lnTo>
                <a:lnTo>
                  <a:pt x="5733569" y="1819818"/>
                </a:lnTo>
                <a:lnTo>
                  <a:pt x="5734751" y="1819150"/>
                </a:lnTo>
                <a:cubicBezTo>
                  <a:pt x="5742385" y="1811473"/>
                  <a:pt x="5741789" y="1803283"/>
                  <a:pt x="5765286" y="1820584"/>
                </a:cubicBezTo>
                <a:cubicBezTo>
                  <a:pt x="5784532" y="1806446"/>
                  <a:pt x="5795499" y="1817814"/>
                  <a:pt x="5829951" y="1814425"/>
                </a:cubicBezTo>
                <a:cubicBezTo>
                  <a:pt x="5839381" y="1803221"/>
                  <a:pt x="5851644" y="1803437"/>
                  <a:pt x="5865400" y="1807121"/>
                </a:cubicBezTo>
                <a:cubicBezTo>
                  <a:pt x="5894873" y="1795832"/>
                  <a:pt x="5927910" y="1797657"/>
                  <a:pt x="5964230" y="1791246"/>
                </a:cubicBezTo>
                <a:cubicBezTo>
                  <a:pt x="5997095" y="1771694"/>
                  <a:pt x="6025977" y="1785382"/>
                  <a:pt x="6064751" y="1778450"/>
                </a:cubicBezTo>
                <a:cubicBezTo>
                  <a:pt x="6088334" y="1752766"/>
                  <a:pt x="6099508" y="1787374"/>
                  <a:pt x="6122352" y="1789671"/>
                </a:cubicBezTo>
                <a:lnTo>
                  <a:pt x="6128122" y="1788981"/>
                </a:lnTo>
                <a:lnTo>
                  <a:pt x="6141014" y="1782915"/>
                </a:lnTo>
                <a:lnTo>
                  <a:pt x="6145388" y="1779947"/>
                </a:lnTo>
                <a:cubicBezTo>
                  <a:pt x="6148578" y="1778158"/>
                  <a:pt x="6150926" y="1777299"/>
                  <a:pt x="6152799" y="1777068"/>
                </a:cubicBezTo>
                <a:lnTo>
                  <a:pt x="6153131" y="1777217"/>
                </a:lnTo>
                <a:lnTo>
                  <a:pt x="6159777" y="1774090"/>
                </a:lnTo>
                <a:cubicBezTo>
                  <a:pt x="6170646" y="1768312"/>
                  <a:pt x="6180893" y="1762216"/>
                  <a:pt x="6190386" y="1756022"/>
                </a:cubicBezTo>
                <a:cubicBezTo>
                  <a:pt x="6207960" y="1764717"/>
                  <a:pt x="6238019" y="1734533"/>
                  <a:pt x="6249518" y="1759399"/>
                </a:cubicBezTo>
                <a:cubicBezTo>
                  <a:pt x="6262790" y="1751731"/>
                  <a:pt x="6265029" y="1738657"/>
                  <a:pt x="6270527" y="1755769"/>
                </a:cubicBezTo>
                <a:cubicBezTo>
                  <a:pt x="6275192" y="1753681"/>
                  <a:pt x="6279041" y="1753811"/>
                  <a:pt x="6282550" y="1755003"/>
                </a:cubicBezTo>
                <a:lnTo>
                  <a:pt x="6283816" y="1755712"/>
                </a:lnTo>
                <a:lnTo>
                  <a:pt x="6313084" y="1738281"/>
                </a:lnTo>
                <a:lnTo>
                  <a:pt x="6318182" y="1737732"/>
                </a:lnTo>
                <a:lnTo>
                  <a:pt x="6335709" y="1724111"/>
                </a:lnTo>
                <a:lnTo>
                  <a:pt x="6345588" y="1718279"/>
                </a:lnTo>
                <a:lnTo>
                  <a:pt x="6346673" y="1714145"/>
                </a:lnTo>
                <a:cubicBezTo>
                  <a:pt x="6348796" y="1711062"/>
                  <a:pt x="6353055" y="1708421"/>
                  <a:pt x="6362126" y="1706799"/>
                </a:cubicBezTo>
                <a:lnTo>
                  <a:pt x="6364545" y="1706892"/>
                </a:lnTo>
                <a:cubicBezTo>
                  <a:pt x="6367637" y="1703281"/>
                  <a:pt x="6424942" y="1698254"/>
                  <a:pt x="6464076" y="1679171"/>
                </a:cubicBezTo>
                <a:cubicBezTo>
                  <a:pt x="6504464" y="1655724"/>
                  <a:pt x="6547114" y="1618110"/>
                  <a:pt x="6599352" y="1592397"/>
                </a:cubicBezTo>
                <a:cubicBezTo>
                  <a:pt x="6621028" y="1623320"/>
                  <a:pt x="6702628" y="1477903"/>
                  <a:pt x="6694106" y="1530854"/>
                </a:cubicBezTo>
                <a:cubicBezTo>
                  <a:pt x="6709146" y="1521510"/>
                  <a:pt x="6782557" y="1496994"/>
                  <a:pt x="6779808" y="1510598"/>
                </a:cubicBezTo>
                <a:cubicBezTo>
                  <a:pt x="6816671" y="1469344"/>
                  <a:pt x="6859225" y="1490432"/>
                  <a:pt x="6910674" y="1458095"/>
                </a:cubicBezTo>
                <a:cubicBezTo>
                  <a:pt x="6958236" y="1468911"/>
                  <a:pt x="6926351" y="1454150"/>
                  <a:pt x="6962144" y="1445637"/>
                </a:cubicBezTo>
                <a:cubicBezTo>
                  <a:pt x="6938512" y="1427780"/>
                  <a:pt x="7010208" y="1442012"/>
                  <a:pt x="6995460" y="1417188"/>
                </a:cubicBezTo>
                <a:lnTo>
                  <a:pt x="7017033" y="1416698"/>
                </a:lnTo>
                <a:lnTo>
                  <a:pt x="7020886" y="1416805"/>
                </a:lnTo>
                <a:lnTo>
                  <a:pt x="7033438" y="1413061"/>
                </a:lnTo>
                <a:lnTo>
                  <a:pt x="7040555" y="1417220"/>
                </a:lnTo>
                <a:lnTo>
                  <a:pt x="7062011" y="1415322"/>
                </a:lnTo>
                <a:cubicBezTo>
                  <a:pt x="7069494" y="1413805"/>
                  <a:pt x="7076899" y="1411231"/>
                  <a:pt x="7084117" y="1406974"/>
                </a:cubicBezTo>
                <a:cubicBezTo>
                  <a:pt x="7101577" y="1383961"/>
                  <a:pt x="7164447" y="1391139"/>
                  <a:pt x="7185047" y="1361519"/>
                </a:cubicBezTo>
                <a:cubicBezTo>
                  <a:pt x="7194363" y="1352352"/>
                  <a:pt x="7233839" y="1334552"/>
                  <a:pt x="7247783" y="1337622"/>
                </a:cubicBezTo>
                <a:cubicBezTo>
                  <a:pt x="7257348" y="1335236"/>
                  <a:pt x="7264529" y="1328498"/>
                  <a:pt x="7275307" y="1333722"/>
                </a:cubicBezTo>
                <a:cubicBezTo>
                  <a:pt x="7289966" y="1339225"/>
                  <a:pt x="7305349" y="1312996"/>
                  <a:pt x="7311261" y="1324795"/>
                </a:cubicBezTo>
                <a:cubicBezTo>
                  <a:pt x="7322509" y="1306494"/>
                  <a:pt x="7356236" y="1316612"/>
                  <a:pt x="7377571" y="1313050"/>
                </a:cubicBezTo>
                <a:cubicBezTo>
                  <a:pt x="7384603" y="1296817"/>
                  <a:pt x="7422434" y="1305349"/>
                  <a:pt x="7461694" y="1290297"/>
                </a:cubicBezTo>
                <a:cubicBezTo>
                  <a:pt x="7468925" y="1271946"/>
                  <a:pt x="7488273" y="1280301"/>
                  <a:pt x="7507193" y="1251613"/>
                </a:cubicBezTo>
                <a:cubicBezTo>
                  <a:pt x="7509613" y="1252526"/>
                  <a:pt x="7512260" y="1253190"/>
                  <a:pt x="7515052" y="1253584"/>
                </a:cubicBezTo>
                <a:cubicBezTo>
                  <a:pt x="7531272" y="1255869"/>
                  <a:pt x="7548775" y="1248744"/>
                  <a:pt x="7554146" y="1237669"/>
                </a:cubicBezTo>
                <a:cubicBezTo>
                  <a:pt x="7587383" y="1195873"/>
                  <a:pt x="7632956" y="1177588"/>
                  <a:pt x="7671846" y="1155347"/>
                </a:cubicBezTo>
                <a:cubicBezTo>
                  <a:pt x="7717626" y="1132532"/>
                  <a:pt x="7704339" y="1170169"/>
                  <a:pt x="7748774" y="1124980"/>
                </a:cubicBezTo>
                <a:cubicBezTo>
                  <a:pt x="7761564" y="1130678"/>
                  <a:pt x="7769446" y="1127888"/>
                  <a:pt x="7779182" y="1118490"/>
                </a:cubicBezTo>
                <a:cubicBezTo>
                  <a:pt x="7801901" y="1108032"/>
                  <a:pt x="7816047" y="1129940"/>
                  <a:pt x="7829932" y="1107346"/>
                </a:cubicBezTo>
                <a:cubicBezTo>
                  <a:pt x="7834286" y="1120482"/>
                  <a:pt x="7877354" y="1093242"/>
                  <a:pt x="7875510" y="1109570"/>
                </a:cubicBezTo>
                <a:cubicBezTo>
                  <a:pt x="7898453" y="1113571"/>
                  <a:pt x="7893102" y="1093377"/>
                  <a:pt x="7914918" y="1096070"/>
                </a:cubicBezTo>
                <a:cubicBezTo>
                  <a:pt x="7933463" y="1091055"/>
                  <a:pt x="7896037" y="1088002"/>
                  <a:pt x="7914188" y="1079287"/>
                </a:cubicBezTo>
                <a:cubicBezTo>
                  <a:pt x="7937737" y="1070775"/>
                  <a:pt x="7922008" y="1049943"/>
                  <a:pt x="7959552" y="1069277"/>
                </a:cubicBezTo>
                <a:cubicBezTo>
                  <a:pt x="7978616" y="1052937"/>
                  <a:pt x="7992226" y="1062990"/>
                  <a:pt x="8029450" y="1055589"/>
                </a:cubicBezTo>
                <a:lnTo>
                  <a:pt x="8038422" y="1049493"/>
                </a:lnTo>
                <a:lnTo>
                  <a:pt x="8053585" y="1058943"/>
                </a:lnTo>
                <a:cubicBezTo>
                  <a:pt x="8061619" y="1062358"/>
                  <a:pt x="8070634" y="1063636"/>
                  <a:pt x="8081474" y="1059840"/>
                </a:cubicBezTo>
                <a:cubicBezTo>
                  <a:pt x="8141491" y="1015057"/>
                  <a:pt x="8090266" y="1080479"/>
                  <a:pt x="8197391" y="1038853"/>
                </a:cubicBezTo>
                <a:cubicBezTo>
                  <a:pt x="8201677" y="1033108"/>
                  <a:pt x="8217224" y="1033020"/>
                  <a:pt x="8218531" y="1038736"/>
                </a:cubicBezTo>
                <a:cubicBezTo>
                  <a:pt x="8224749" y="1034989"/>
                  <a:pt x="8236410" y="1019803"/>
                  <a:pt x="8242405" y="1027800"/>
                </a:cubicBezTo>
                <a:cubicBezTo>
                  <a:pt x="8260401" y="1023020"/>
                  <a:pt x="8277595" y="1016764"/>
                  <a:pt x="8293586" y="1009216"/>
                </a:cubicBezTo>
                <a:lnTo>
                  <a:pt x="8325267" y="990249"/>
                </a:lnTo>
                <a:lnTo>
                  <a:pt x="8335565" y="995156"/>
                </a:lnTo>
                <a:cubicBezTo>
                  <a:pt x="8342208" y="997234"/>
                  <a:pt x="8349366" y="997680"/>
                  <a:pt x="8357350" y="994276"/>
                </a:cubicBezTo>
                <a:cubicBezTo>
                  <a:pt x="8398773" y="957879"/>
                  <a:pt x="8366593" y="1009035"/>
                  <a:pt x="8445003" y="972367"/>
                </a:cubicBezTo>
                <a:cubicBezTo>
                  <a:pt x="8447663" y="967887"/>
                  <a:pt x="8459739" y="966961"/>
                  <a:pt x="8461421" y="971111"/>
                </a:cubicBezTo>
                <a:cubicBezTo>
                  <a:pt x="8465819" y="968000"/>
                  <a:pt x="8473109" y="956137"/>
                  <a:pt x="8478704" y="961712"/>
                </a:cubicBezTo>
                <a:cubicBezTo>
                  <a:pt x="8505565" y="952663"/>
                  <a:pt x="8529238" y="939426"/>
                  <a:pt x="8547429" y="923277"/>
                </a:cubicBezTo>
                <a:cubicBezTo>
                  <a:pt x="8576531" y="919061"/>
                  <a:pt x="8579138" y="912461"/>
                  <a:pt x="8579319" y="905576"/>
                </a:cubicBezTo>
                <a:cubicBezTo>
                  <a:pt x="8579529" y="904096"/>
                  <a:pt x="8579740" y="902618"/>
                  <a:pt x="8579950" y="901139"/>
                </a:cubicBezTo>
                <a:lnTo>
                  <a:pt x="8589038" y="903946"/>
                </a:lnTo>
                <a:cubicBezTo>
                  <a:pt x="8598255" y="904433"/>
                  <a:pt x="8605836" y="900079"/>
                  <a:pt x="8612581" y="893445"/>
                </a:cubicBezTo>
                <a:lnTo>
                  <a:pt x="8620213" y="884417"/>
                </a:lnTo>
                <a:lnTo>
                  <a:pt x="8636849" y="879570"/>
                </a:lnTo>
                <a:cubicBezTo>
                  <a:pt x="8647569" y="875664"/>
                  <a:pt x="8658506" y="871048"/>
                  <a:pt x="8678353" y="868709"/>
                </a:cubicBezTo>
                <a:cubicBezTo>
                  <a:pt x="8676250" y="844726"/>
                  <a:pt x="8711895" y="858913"/>
                  <a:pt x="8721366" y="848445"/>
                </a:cubicBezTo>
                <a:cubicBezTo>
                  <a:pt x="8730651" y="852242"/>
                  <a:pt x="8737642" y="851631"/>
                  <a:pt x="8743257" y="848457"/>
                </a:cubicBezTo>
                <a:lnTo>
                  <a:pt x="8755719" y="834419"/>
                </a:lnTo>
                <a:lnTo>
                  <a:pt x="8776970" y="830126"/>
                </a:lnTo>
                <a:cubicBezTo>
                  <a:pt x="8786153" y="826014"/>
                  <a:pt x="8792888" y="819621"/>
                  <a:pt x="8795998" y="809645"/>
                </a:cubicBezTo>
                <a:cubicBezTo>
                  <a:pt x="8805952" y="821837"/>
                  <a:pt x="8809794" y="841181"/>
                  <a:pt x="8837498" y="830583"/>
                </a:cubicBezTo>
                <a:cubicBezTo>
                  <a:pt x="8851172" y="827584"/>
                  <a:pt x="8868029" y="799681"/>
                  <a:pt x="8878040" y="791651"/>
                </a:cubicBezTo>
                <a:lnTo>
                  <a:pt x="8897564" y="782401"/>
                </a:lnTo>
                <a:lnTo>
                  <a:pt x="8905560" y="786219"/>
                </a:lnTo>
                <a:lnTo>
                  <a:pt x="8917778" y="783256"/>
                </a:lnTo>
                <a:lnTo>
                  <a:pt x="8914746" y="775031"/>
                </a:lnTo>
                <a:lnTo>
                  <a:pt x="8947030" y="764252"/>
                </a:lnTo>
                <a:cubicBezTo>
                  <a:pt x="8970788" y="755523"/>
                  <a:pt x="8988067" y="745115"/>
                  <a:pt x="8977138" y="726774"/>
                </a:cubicBezTo>
                <a:cubicBezTo>
                  <a:pt x="8977490" y="701480"/>
                  <a:pt x="9039667" y="723232"/>
                  <a:pt x="9028928" y="698996"/>
                </a:cubicBezTo>
                <a:cubicBezTo>
                  <a:pt x="9056296" y="708989"/>
                  <a:pt x="9080686" y="673518"/>
                  <a:pt x="9114263" y="665106"/>
                </a:cubicBezTo>
                <a:cubicBezTo>
                  <a:pt x="9115667" y="652470"/>
                  <a:pt x="9123557" y="650905"/>
                  <a:pt x="9139429" y="653134"/>
                </a:cubicBezTo>
                <a:cubicBezTo>
                  <a:pt x="9248531" y="629411"/>
                  <a:pt x="9343720" y="468354"/>
                  <a:pt x="9380600" y="515628"/>
                </a:cubicBezTo>
                <a:cubicBezTo>
                  <a:pt x="9406272" y="509931"/>
                  <a:pt x="9503943" y="538669"/>
                  <a:pt x="9561831" y="513591"/>
                </a:cubicBezTo>
                <a:cubicBezTo>
                  <a:pt x="9577802" y="480860"/>
                  <a:pt x="9713285" y="478736"/>
                  <a:pt x="9742561" y="469315"/>
                </a:cubicBezTo>
                <a:cubicBezTo>
                  <a:pt x="9742569" y="450758"/>
                  <a:pt x="9797169" y="453829"/>
                  <a:pt x="9784394" y="429345"/>
                </a:cubicBezTo>
                <a:cubicBezTo>
                  <a:pt x="9787055" y="417172"/>
                  <a:pt x="9801869" y="413844"/>
                  <a:pt x="9811914" y="421889"/>
                </a:cubicBezTo>
                <a:cubicBezTo>
                  <a:pt x="9828901" y="415568"/>
                  <a:pt x="9835642" y="400341"/>
                  <a:pt x="9858388" y="412158"/>
                </a:cubicBezTo>
                <a:cubicBezTo>
                  <a:pt x="9881945" y="404057"/>
                  <a:pt x="9894276" y="360744"/>
                  <a:pt x="9921770" y="380896"/>
                </a:cubicBezTo>
                <a:cubicBezTo>
                  <a:pt x="9930032" y="337884"/>
                  <a:pt x="10038117" y="312408"/>
                  <a:pt x="10084861" y="294587"/>
                </a:cubicBezTo>
                <a:cubicBezTo>
                  <a:pt x="10141631" y="278266"/>
                  <a:pt x="10188248" y="249698"/>
                  <a:pt x="10271351" y="227987"/>
                </a:cubicBezTo>
                <a:cubicBezTo>
                  <a:pt x="10362764" y="229558"/>
                  <a:pt x="10358378" y="196042"/>
                  <a:pt x="10424673" y="178078"/>
                </a:cubicBezTo>
                <a:cubicBezTo>
                  <a:pt x="10452909" y="162753"/>
                  <a:pt x="10514634" y="185033"/>
                  <a:pt x="10534657" y="156701"/>
                </a:cubicBezTo>
                <a:cubicBezTo>
                  <a:pt x="10595265" y="170910"/>
                  <a:pt x="10637600" y="149657"/>
                  <a:pt x="10726300" y="150292"/>
                </a:cubicBezTo>
                <a:cubicBezTo>
                  <a:pt x="10775756" y="148210"/>
                  <a:pt x="10805324" y="153235"/>
                  <a:pt x="10861177" y="138253"/>
                </a:cubicBezTo>
                <a:cubicBezTo>
                  <a:pt x="10888992" y="99450"/>
                  <a:pt x="10971843" y="126363"/>
                  <a:pt x="10995894" y="78271"/>
                </a:cubicBezTo>
                <a:cubicBezTo>
                  <a:pt x="11009945" y="87061"/>
                  <a:pt x="11016683" y="79738"/>
                  <a:pt x="11031776" y="74275"/>
                </a:cubicBezTo>
                <a:cubicBezTo>
                  <a:pt x="11049588" y="91553"/>
                  <a:pt x="11064655" y="65479"/>
                  <a:pt x="11082485" y="73705"/>
                </a:cubicBezTo>
                <a:cubicBezTo>
                  <a:pt x="11124351" y="51595"/>
                  <a:pt x="11194283" y="44212"/>
                  <a:pt x="11230739" y="34792"/>
                </a:cubicBezTo>
                <a:cubicBezTo>
                  <a:pt x="11248967" y="30081"/>
                  <a:pt x="11257520" y="13218"/>
                  <a:pt x="11268645" y="482"/>
                </a:cubicBezTo>
                <a:lnTo>
                  <a:pt x="11269336" y="3"/>
                </a:lnTo>
                <a:lnTo>
                  <a:pt x="0" y="3"/>
                </a:lnTo>
                <a:close/>
              </a:path>
            </a:pathLst>
          </a:custGeom>
        </p:spPr>
      </p:pic>
      <p:sp>
        <p:nvSpPr>
          <p:cNvPr id="2" name="Titolo 1">
            <a:extLst>
              <a:ext uri="{FF2B5EF4-FFF2-40B4-BE49-F238E27FC236}">
                <a16:creationId xmlns:a16="http://schemas.microsoft.com/office/drawing/2014/main" id="{2F0F8127-6FE2-6180-8E18-729A557A97DB}"/>
              </a:ext>
            </a:extLst>
          </p:cNvPr>
          <p:cNvSpPr>
            <a:spLocks noGrp="1"/>
          </p:cNvSpPr>
          <p:nvPr>
            <p:ph type="ctrTitle"/>
          </p:nvPr>
        </p:nvSpPr>
        <p:spPr>
          <a:xfrm>
            <a:off x="545318" y="381663"/>
            <a:ext cx="6188857" cy="572493"/>
          </a:xfrm>
        </p:spPr>
        <p:txBody>
          <a:bodyPr>
            <a:normAutofit fontScale="90000"/>
          </a:bodyPr>
          <a:lstStyle/>
          <a:p>
            <a:pPr algn="l"/>
            <a:r>
              <a:rPr lang="it-IT" sz="2100" b="1" dirty="0">
                <a:latin typeface="Verdana" panose="020B0604030504040204" pitchFamily="34" charset="0"/>
                <a:ea typeface="Verdana" panose="020B0604030504040204" pitchFamily="34" charset="0"/>
              </a:rPr>
              <a:t>AGIDAE</a:t>
            </a:r>
            <a:br>
              <a:rPr lang="it-IT" sz="2100" b="1" dirty="0">
                <a:latin typeface="Verdana" panose="020B0604030504040204" pitchFamily="34" charset="0"/>
                <a:ea typeface="Verdana" panose="020B0604030504040204" pitchFamily="34" charset="0"/>
              </a:rPr>
            </a:br>
            <a:r>
              <a:rPr lang="it-IT" sz="2100" b="1" dirty="0">
                <a:latin typeface="Verdana" panose="020B0604030504040204" pitchFamily="34" charset="0"/>
                <a:ea typeface="Verdana" panose="020B0604030504040204" pitchFamily="34" charset="0"/>
              </a:rPr>
              <a:t>FONDAZIONE AGIDAE LABOR</a:t>
            </a:r>
          </a:p>
        </p:txBody>
      </p:sp>
      <p:sp>
        <p:nvSpPr>
          <p:cNvPr id="3" name="Sottotitolo 2">
            <a:extLst>
              <a:ext uri="{FF2B5EF4-FFF2-40B4-BE49-F238E27FC236}">
                <a16:creationId xmlns:a16="http://schemas.microsoft.com/office/drawing/2014/main" id="{D435CDA5-ECD6-6075-9BFB-735F9F255209}"/>
              </a:ext>
            </a:extLst>
          </p:cNvPr>
          <p:cNvSpPr>
            <a:spLocks noGrp="1"/>
          </p:cNvSpPr>
          <p:nvPr>
            <p:ph type="subTitle" idx="1"/>
          </p:nvPr>
        </p:nvSpPr>
        <p:spPr>
          <a:xfrm>
            <a:off x="475975" y="1049573"/>
            <a:ext cx="4953276" cy="572493"/>
          </a:xfrm>
        </p:spPr>
        <p:txBody>
          <a:bodyPr>
            <a:noAutofit/>
          </a:bodyPr>
          <a:lstStyle/>
          <a:p>
            <a:pPr algn="l"/>
            <a:r>
              <a:rPr lang="it-IT" sz="1800" dirty="0">
                <a:latin typeface="Verdana" panose="020B0604030504040204" pitchFamily="34" charset="0"/>
                <a:ea typeface="Verdana" panose="020B0604030504040204" pitchFamily="34" charset="0"/>
              </a:rPr>
              <a:t>32^ Edizione</a:t>
            </a:r>
          </a:p>
          <a:p>
            <a:pPr algn="l"/>
            <a:r>
              <a:rPr lang="it-IT" sz="1800" dirty="0">
                <a:latin typeface="Verdana" panose="020B0604030504040204" pitchFamily="34" charset="0"/>
                <a:ea typeface="Verdana" panose="020B0604030504040204" pitchFamily="34" charset="0"/>
              </a:rPr>
              <a:t>CAMPUS DI FORMAZIONE AGIDAE</a:t>
            </a:r>
          </a:p>
        </p:txBody>
      </p:sp>
      <p:sp>
        <p:nvSpPr>
          <p:cNvPr id="5" name="Sottotitolo 2">
            <a:extLst>
              <a:ext uri="{FF2B5EF4-FFF2-40B4-BE49-F238E27FC236}">
                <a16:creationId xmlns:a16="http://schemas.microsoft.com/office/drawing/2014/main" id="{70B37D55-5802-8D73-282B-ECCD206EBFEA}"/>
              </a:ext>
            </a:extLst>
          </p:cNvPr>
          <p:cNvSpPr txBox="1">
            <a:spLocks/>
          </p:cNvSpPr>
          <p:nvPr/>
        </p:nvSpPr>
        <p:spPr>
          <a:xfrm>
            <a:off x="7238724" y="1725352"/>
            <a:ext cx="4953276" cy="57249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SzPct val="80000"/>
              <a:buFont typeface="Arial" panose="020B0604020202020204" pitchFamily="34" charset="0"/>
              <a:buNone/>
              <a:defRPr sz="2000" i="0" kern="1200" spc="160" baseline="0">
                <a:solidFill>
                  <a:schemeClr val="tx1">
                    <a:lumMod val="85000"/>
                    <a:lumOff val="15000"/>
                  </a:schemeClr>
                </a:solidFill>
                <a:latin typeface="+mn-lt"/>
                <a:ea typeface="Batang" panose="02030600000101010101" pitchFamily="18" charset="-127"/>
                <a:cs typeface="+mn-cs"/>
              </a:defRPr>
            </a:lvl1pPr>
            <a:lvl2pPr marL="457200" indent="0" algn="ctr" defTabSz="914400" rtl="0" eaLnBrk="1" latinLnBrk="0" hangingPunct="1">
              <a:lnSpc>
                <a:spcPct val="100000"/>
              </a:lnSpc>
              <a:spcBef>
                <a:spcPts val="500"/>
              </a:spcBef>
              <a:buFontTx/>
              <a:buNone/>
              <a:defRPr sz="2000" kern="1200" spc="50" baseline="0">
                <a:solidFill>
                  <a:schemeClr val="tx1">
                    <a:lumMod val="85000"/>
                    <a:lumOff val="15000"/>
                  </a:schemeClr>
                </a:solidFill>
                <a:latin typeface="+mn-lt"/>
                <a:ea typeface="Batang" panose="02030600000101010101" pitchFamily="18" charset="-127"/>
                <a:cs typeface="+mn-cs"/>
              </a:defRPr>
            </a:lvl2pPr>
            <a:lvl3pPr marL="914400" indent="0" algn="ctr" defTabSz="914400" rtl="0" eaLnBrk="1" latinLnBrk="0" hangingPunct="1">
              <a:lnSpc>
                <a:spcPct val="100000"/>
              </a:lnSpc>
              <a:spcBef>
                <a:spcPts val="500"/>
              </a:spcBef>
              <a:buSzPct val="80000"/>
              <a:buFont typeface="Arial" panose="020B0604020202020204" pitchFamily="34" charset="0"/>
              <a:buNone/>
              <a:defRPr sz="1800" kern="1200" spc="50" baseline="0">
                <a:solidFill>
                  <a:schemeClr val="tx1">
                    <a:lumMod val="85000"/>
                    <a:lumOff val="15000"/>
                  </a:schemeClr>
                </a:solidFill>
                <a:latin typeface="+mn-lt"/>
                <a:ea typeface="Batang" panose="02030600000101010101" pitchFamily="18" charset="-127"/>
                <a:cs typeface="+mn-cs"/>
              </a:defRPr>
            </a:lvl3pPr>
            <a:lvl4pPr marL="1371600" indent="0" algn="ctr" defTabSz="914400" rtl="0" eaLnBrk="1" latinLnBrk="0" hangingPunct="1">
              <a:lnSpc>
                <a:spcPct val="100000"/>
              </a:lnSpc>
              <a:spcBef>
                <a:spcPts val="500"/>
              </a:spcBef>
              <a:buFontTx/>
              <a:buNone/>
              <a:defRPr sz="1600" kern="1200" spc="50" baseline="0">
                <a:solidFill>
                  <a:schemeClr val="tx1">
                    <a:lumMod val="85000"/>
                    <a:lumOff val="15000"/>
                  </a:schemeClr>
                </a:solidFill>
                <a:latin typeface="+mn-lt"/>
                <a:ea typeface="Batang" panose="02030600000101010101" pitchFamily="18" charset="-127"/>
                <a:cs typeface="+mn-cs"/>
              </a:defRPr>
            </a:lvl4pPr>
            <a:lvl5pPr marL="1828800" indent="0" algn="ctr" defTabSz="914400" rtl="0" eaLnBrk="1" latinLnBrk="0" hangingPunct="1">
              <a:lnSpc>
                <a:spcPct val="100000"/>
              </a:lnSpc>
              <a:spcBef>
                <a:spcPts val="500"/>
              </a:spcBef>
              <a:buSzPct val="80000"/>
              <a:buFont typeface="Arial" panose="020B0604020202020204" pitchFamily="34" charset="0"/>
              <a:buNone/>
              <a:defRPr sz="1600" kern="1200" spc="50" baseline="0">
                <a:solidFill>
                  <a:schemeClr val="tx1">
                    <a:lumMod val="85000"/>
                    <a:lumOff val="15000"/>
                  </a:schemeClr>
                </a:solidFill>
                <a:latin typeface="+mn-lt"/>
                <a:ea typeface="Batang" panose="02030600000101010101" pitchFamily="18"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400" dirty="0">
                <a:latin typeface="Verdana" panose="020B0604030504040204" pitchFamily="34" charset="0"/>
                <a:ea typeface="Verdana" panose="020B0604030504040204" pitchFamily="34" charset="0"/>
              </a:rPr>
              <a:t>«Con La formazione continua rilancio il mio Istituto»</a:t>
            </a:r>
          </a:p>
          <a:p>
            <a:pPr algn="l"/>
            <a:r>
              <a:rPr lang="it-IT" sz="1800" dirty="0">
                <a:latin typeface="Verdana" panose="020B0604030504040204" pitchFamily="34" charset="0"/>
                <a:ea typeface="Verdana" panose="020B0604030504040204" pitchFamily="34" charset="0"/>
              </a:rPr>
              <a:t>Genova 24-29 luglio 2023</a:t>
            </a:r>
          </a:p>
        </p:txBody>
      </p:sp>
      <p:sp>
        <p:nvSpPr>
          <p:cNvPr id="6" name="Sottotitolo 2">
            <a:extLst>
              <a:ext uri="{FF2B5EF4-FFF2-40B4-BE49-F238E27FC236}">
                <a16:creationId xmlns:a16="http://schemas.microsoft.com/office/drawing/2014/main" id="{EACE8406-6783-D0E7-2671-906CCEC96D77}"/>
              </a:ext>
            </a:extLst>
          </p:cNvPr>
          <p:cNvSpPr txBox="1">
            <a:spLocks/>
          </p:cNvSpPr>
          <p:nvPr/>
        </p:nvSpPr>
        <p:spPr>
          <a:xfrm>
            <a:off x="3609700" y="4273909"/>
            <a:ext cx="8582300" cy="57249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SzPct val="80000"/>
              <a:buFont typeface="Arial" panose="020B0604020202020204" pitchFamily="34" charset="0"/>
              <a:buNone/>
              <a:defRPr sz="2000" i="0" kern="1200" spc="160" baseline="0">
                <a:solidFill>
                  <a:schemeClr val="tx1">
                    <a:lumMod val="85000"/>
                    <a:lumOff val="15000"/>
                  </a:schemeClr>
                </a:solidFill>
                <a:latin typeface="+mn-lt"/>
                <a:ea typeface="Batang" panose="02030600000101010101" pitchFamily="18" charset="-127"/>
                <a:cs typeface="+mn-cs"/>
              </a:defRPr>
            </a:lvl1pPr>
            <a:lvl2pPr marL="457200" indent="0" algn="ctr" defTabSz="914400" rtl="0" eaLnBrk="1" latinLnBrk="0" hangingPunct="1">
              <a:lnSpc>
                <a:spcPct val="100000"/>
              </a:lnSpc>
              <a:spcBef>
                <a:spcPts val="500"/>
              </a:spcBef>
              <a:buFontTx/>
              <a:buNone/>
              <a:defRPr sz="2000" kern="1200" spc="50" baseline="0">
                <a:solidFill>
                  <a:schemeClr val="tx1">
                    <a:lumMod val="85000"/>
                    <a:lumOff val="15000"/>
                  </a:schemeClr>
                </a:solidFill>
                <a:latin typeface="+mn-lt"/>
                <a:ea typeface="Batang" panose="02030600000101010101" pitchFamily="18" charset="-127"/>
                <a:cs typeface="+mn-cs"/>
              </a:defRPr>
            </a:lvl2pPr>
            <a:lvl3pPr marL="914400" indent="0" algn="ctr" defTabSz="914400" rtl="0" eaLnBrk="1" latinLnBrk="0" hangingPunct="1">
              <a:lnSpc>
                <a:spcPct val="100000"/>
              </a:lnSpc>
              <a:spcBef>
                <a:spcPts val="500"/>
              </a:spcBef>
              <a:buSzPct val="80000"/>
              <a:buFont typeface="Arial" panose="020B0604020202020204" pitchFamily="34" charset="0"/>
              <a:buNone/>
              <a:defRPr sz="1800" kern="1200" spc="50" baseline="0">
                <a:solidFill>
                  <a:schemeClr val="tx1">
                    <a:lumMod val="85000"/>
                    <a:lumOff val="15000"/>
                  </a:schemeClr>
                </a:solidFill>
                <a:latin typeface="+mn-lt"/>
                <a:ea typeface="Batang" panose="02030600000101010101" pitchFamily="18" charset="-127"/>
                <a:cs typeface="+mn-cs"/>
              </a:defRPr>
            </a:lvl3pPr>
            <a:lvl4pPr marL="1371600" indent="0" algn="ctr" defTabSz="914400" rtl="0" eaLnBrk="1" latinLnBrk="0" hangingPunct="1">
              <a:lnSpc>
                <a:spcPct val="100000"/>
              </a:lnSpc>
              <a:spcBef>
                <a:spcPts val="500"/>
              </a:spcBef>
              <a:buFontTx/>
              <a:buNone/>
              <a:defRPr sz="1600" kern="1200" spc="50" baseline="0">
                <a:solidFill>
                  <a:schemeClr val="tx1">
                    <a:lumMod val="85000"/>
                    <a:lumOff val="15000"/>
                  </a:schemeClr>
                </a:solidFill>
                <a:latin typeface="+mn-lt"/>
                <a:ea typeface="Batang" panose="02030600000101010101" pitchFamily="18" charset="-127"/>
                <a:cs typeface="+mn-cs"/>
              </a:defRPr>
            </a:lvl4pPr>
            <a:lvl5pPr marL="1828800" indent="0" algn="ctr" defTabSz="914400" rtl="0" eaLnBrk="1" latinLnBrk="0" hangingPunct="1">
              <a:lnSpc>
                <a:spcPct val="100000"/>
              </a:lnSpc>
              <a:spcBef>
                <a:spcPts val="500"/>
              </a:spcBef>
              <a:buSzPct val="80000"/>
              <a:buFont typeface="Arial" panose="020B0604020202020204" pitchFamily="34" charset="0"/>
              <a:buNone/>
              <a:defRPr sz="1600" kern="1200" spc="50" baseline="0">
                <a:solidFill>
                  <a:schemeClr val="tx1">
                    <a:lumMod val="85000"/>
                    <a:lumOff val="15000"/>
                  </a:schemeClr>
                </a:solidFill>
                <a:latin typeface="+mn-lt"/>
                <a:ea typeface="Batang" panose="02030600000101010101" pitchFamily="18"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400" dirty="0">
                <a:latin typeface="Verdana" panose="020B0604030504040204" pitchFamily="34" charset="0"/>
                <a:ea typeface="Verdana" panose="020B0604030504040204" pitchFamily="34" charset="0"/>
              </a:rPr>
              <a:t>La crescita educativa nella scuola e l’apporto delle interrelazioni tra dirigenza, corpo docenti e famiglie: problemi e prospettive</a:t>
            </a:r>
            <a:endParaRPr lang="it-IT" sz="1800" dirty="0">
              <a:latin typeface="Verdana" panose="020B0604030504040204" pitchFamily="34" charset="0"/>
              <a:ea typeface="Verdana" panose="020B0604030504040204" pitchFamily="34" charset="0"/>
            </a:endParaRPr>
          </a:p>
        </p:txBody>
      </p:sp>
      <p:sp>
        <p:nvSpPr>
          <p:cNvPr id="7" name="Sottotitolo 2">
            <a:extLst>
              <a:ext uri="{FF2B5EF4-FFF2-40B4-BE49-F238E27FC236}">
                <a16:creationId xmlns:a16="http://schemas.microsoft.com/office/drawing/2014/main" id="{D193C532-C414-A758-CFE1-66008813AB53}"/>
              </a:ext>
            </a:extLst>
          </p:cNvPr>
          <p:cNvSpPr txBox="1">
            <a:spLocks/>
          </p:cNvSpPr>
          <p:nvPr/>
        </p:nvSpPr>
        <p:spPr>
          <a:xfrm>
            <a:off x="3828775" y="5997437"/>
            <a:ext cx="4953276" cy="57249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SzPct val="80000"/>
              <a:buFont typeface="Arial" panose="020B0604020202020204" pitchFamily="34" charset="0"/>
              <a:buNone/>
              <a:defRPr sz="2000" i="0" kern="1200" spc="160" baseline="0">
                <a:solidFill>
                  <a:schemeClr val="tx1">
                    <a:lumMod val="85000"/>
                    <a:lumOff val="15000"/>
                  </a:schemeClr>
                </a:solidFill>
                <a:latin typeface="+mn-lt"/>
                <a:ea typeface="Batang" panose="02030600000101010101" pitchFamily="18" charset="-127"/>
                <a:cs typeface="+mn-cs"/>
              </a:defRPr>
            </a:lvl1pPr>
            <a:lvl2pPr marL="457200" indent="0" algn="ctr" defTabSz="914400" rtl="0" eaLnBrk="1" latinLnBrk="0" hangingPunct="1">
              <a:lnSpc>
                <a:spcPct val="100000"/>
              </a:lnSpc>
              <a:spcBef>
                <a:spcPts val="500"/>
              </a:spcBef>
              <a:buFontTx/>
              <a:buNone/>
              <a:defRPr sz="2000" kern="1200" spc="50" baseline="0">
                <a:solidFill>
                  <a:schemeClr val="tx1">
                    <a:lumMod val="85000"/>
                    <a:lumOff val="15000"/>
                  </a:schemeClr>
                </a:solidFill>
                <a:latin typeface="+mn-lt"/>
                <a:ea typeface="Batang" panose="02030600000101010101" pitchFamily="18" charset="-127"/>
                <a:cs typeface="+mn-cs"/>
              </a:defRPr>
            </a:lvl2pPr>
            <a:lvl3pPr marL="914400" indent="0" algn="ctr" defTabSz="914400" rtl="0" eaLnBrk="1" latinLnBrk="0" hangingPunct="1">
              <a:lnSpc>
                <a:spcPct val="100000"/>
              </a:lnSpc>
              <a:spcBef>
                <a:spcPts val="500"/>
              </a:spcBef>
              <a:buSzPct val="80000"/>
              <a:buFont typeface="Arial" panose="020B0604020202020204" pitchFamily="34" charset="0"/>
              <a:buNone/>
              <a:defRPr sz="1800" kern="1200" spc="50" baseline="0">
                <a:solidFill>
                  <a:schemeClr val="tx1">
                    <a:lumMod val="85000"/>
                    <a:lumOff val="15000"/>
                  </a:schemeClr>
                </a:solidFill>
                <a:latin typeface="+mn-lt"/>
                <a:ea typeface="Batang" panose="02030600000101010101" pitchFamily="18" charset="-127"/>
                <a:cs typeface="+mn-cs"/>
              </a:defRPr>
            </a:lvl3pPr>
            <a:lvl4pPr marL="1371600" indent="0" algn="ctr" defTabSz="914400" rtl="0" eaLnBrk="1" latinLnBrk="0" hangingPunct="1">
              <a:lnSpc>
                <a:spcPct val="100000"/>
              </a:lnSpc>
              <a:spcBef>
                <a:spcPts val="500"/>
              </a:spcBef>
              <a:buFontTx/>
              <a:buNone/>
              <a:defRPr sz="1600" kern="1200" spc="50" baseline="0">
                <a:solidFill>
                  <a:schemeClr val="tx1">
                    <a:lumMod val="85000"/>
                    <a:lumOff val="15000"/>
                  </a:schemeClr>
                </a:solidFill>
                <a:latin typeface="+mn-lt"/>
                <a:ea typeface="Batang" panose="02030600000101010101" pitchFamily="18" charset="-127"/>
                <a:cs typeface="+mn-cs"/>
              </a:defRPr>
            </a:lvl4pPr>
            <a:lvl5pPr marL="1828800" indent="0" algn="ctr" defTabSz="914400" rtl="0" eaLnBrk="1" latinLnBrk="0" hangingPunct="1">
              <a:lnSpc>
                <a:spcPct val="100000"/>
              </a:lnSpc>
              <a:spcBef>
                <a:spcPts val="500"/>
              </a:spcBef>
              <a:buSzPct val="80000"/>
              <a:buFont typeface="Arial" panose="020B0604020202020204" pitchFamily="34" charset="0"/>
              <a:buNone/>
              <a:defRPr sz="1600" kern="1200" spc="50" baseline="0">
                <a:solidFill>
                  <a:schemeClr val="tx1">
                    <a:lumMod val="85000"/>
                    <a:lumOff val="15000"/>
                  </a:schemeClr>
                </a:solidFill>
                <a:latin typeface="+mn-lt"/>
                <a:ea typeface="Batang" panose="02030600000101010101" pitchFamily="18"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Genova 28 luglio 2023</a:t>
            </a:r>
          </a:p>
        </p:txBody>
      </p:sp>
    </p:spTree>
    <p:extLst>
      <p:ext uri="{BB962C8B-B14F-4D97-AF65-F5344CB8AC3E}">
        <p14:creationId xmlns:p14="http://schemas.microsoft.com/office/powerpoint/2010/main" val="156000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8" y="813569"/>
            <a:ext cx="9611203" cy="429304"/>
          </a:xfrm>
        </p:spPr>
        <p:txBody>
          <a:bodyPr>
            <a:noAutofit/>
          </a:bodyPr>
          <a:lstStyle/>
          <a:p>
            <a:pPr>
              <a:buSzPct val="100000"/>
            </a:pPr>
            <a:r>
              <a:rPr lang="it-IT" dirty="0">
                <a:solidFill>
                  <a:srgbClr val="0070C0"/>
                </a:solidFill>
                <a:latin typeface="Verdana" panose="020B0604030504040204" pitchFamily="34" charset="0"/>
                <a:ea typeface="Verdana" panose="020B0604030504040204" pitchFamily="34" charset="0"/>
              </a:rPr>
              <a:t>LA SCUOLA</a:t>
            </a:r>
          </a:p>
          <a:p>
            <a:pPr marL="0" indent="0">
              <a:buSzPct val="100000"/>
              <a:buNone/>
            </a:pPr>
            <a:r>
              <a:rPr lang="it-IT" sz="1900" dirty="0">
                <a:latin typeface="Verdana" panose="020B0604030504040204" pitchFamily="34" charset="0"/>
                <a:ea typeface="Verdana" panose="020B0604030504040204" pitchFamily="34" charset="0"/>
              </a:rPr>
              <a:t>Tra tutti gli strumenti educativi un’importanza particolare riveste LA SCUOLA, </a:t>
            </a:r>
            <a:r>
              <a:rPr lang="it-IT" sz="1900" dirty="0">
                <a:solidFill>
                  <a:srgbClr val="0070C0"/>
                </a:solidFill>
                <a:latin typeface="Verdana" panose="020B0604030504040204" pitchFamily="34" charset="0"/>
                <a:ea typeface="Verdana" panose="020B0604030504040204" pitchFamily="34" charset="0"/>
              </a:rPr>
              <a:t>sia quella cattolica paritaria sia quella statale.</a:t>
            </a:r>
          </a:p>
          <a:p>
            <a:pPr marL="0" indent="0">
              <a:buSzPct val="100000"/>
              <a:buNone/>
            </a:pPr>
            <a:endParaRPr lang="it-IT" sz="1900" dirty="0">
              <a:solidFill>
                <a:srgbClr val="0070C0"/>
              </a:solidFill>
              <a:latin typeface="Verdana" panose="020B0604030504040204" pitchFamily="34" charset="0"/>
              <a:ea typeface="Verdana" panose="020B0604030504040204" pitchFamily="34" charset="0"/>
            </a:endParaRPr>
          </a:p>
          <a:p>
            <a:pPr marL="0" indent="0">
              <a:spcBef>
                <a:spcPts val="0"/>
              </a:spcBef>
              <a:buSzPct val="100000"/>
              <a:buNone/>
            </a:pPr>
            <a:r>
              <a:rPr lang="it-IT" sz="1900" dirty="0">
                <a:latin typeface="Verdana" panose="020B0604030504040204" pitchFamily="34" charset="0"/>
                <a:ea typeface="Verdana" panose="020B0604030504040204" pitchFamily="34" charset="0"/>
              </a:rPr>
              <a:t>Essa  costituisce come un </a:t>
            </a:r>
            <a:r>
              <a:rPr lang="it-IT" sz="1900" b="1" dirty="0">
                <a:latin typeface="Verdana" panose="020B0604030504040204" pitchFamily="34" charset="0"/>
                <a:ea typeface="Verdana" panose="020B0604030504040204" pitchFamily="34" charset="0"/>
              </a:rPr>
              <a:t>centro</a:t>
            </a:r>
            <a:r>
              <a:rPr lang="it-IT" sz="1900" dirty="0">
                <a:latin typeface="Verdana" panose="020B0604030504040204" pitchFamily="34" charset="0"/>
                <a:ea typeface="Verdana" panose="020B0604030504040204" pitchFamily="34" charset="0"/>
              </a:rPr>
              <a:t>, alla cui attività e al cui progresso dovrebbero insieme partecipare:</a:t>
            </a:r>
          </a:p>
          <a:p>
            <a:pPr marL="0" indent="0">
              <a:spcBef>
                <a:spcPts val="0"/>
              </a:spcBef>
              <a:buSzPct val="100000"/>
              <a:buNone/>
            </a:pPr>
            <a:endParaRPr lang="it-IT" sz="1900" dirty="0">
              <a:latin typeface="Verdana" panose="020B0604030504040204" pitchFamily="34" charset="0"/>
              <a:ea typeface="Verdana" panose="020B0604030504040204" pitchFamily="34" charset="0"/>
            </a:endParaRPr>
          </a:p>
          <a:p>
            <a:pPr>
              <a:spcBef>
                <a:spcPts val="0"/>
              </a:spcBef>
              <a:buSzPct val="100000"/>
              <a:buFont typeface="Wingdings" panose="05000000000000000000" pitchFamily="2" charset="2"/>
              <a:buChar char="ü"/>
            </a:pPr>
            <a:r>
              <a:rPr lang="it-IT" sz="1800" dirty="0">
                <a:latin typeface="Verdana" panose="020B0604030504040204" pitchFamily="34" charset="0"/>
                <a:ea typeface="Verdana" panose="020B0604030504040204" pitchFamily="34" charset="0"/>
              </a:rPr>
              <a:t> le famiglie ( i genitori)</a:t>
            </a:r>
          </a:p>
          <a:p>
            <a:pPr>
              <a:spcBef>
                <a:spcPts val="0"/>
              </a:spcBef>
              <a:buSzPct val="100000"/>
              <a:buFont typeface="Wingdings" panose="05000000000000000000" pitchFamily="2" charset="2"/>
              <a:buChar char="ü"/>
            </a:pPr>
            <a:r>
              <a:rPr lang="it-IT" sz="1800" dirty="0">
                <a:latin typeface="Verdana" panose="020B0604030504040204" pitchFamily="34" charset="0"/>
                <a:ea typeface="Verdana" panose="020B0604030504040204" pitchFamily="34" charset="0"/>
              </a:rPr>
              <a:t> gli insegnanti</a:t>
            </a:r>
          </a:p>
          <a:p>
            <a:pPr>
              <a:spcBef>
                <a:spcPts val="0"/>
              </a:spcBef>
              <a:buSzPct val="100000"/>
              <a:buFont typeface="Wingdings" panose="05000000000000000000" pitchFamily="2" charset="2"/>
              <a:buChar char="ü"/>
            </a:pPr>
            <a:r>
              <a:rPr lang="it-IT" sz="1800" dirty="0">
                <a:latin typeface="Verdana" panose="020B0604030504040204" pitchFamily="34" charset="0"/>
                <a:ea typeface="Verdana" panose="020B0604030504040204" pitchFamily="34" charset="0"/>
              </a:rPr>
              <a:t> gli studenti</a:t>
            </a:r>
          </a:p>
          <a:p>
            <a:pPr>
              <a:spcBef>
                <a:spcPts val="0"/>
              </a:spcBef>
              <a:buSzPct val="100000"/>
              <a:buFont typeface="Wingdings" panose="05000000000000000000" pitchFamily="2" charset="2"/>
              <a:buChar char="ü"/>
            </a:pPr>
            <a:r>
              <a:rPr lang="it-IT" sz="1800" dirty="0">
                <a:latin typeface="Verdana" panose="020B0604030504040204" pitchFamily="34" charset="0"/>
                <a:ea typeface="Verdana" panose="020B0604030504040204" pitchFamily="34" charset="0"/>
              </a:rPr>
              <a:t> il personale non docente</a:t>
            </a:r>
          </a:p>
          <a:p>
            <a:pPr>
              <a:spcBef>
                <a:spcPts val="0"/>
              </a:spcBef>
              <a:buSzPct val="100000"/>
              <a:buFont typeface="Wingdings" panose="05000000000000000000" pitchFamily="2" charset="2"/>
              <a:buChar char="ü"/>
            </a:pPr>
            <a:r>
              <a:rPr lang="it-IT" sz="1800" dirty="0">
                <a:latin typeface="Verdana" panose="020B0604030504040204" pitchFamily="34" charset="0"/>
                <a:ea typeface="Verdana" panose="020B0604030504040204" pitchFamily="34" charset="0"/>
              </a:rPr>
              <a:t> i dirigenti scolastici</a:t>
            </a:r>
          </a:p>
          <a:p>
            <a:pPr>
              <a:spcBef>
                <a:spcPts val="0"/>
              </a:spcBef>
              <a:buSzPct val="100000"/>
              <a:buFont typeface="Wingdings" panose="05000000000000000000" pitchFamily="2" charset="2"/>
              <a:buChar char="ü"/>
            </a:pPr>
            <a:r>
              <a:rPr lang="it-IT" sz="1800" dirty="0">
                <a:latin typeface="Verdana" panose="020B0604030504040204" pitchFamily="34" charset="0"/>
                <a:ea typeface="Verdana" panose="020B0604030504040204" pitchFamily="34" charset="0"/>
              </a:rPr>
              <a:t> le Istituzioni </a:t>
            </a:r>
          </a:p>
          <a:p>
            <a:pPr>
              <a:spcBef>
                <a:spcPts val="0"/>
              </a:spcBef>
              <a:buSzPct val="100000"/>
              <a:buFont typeface="Wingdings" panose="05000000000000000000" pitchFamily="2" charset="2"/>
              <a:buChar char="ü"/>
            </a:pPr>
            <a:r>
              <a:rPr lang="it-IT" sz="1800" dirty="0">
                <a:latin typeface="Verdana" panose="020B0604030504040204" pitchFamily="34" charset="0"/>
                <a:ea typeface="Verdana" panose="020B0604030504040204" pitchFamily="34" charset="0"/>
              </a:rPr>
              <a:t> i vari tipi di Associazioni con finalità culturali, civiche e religiose, la società civile e tutta la comunità umana.</a:t>
            </a:r>
          </a:p>
        </p:txBody>
      </p:sp>
      <p:sp>
        <p:nvSpPr>
          <p:cNvPr id="2" name="Titolo 1">
            <a:extLst>
              <a:ext uri="{FF2B5EF4-FFF2-40B4-BE49-F238E27FC236}">
                <a16:creationId xmlns:a16="http://schemas.microsoft.com/office/drawing/2014/main" id="{4BDBDDD3-5DE3-6873-08F9-3283CD75D2D3}"/>
              </a:ext>
            </a:extLst>
          </p:cNvPr>
          <p:cNvSpPr txBox="1">
            <a:spLocks/>
          </p:cNvSpPr>
          <p:nvPr/>
        </p:nvSpPr>
        <p:spPr>
          <a:xfrm>
            <a:off x="1050879" y="263371"/>
            <a:ext cx="2588966" cy="429304"/>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tx1"/>
                </a:solidFill>
                <a:effectLst>
                  <a:outerShdw blurRad="38100" dist="38100" dir="2700000" algn="tl">
                    <a:srgbClr val="000000">
                      <a:alpha val="43137"/>
                    </a:srgbClr>
                  </a:outerShdw>
                </a:effectLst>
                <a:highlight>
                  <a:srgbClr val="00FF00"/>
                </a:highlight>
                <a:latin typeface="Verdana" panose="020B0604030504040204" pitchFamily="34" charset="0"/>
                <a:ea typeface="Verdana" panose="020B0604030504040204" pitchFamily="34" charset="0"/>
              </a:rPr>
              <a:t>seconda PARTE</a:t>
            </a:r>
          </a:p>
        </p:txBody>
      </p:sp>
    </p:spTree>
    <p:extLst>
      <p:ext uri="{BB962C8B-B14F-4D97-AF65-F5344CB8AC3E}">
        <p14:creationId xmlns:p14="http://schemas.microsoft.com/office/powerpoint/2010/main" val="299399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593CB095-9727-725A-0582-D5719DED7981}"/>
              </a:ext>
            </a:extLst>
          </p:cNvPr>
          <p:cNvSpPr txBox="1">
            <a:spLocks/>
          </p:cNvSpPr>
          <p:nvPr/>
        </p:nvSpPr>
        <p:spPr>
          <a:xfrm>
            <a:off x="882202" y="928981"/>
            <a:ext cx="9611203" cy="429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buFont typeface="Wingdings 3" panose="05040102010807070707" pitchFamily="18" charset="2"/>
              <a:buChar char=""/>
            </a:pPr>
            <a:r>
              <a:rPr lang="it-IT" dirty="0">
                <a:latin typeface="Verdana" panose="020B0604030504040204" pitchFamily="34" charset="0"/>
                <a:ea typeface="Verdana" panose="020B0604030504040204" pitchFamily="34" charset="0"/>
              </a:rPr>
              <a:t> Per le scuole cattoliche paritarie :</a:t>
            </a:r>
          </a:p>
          <a:p>
            <a:pPr marL="0" indent="0">
              <a:buSzPct val="100000"/>
              <a:buNone/>
            </a:pPr>
            <a:endParaRPr lang="it-IT" dirty="0">
              <a:latin typeface="Verdana" panose="020B0604030504040204" pitchFamily="34" charset="0"/>
              <a:ea typeface="Verdana" panose="020B0604030504040204" pitchFamily="34" charset="0"/>
            </a:endParaRPr>
          </a:p>
          <a:p>
            <a:pPr marL="0" indent="0">
              <a:buSzPct val="100000"/>
              <a:buNone/>
            </a:pPr>
            <a:r>
              <a:rPr lang="it-IT" dirty="0">
                <a:solidFill>
                  <a:srgbClr val="FF0000"/>
                </a:solidFill>
                <a:latin typeface="Verdana" panose="020B0604030504040204" pitchFamily="34" charset="0"/>
                <a:ea typeface="Verdana" panose="020B0604030504040204" pitchFamily="34" charset="0"/>
              </a:rPr>
              <a:t>Congregazione per l’educazione cattolica: Identità delle scuola     cattolica (PER UNA CULTURA DEL DIALOGO)</a:t>
            </a:r>
          </a:p>
          <a:p>
            <a:pPr marL="0" indent="0">
              <a:buSzPct val="100000"/>
              <a:buFont typeface="Arial" panose="020B0604020202020204" pitchFamily="34" charset="0"/>
              <a:buNone/>
            </a:pPr>
            <a:r>
              <a:rPr lang="it-IT" dirty="0">
                <a:latin typeface="Verdana" panose="020B0604030504040204" pitchFamily="34" charset="0"/>
                <a:ea typeface="Verdana" panose="020B0604030504040204" pitchFamily="34" charset="0"/>
              </a:rPr>
              <a:t>Dal Congresso mondiale su EDUCARE OGGI e DOMANI. UNA PASSIONE CHE SI RINNOVA (2015)</a:t>
            </a:r>
          </a:p>
          <a:p>
            <a:pPr>
              <a:buSzPct val="100000"/>
            </a:pPr>
            <a:r>
              <a:rPr lang="it-IT" dirty="0">
                <a:latin typeface="Verdana" panose="020B0604030504040204" pitchFamily="34" charset="0"/>
                <a:ea typeface="Verdana" panose="020B0604030504040204" pitchFamily="34" charset="0"/>
              </a:rPr>
              <a:t>Papa Francesco: </a:t>
            </a:r>
            <a:r>
              <a:rPr lang="it-IT" b="1" dirty="0">
                <a:latin typeface="Verdana" panose="020B0604030504040204" pitchFamily="34" charset="0"/>
                <a:ea typeface="Verdana" panose="020B0604030504040204" pitchFamily="34" charset="0"/>
              </a:rPr>
              <a:t>noi non possiamo fare una cultura del dialogo se non abbiamo una identità</a:t>
            </a:r>
          </a:p>
          <a:p>
            <a:pPr>
              <a:buSzPct val="100000"/>
            </a:pPr>
            <a:r>
              <a:rPr lang="it-IT" dirty="0">
                <a:latin typeface="Verdana" panose="020B0604030504040204" pitchFamily="34" charset="0"/>
                <a:ea typeface="Verdana" panose="020B0604030504040204" pitchFamily="34" charset="0"/>
              </a:rPr>
              <a:t>I principi fondamentali dell’educazione cristiana nella scuola: L’educazione, quale formazione della persona umana, </a:t>
            </a:r>
            <a:r>
              <a:rPr lang="it-IT" b="1" dirty="0">
                <a:latin typeface="Verdana" panose="020B0604030504040204" pitchFamily="34" charset="0"/>
                <a:ea typeface="Verdana" panose="020B0604030504040204" pitchFamily="34" charset="0"/>
              </a:rPr>
              <a:t>è un DIRITTO UNIVERSALE ( la persona è un bene inviolabile)</a:t>
            </a:r>
          </a:p>
          <a:p>
            <a:pPr>
              <a:buSzPct val="100000"/>
            </a:pPr>
            <a:r>
              <a:rPr lang="it-IT" b="1" dirty="0">
                <a:latin typeface="Verdana" panose="020B0604030504040204" pitchFamily="34" charset="0"/>
                <a:ea typeface="Verdana" panose="020B0604030504040204" pitchFamily="34" charset="0"/>
              </a:rPr>
              <a:t>E’ un bene che si sviluppa attraverso le relazioni</a:t>
            </a:r>
          </a:p>
          <a:p>
            <a:pPr>
              <a:buSzPct val="100000"/>
            </a:pPr>
            <a:r>
              <a:rPr lang="it-IT" b="1" dirty="0">
                <a:latin typeface="Verdana" panose="020B0604030504040204" pitchFamily="34" charset="0"/>
                <a:ea typeface="Verdana" panose="020B0604030504040204" pitchFamily="34" charset="0"/>
              </a:rPr>
              <a:t>La persona è un bene, quindi </a:t>
            </a:r>
            <a:r>
              <a:rPr lang="it-IT" b="1" dirty="0">
                <a:solidFill>
                  <a:srgbClr val="0070C0"/>
                </a:solidFill>
                <a:latin typeface="Verdana" panose="020B0604030504040204" pitchFamily="34" charset="0"/>
                <a:ea typeface="Verdana" panose="020B0604030504040204" pitchFamily="34" charset="0"/>
              </a:rPr>
              <a:t>EDUCARE</a:t>
            </a:r>
            <a:r>
              <a:rPr lang="it-IT" b="1" dirty="0">
                <a:latin typeface="Verdana" panose="020B0604030504040204" pitchFamily="34" charset="0"/>
                <a:ea typeface="Verdana" panose="020B0604030504040204" pitchFamily="34" charset="0"/>
              </a:rPr>
              <a:t> vuol dire individuare la «Risposta» da  dare all’allievo attraverso la «Proposta»</a:t>
            </a:r>
            <a:endParaRPr lang="it-IT" dirty="0">
              <a:latin typeface="Verdana" panose="020B0604030504040204" pitchFamily="34" charset="0"/>
              <a:ea typeface="Verdana" panose="020B0604030504040204" pitchFamily="34" charset="0"/>
            </a:endParaRPr>
          </a:p>
        </p:txBody>
      </p:sp>
      <p:sp>
        <p:nvSpPr>
          <p:cNvPr id="3" name="Titolo 1">
            <a:extLst>
              <a:ext uri="{FF2B5EF4-FFF2-40B4-BE49-F238E27FC236}">
                <a16:creationId xmlns:a16="http://schemas.microsoft.com/office/drawing/2014/main" id="{BD521460-68BD-6350-0D36-A1BEC5BB9BF2}"/>
              </a:ext>
            </a:extLst>
          </p:cNvPr>
          <p:cNvSpPr txBox="1">
            <a:spLocks/>
          </p:cNvSpPr>
          <p:nvPr/>
        </p:nvSpPr>
        <p:spPr>
          <a:xfrm>
            <a:off x="1050879" y="263371"/>
            <a:ext cx="2588966" cy="429304"/>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tx1"/>
                </a:solidFill>
                <a:effectLst>
                  <a:outerShdw blurRad="38100" dist="38100" dir="2700000" algn="tl">
                    <a:srgbClr val="000000">
                      <a:alpha val="43137"/>
                    </a:srgbClr>
                  </a:outerShdw>
                </a:effectLst>
                <a:highlight>
                  <a:srgbClr val="00FF00"/>
                </a:highlight>
                <a:latin typeface="Verdana" panose="020B0604030504040204" pitchFamily="34" charset="0"/>
                <a:ea typeface="Verdana" panose="020B0604030504040204" pitchFamily="34" charset="0"/>
              </a:rPr>
              <a:t>seconda PARTE</a:t>
            </a:r>
          </a:p>
        </p:txBody>
      </p:sp>
    </p:spTree>
    <p:extLst>
      <p:ext uri="{BB962C8B-B14F-4D97-AF65-F5344CB8AC3E}">
        <p14:creationId xmlns:p14="http://schemas.microsoft.com/office/powerpoint/2010/main" val="320818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3EC6C1-2E2A-AAAB-D68F-D0283B0F0C36}"/>
              </a:ext>
            </a:extLst>
          </p:cNvPr>
          <p:cNvSpPr>
            <a:spLocks noGrp="1"/>
          </p:cNvSpPr>
          <p:nvPr>
            <p:ph type="title"/>
          </p:nvPr>
        </p:nvSpPr>
        <p:spPr>
          <a:xfrm>
            <a:off x="842534" y="844953"/>
            <a:ext cx="9810604" cy="4699321"/>
          </a:xfrm>
        </p:spPr>
        <p:txBody>
          <a:bodyPr>
            <a:normAutofit/>
          </a:bodyPr>
          <a:lstStyle/>
          <a:p>
            <a:pPr>
              <a:spcBef>
                <a:spcPts val="1200"/>
              </a:spcBef>
            </a:pPr>
            <a:r>
              <a:rPr lang="it-IT" b="1" cap="none" spc="0" dirty="0">
                <a:solidFill>
                  <a:srgbClr val="0070C0"/>
                </a:solidFill>
                <a:latin typeface="Verdana" panose="020B0604030504040204" pitchFamily="34" charset="0"/>
                <a:ea typeface="Verdana" panose="020B0604030504040204" pitchFamily="34" charset="0"/>
              </a:rPr>
              <a:t>Educare come atto di </a:t>
            </a:r>
            <a:r>
              <a:rPr lang="it-IT" b="1" cap="none" spc="0" dirty="0" err="1">
                <a:solidFill>
                  <a:srgbClr val="0070C0"/>
                </a:solidFill>
                <a:latin typeface="Verdana" panose="020B0604030504040204" pitchFamily="34" charset="0"/>
                <a:ea typeface="Verdana" panose="020B0604030504040204" pitchFamily="34" charset="0"/>
              </a:rPr>
              <a:t>responsabilita’</a:t>
            </a:r>
            <a:r>
              <a:rPr lang="it-IT" b="1" cap="none" spc="0" dirty="0">
                <a:solidFill>
                  <a:srgbClr val="0070C0"/>
                </a:solidFill>
                <a:latin typeface="Verdana" panose="020B0604030504040204" pitchFamily="34" charset="0"/>
                <a:ea typeface="Verdana" panose="020B0604030504040204" pitchFamily="34" charset="0"/>
              </a:rPr>
              <a:t> verso l’altro</a:t>
            </a:r>
            <a:br>
              <a:rPr lang="it-IT" sz="2400" cap="none" spc="0" dirty="0">
                <a:latin typeface="Verdana" panose="020B0604030504040204" pitchFamily="34" charset="0"/>
                <a:ea typeface="Verdana" panose="020B0604030504040204" pitchFamily="34" charset="0"/>
              </a:rPr>
            </a:br>
            <a:br>
              <a:rPr lang="it-IT" sz="2400" cap="none" spc="0" dirty="0">
                <a:latin typeface="Verdana" panose="020B0604030504040204" pitchFamily="34" charset="0"/>
                <a:ea typeface="Verdana" panose="020B0604030504040204" pitchFamily="34" charset="0"/>
              </a:rPr>
            </a:br>
            <a:r>
              <a:rPr lang="it-IT" sz="2400" cap="none" spc="0" dirty="0">
                <a:latin typeface="Verdana" panose="020B0604030504040204" pitchFamily="34" charset="0"/>
                <a:ea typeface="Verdana" panose="020B0604030504040204" pitchFamily="34" charset="0"/>
              </a:rPr>
              <a:t>Ricominciare con un altro sguardo:</a:t>
            </a:r>
            <a:br>
              <a:rPr lang="it-IT" sz="2400" cap="none" spc="0" dirty="0">
                <a:latin typeface="Verdana" panose="020B0604030504040204" pitchFamily="34" charset="0"/>
                <a:ea typeface="Verdana" panose="020B0604030504040204" pitchFamily="34" charset="0"/>
              </a:rPr>
            </a:br>
            <a:br>
              <a:rPr lang="it-IT" sz="2400" cap="none" spc="0" dirty="0">
                <a:latin typeface="Verdana" panose="020B0604030504040204" pitchFamily="34" charset="0"/>
                <a:ea typeface="Verdana" panose="020B0604030504040204" pitchFamily="34" charset="0"/>
              </a:rPr>
            </a:br>
            <a:r>
              <a:rPr lang="it-IT" sz="2400" cap="none" spc="0" dirty="0">
                <a:latin typeface="Verdana" panose="020B0604030504040204" pitchFamily="34" charset="0"/>
                <a:ea typeface="Verdana" panose="020B0604030504040204" pitchFamily="34" charset="0"/>
              </a:rPr>
              <a:t>* educare </a:t>
            </a:r>
            <a:r>
              <a:rPr lang="it-IT" sz="2400" b="1" cap="none" spc="0" dirty="0">
                <a:solidFill>
                  <a:srgbClr val="0070C0"/>
                </a:solidFill>
                <a:latin typeface="Verdana" panose="020B0604030504040204" pitchFamily="34" charset="0"/>
                <a:ea typeface="Verdana" panose="020B0604030504040204" pitchFamily="34" charset="0"/>
              </a:rPr>
              <a:t>a</a:t>
            </a:r>
            <a:r>
              <a:rPr lang="it-IT" sz="2400" cap="none" spc="0" dirty="0">
                <a:latin typeface="Verdana" panose="020B0604030504040204" pitchFamily="34" charset="0"/>
                <a:ea typeface="Verdana" panose="020B0604030504040204" pitchFamily="34" charset="0"/>
              </a:rPr>
              <a:t> servire: formazione dei dirigenti e dei docenti (</a:t>
            </a:r>
            <a:r>
              <a:rPr lang="it-IT" sz="2400" b="1" cap="none" spc="0" dirty="0">
                <a:latin typeface="Verdana" panose="020B0604030504040204" pitchFamily="34" charset="0"/>
                <a:ea typeface="Verdana" panose="020B0604030504040204" pitchFamily="34" charset="0"/>
              </a:rPr>
              <a:t>ricostruttori</a:t>
            </a:r>
            <a:r>
              <a:rPr lang="it-IT" sz="2400" cap="none" spc="0" dirty="0">
                <a:latin typeface="Verdana" panose="020B0604030504040204" pitchFamily="34" charset="0"/>
                <a:ea typeface="Verdana" panose="020B0604030504040204" pitchFamily="34" charset="0"/>
              </a:rPr>
              <a:t> di una nuova convivenza civile)</a:t>
            </a:r>
            <a:br>
              <a:rPr lang="it-IT" sz="2400" cap="none" spc="0" dirty="0">
                <a:latin typeface="Verdana" panose="020B0604030504040204" pitchFamily="34" charset="0"/>
                <a:ea typeface="Verdana" panose="020B0604030504040204" pitchFamily="34" charset="0"/>
              </a:rPr>
            </a:br>
            <a:br>
              <a:rPr lang="it-IT" sz="2400" cap="none" spc="0" dirty="0">
                <a:latin typeface="Verdana" panose="020B0604030504040204" pitchFamily="34" charset="0"/>
                <a:ea typeface="Verdana" panose="020B0604030504040204" pitchFamily="34" charset="0"/>
              </a:rPr>
            </a:br>
            <a:r>
              <a:rPr lang="it-IT" sz="2400" cap="none" spc="0" dirty="0">
                <a:latin typeface="Verdana" panose="020B0604030504040204" pitchFamily="34" charset="0"/>
                <a:ea typeface="Verdana" panose="020B0604030504040204" pitchFamily="34" charset="0"/>
              </a:rPr>
              <a:t>* educare </a:t>
            </a:r>
            <a:r>
              <a:rPr lang="it-IT" sz="2400" b="1" cap="none" spc="0" dirty="0">
                <a:solidFill>
                  <a:srgbClr val="FF0000"/>
                </a:solidFill>
                <a:latin typeface="Verdana" panose="020B0604030504040204" pitchFamily="34" charset="0"/>
                <a:ea typeface="Verdana" panose="020B0604030504040204" pitchFamily="34" charset="0"/>
              </a:rPr>
              <a:t>è</a:t>
            </a:r>
            <a:r>
              <a:rPr lang="it-IT" sz="2400" cap="none" spc="0" dirty="0">
                <a:latin typeface="Verdana" panose="020B0604030504040204" pitchFamily="34" charset="0"/>
                <a:ea typeface="Verdana" panose="020B0604030504040204" pitchFamily="34" charset="0"/>
              </a:rPr>
              <a:t> servire: formazione dei giovani studenti al volontariato; i PCTO percorsi formativi per acquisire competenze trasversali</a:t>
            </a:r>
          </a:p>
        </p:txBody>
      </p:sp>
    </p:spTree>
    <p:extLst>
      <p:ext uri="{BB962C8B-B14F-4D97-AF65-F5344CB8AC3E}">
        <p14:creationId xmlns:p14="http://schemas.microsoft.com/office/powerpoint/2010/main" val="365176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3C7F15-9CE5-721D-DF71-0145329ED0AA}"/>
              </a:ext>
            </a:extLst>
          </p:cNvPr>
          <p:cNvSpPr>
            <a:spLocks noGrp="1"/>
          </p:cNvSpPr>
          <p:nvPr>
            <p:ph idx="1"/>
          </p:nvPr>
        </p:nvSpPr>
        <p:spPr>
          <a:xfrm>
            <a:off x="603682" y="1351061"/>
            <a:ext cx="9810604" cy="4428753"/>
          </a:xfrm>
        </p:spPr>
        <p:txBody>
          <a:bodyPr/>
          <a:lstStyle/>
          <a:p>
            <a:pPr marL="0" indent="0">
              <a:buNone/>
            </a:pPr>
            <a:r>
              <a:rPr lang="it-IT" dirty="0">
                <a:latin typeface="Verdana" panose="020B0604030504040204" pitchFamily="34" charset="0"/>
                <a:ea typeface="Verdana" panose="020B0604030504040204" pitchFamily="34" charset="0"/>
              </a:rPr>
              <a:t>Una prospettiva importante riguarda l’idea di </a:t>
            </a:r>
            <a:r>
              <a:rPr lang="it-IT" b="1" dirty="0">
                <a:latin typeface="Verdana" panose="020B0604030504040204" pitchFamily="34" charset="0"/>
                <a:ea typeface="Verdana" panose="020B0604030504040204" pitchFamily="34" charset="0"/>
              </a:rPr>
              <a:t>COMUNITA’ </a:t>
            </a:r>
            <a:r>
              <a:rPr lang="it-IT" dirty="0">
                <a:latin typeface="Verdana" panose="020B0604030504040204" pitchFamily="34" charset="0"/>
                <a:ea typeface="Verdana" panose="020B0604030504040204" pitchFamily="34" charset="0"/>
              </a:rPr>
              <a:t>(la scuola come Comunità), in cui i vari soggetti condividono e cooperano tra loro per conseguire gli obiettivi indicati nel Progetto Educativo dell’Istituto, della Congregazione, della Chiesa (</a:t>
            </a:r>
            <a:r>
              <a:rPr lang="it-IT" b="1" dirty="0">
                <a:latin typeface="Verdana" panose="020B0604030504040204" pitchFamily="34" charset="0"/>
                <a:ea typeface="Verdana" panose="020B0604030504040204" pitchFamily="34" charset="0"/>
              </a:rPr>
              <a:t>si pensi al Progetto Educativo Globale di Papa Francesco)</a:t>
            </a:r>
          </a:p>
          <a:p>
            <a:pPr marL="0" indent="0">
              <a:buNone/>
            </a:pPr>
            <a:r>
              <a:rPr lang="it-IT" b="1" dirty="0">
                <a:latin typeface="Verdana" panose="020B0604030504040204" pitchFamily="34" charset="0"/>
                <a:ea typeface="Verdana" panose="020B0604030504040204" pitchFamily="34" charset="0"/>
              </a:rPr>
              <a:t>- Scuola - famiglia –Progetto educativo di corresponsabilità</a:t>
            </a:r>
          </a:p>
          <a:p>
            <a:pPr marL="0" indent="0">
              <a:buNone/>
            </a:pPr>
            <a:r>
              <a:rPr lang="it-IT" b="1" dirty="0">
                <a:latin typeface="Verdana" panose="020B0604030504040204" pitchFamily="34" charset="0"/>
                <a:ea typeface="Verdana" panose="020B0604030504040204" pitchFamily="34" charset="0"/>
              </a:rPr>
              <a:t>- Scuola – Territorio : Patto educativo territoriale</a:t>
            </a:r>
          </a:p>
          <a:p>
            <a:pPr marL="0" indent="0">
              <a:buNone/>
            </a:pPr>
            <a:r>
              <a:rPr lang="it-IT" b="1" dirty="0">
                <a:latin typeface="Verdana" panose="020B0604030504040204" pitchFamily="34" charset="0"/>
                <a:ea typeface="Verdana" panose="020B0604030504040204" pitchFamily="34" charset="0"/>
              </a:rPr>
              <a:t>- Scuole e livelli dei due cicli di istruzione: continuità educativa e didattica</a:t>
            </a:r>
          </a:p>
          <a:p>
            <a:pPr marL="0" indent="0">
              <a:buNone/>
            </a:pPr>
            <a:r>
              <a:rPr lang="it-IT" b="1" dirty="0">
                <a:latin typeface="Verdana" panose="020B0604030504040204" pitchFamily="34" charset="0"/>
                <a:ea typeface="Verdana" panose="020B0604030504040204" pitchFamily="34" charset="0"/>
              </a:rPr>
              <a:t>- Scuola statali e scuole paritarie: confronto e scambio di esperienze</a:t>
            </a:r>
          </a:p>
          <a:p>
            <a:endParaRPr lang="it-IT" dirty="0">
              <a:latin typeface="Verdana" panose="020B0604030504040204" pitchFamily="34" charset="0"/>
              <a:ea typeface="Verdana" panose="020B0604030504040204" pitchFamily="34" charset="0"/>
            </a:endParaRPr>
          </a:p>
          <a:p>
            <a:endParaRPr lang="it-IT" dirty="0"/>
          </a:p>
        </p:txBody>
      </p:sp>
      <p:sp>
        <p:nvSpPr>
          <p:cNvPr id="6" name="Titolo 1">
            <a:extLst>
              <a:ext uri="{FF2B5EF4-FFF2-40B4-BE49-F238E27FC236}">
                <a16:creationId xmlns:a16="http://schemas.microsoft.com/office/drawing/2014/main" id="{F75B700E-EAE8-4B65-C86E-A1D792CA3539}"/>
              </a:ext>
            </a:extLst>
          </p:cNvPr>
          <p:cNvSpPr txBox="1">
            <a:spLocks/>
          </p:cNvSpPr>
          <p:nvPr/>
        </p:nvSpPr>
        <p:spPr>
          <a:xfrm>
            <a:off x="603682" y="263371"/>
            <a:ext cx="9800947" cy="429304"/>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 politica delle alleanze</a:t>
            </a:r>
          </a:p>
        </p:txBody>
      </p:sp>
    </p:spTree>
    <p:extLst>
      <p:ext uri="{BB962C8B-B14F-4D97-AF65-F5344CB8AC3E}">
        <p14:creationId xmlns:p14="http://schemas.microsoft.com/office/powerpoint/2010/main" val="3622523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CE2781-EC04-4D31-B545-CA0BE4362CA0}"/>
              </a:ext>
            </a:extLst>
          </p:cNvPr>
          <p:cNvSpPr>
            <a:spLocks noGrp="1"/>
          </p:cNvSpPr>
          <p:nvPr>
            <p:ph type="title"/>
          </p:nvPr>
        </p:nvSpPr>
        <p:spPr>
          <a:xfrm>
            <a:off x="854110" y="395289"/>
            <a:ext cx="9810604" cy="929832"/>
          </a:xfrm>
          <a:solidFill>
            <a:srgbClr val="C00000"/>
          </a:solidFill>
          <a:ln>
            <a:solidFill>
              <a:schemeClr val="bg1"/>
            </a:solidFill>
          </a:ln>
        </p:spPr>
        <p:txBody>
          <a:bodyPr>
            <a:normAutofit fontScale="90000"/>
          </a:bodyPr>
          <a:lstStyle/>
          <a:p>
            <a:r>
              <a:rPr lang="it-IT" b="1" spc="0" dirty="0">
                <a:solidFill>
                  <a:schemeClr val="bg1"/>
                </a:solidFill>
                <a:latin typeface="Verdana" panose="020B0604030504040204" pitchFamily="34" charset="0"/>
                <a:ea typeface="Verdana" panose="020B0604030504040204" pitchFamily="34" charset="0"/>
              </a:rPr>
              <a:t>Si tratta del sogno che papa Francesco ha spesso proposto nei suoi interventi</a:t>
            </a:r>
          </a:p>
        </p:txBody>
      </p:sp>
      <p:sp>
        <p:nvSpPr>
          <p:cNvPr id="3" name="Segnaposto contenuto 2">
            <a:extLst>
              <a:ext uri="{FF2B5EF4-FFF2-40B4-BE49-F238E27FC236}">
                <a16:creationId xmlns:a16="http://schemas.microsoft.com/office/drawing/2014/main" id="{108CB896-C511-4579-87A5-4791EB8E0C53}"/>
              </a:ext>
            </a:extLst>
          </p:cNvPr>
          <p:cNvSpPr>
            <a:spLocks noGrp="1"/>
          </p:cNvSpPr>
          <p:nvPr>
            <p:ph idx="1"/>
          </p:nvPr>
        </p:nvSpPr>
        <p:spPr>
          <a:xfrm>
            <a:off x="854110" y="1477581"/>
            <a:ext cx="10213200" cy="4776786"/>
          </a:xfrm>
        </p:spPr>
        <p:txBody>
          <a:bodyPr>
            <a:normAutofit/>
          </a:bodyPr>
          <a:lstStyle/>
          <a:p>
            <a:pPr>
              <a:buClrTx/>
              <a:buFont typeface="Wingdings" panose="05000000000000000000" pitchFamily="2" charset="2"/>
              <a:buChar char="Ø"/>
            </a:pPr>
            <a:r>
              <a:rPr lang="it-IT" b="1" dirty="0">
                <a:solidFill>
                  <a:schemeClr val="tx1"/>
                </a:solidFill>
                <a:latin typeface="Verdana" panose="020B0604030504040204" pitchFamily="34" charset="0"/>
                <a:ea typeface="Verdana" panose="020B0604030504040204" pitchFamily="34" charset="0"/>
              </a:rPr>
              <a:t>«La costruzione di un villaggio dell’educazione»</a:t>
            </a:r>
          </a:p>
          <a:p>
            <a:pPr>
              <a:buClrTx/>
              <a:buFont typeface="Wingdings" panose="05000000000000000000" pitchFamily="2" charset="2"/>
              <a:buChar char="v"/>
            </a:pPr>
            <a:r>
              <a:rPr lang="it-IT" dirty="0">
                <a:solidFill>
                  <a:schemeClr val="tx1"/>
                </a:solidFill>
                <a:latin typeface="Verdana" panose="020B0604030504040204" pitchFamily="34" charset="0"/>
                <a:ea typeface="Verdana" panose="020B0604030504040204" pitchFamily="34" charset="0"/>
              </a:rPr>
              <a:t>Occorre valorizzare quanto </a:t>
            </a:r>
            <a:r>
              <a:rPr lang="it-IT" b="1" dirty="0">
                <a:solidFill>
                  <a:schemeClr val="tx1"/>
                </a:solidFill>
                <a:latin typeface="Verdana" panose="020B0604030504040204" pitchFamily="34" charset="0"/>
                <a:ea typeface="Verdana" panose="020B0604030504040204" pitchFamily="34" charset="0"/>
              </a:rPr>
              <a:t>l’emergenza</a:t>
            </a:r>
            <a:r>
              <a:rPr lang="it-IT" dirty="0">
                <a:solidFill>
                  <a:schemeClr val="tx1"/>
                </a:solidFill>
                <a:latin typeface="Verdana" panose="020B0604030504040204" pitchFamily="34" charset="0"/>
                <a:ea typeface="Verdana" panose="020B0604030504040204" pitchFamily="34" charset="0"/>
              </a:rPr>
              <a:t> ci ha permesso e ci permette oggi di inventare, di organizzazione </a:t>
            </a:r>
            <a:r>
              <a:rPr lang="it-IT" b="1" dirty="0">
                <a:solidFill>
                  <a:schemeClr val="tx1"/>
                </a:solidFill>
                <a:latin typeface="Verdana" panose="020B0604030504040204" pitchFamily="34" charset="0"/>
                <a:ea typeface="Verdana" panose="020B0604030504040204" pitchFamily="34" charset="0"/>
              </a:rPr>
              <a:t>con creatività e fantasia</a:t>
            </a:r>
            <a:r>
              <a:rPr lang="it-IT" dirty="0">
                <a:solidFill>
                  <a:schemeClr val="tx1"/>
                </a:solidFill>
                <a:latin typeface="Verdana" panose="020B0604030504040204" pitchFamily="34" charset="0"/>
                <a:ea typeface="Verdana" panose="020B0604030504040204" pitchFamily="34" charset="0"/>
              </a:rPr>
              <a:t>, per accompagnare gli allievi, dai più piccoli ai più grandi, </a:t>
            </a:r>
            <a:r>
              <a:rPr lang="it-IT" b="1" dirty="0">
                <a:solidFill>
                  <a:schemeClr val="tx1"/>
                </a:solidFill>
                <a:latin typeface="Verdana" panose="020B0604030504040204" pitchFamily="34" charset="0"/>
                <a:ea typeface="Verdana" panose="020B0604030504040204" pitchFamily="34" charset="0"/>
              </a:rPr>
              <a:t>nei loro percorsi di formazione e di apprendimento</a:t>
            </a:r>
          </a:p>
          <a:p>
            <a:pPr>
              <a:buClrTx/>
              <a:buFont typeface="Wingdings" panose="05000000000000000000" pitchFamily="2" charset="2"/>
              <a:buChar char="v"/>
            </a:pPr>
            <a:r>
              <a:rPr lang="it-IT" dirty="0">
                <a:solidFill>
                  <a:schemeClr val="tx1"/>
                </a:solidFill>
                <a:latin typeface="Verdana" panose="020B0604030504040204" pitchFamily="34" charset="0"/>
                <a:ea typeface="Verdana" panose="020B0604030504040204" pitchFamily="34" charset="0"/>
              </a:rPr>
              <a:t>Si tratta di favorire e intensificare il </a:t>
            </a:r>
            <a:r>
              <a:rPr lang="it-IT" b="1" dirty="0">
                <a:solidFill>
                  <a:schemeClr val="tx1"/>
                </a:solidFill>
                <a:latin typeface="Verdana" panose="020B0604030504040204" pitchFamily="34" charset="0"/>
                <a:ea typeface="Verdana" panose="020B0604030504040204" pitchFamily="34" charset="0"/>
              </a:rPr>
              <a:t>dialogo tra le «varie agenzie» educative</a:t>
            </a:r>
            <a:r>
              <a:rPr lang="it-IT" dirty="0">
                <a:solidFill>
                  <a:schemeClr val="tx1"/>
                </a:solidFill>
                <a:latin typeface="Verdana" panose="020B0604030504040204" pitchFamily="34" charset="0"/>
                <a:ea typeface="Verdana" panose="020B0604030504040204" pitchFamily="34" charset="0"/>
              </a:rPr>
              <a:t>: la famiglia, le istituzioni civili e religiose, le associazioni sportive culturali che ruotano attorno alla scuola, che interagiscono con essa, che mettono in comune idee, pensieri, sentimenti, progetti, risorse </a:t>
            </a:r>
            <a:r>
              <a:rPr lang="it-IT" b="1" dirty="0">
                <a:solidFill>
                  <a:schemeClr val="tx1"/>
                </a:solidFill>
                <a:latin typeface="Verdana" panose="020B0604030504040204" pitchFamily="34" charset="0"/>
                <a:ea typeface="Verdana" panose="020B0604030504040204" pitchFamily="34" charset="0"/>
              </a:rPr>
              <a:t>per dare continuità e sviluppo ai processi di apprendimento e di formazione delle nuove generazioni</a:t>
            </a:r>
            <a:r>
              <a:rPr lang="it-IT" dirty="0">
                <a:solidFill>
                  <a:schemeClr val="tx1"/>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10930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3A1CCDE-2426-4A83-8CB2-2EF63DC2E1D3}"/>
              </a:ext>
            </a:extLst>
          </p:cNvPr>
          <p:cNvSpPr txBox="1"/>
          <p:nvPr/>
        </p:nvSpPr>
        <p:spPr>
          <a:xfrm>
            <a:off x="618179" y="327862"/>
            <a:ext cx="9886950" cy="6202275"/>
          </a:xfrm>
          <a:prstGeom prst="rect">
            <a:avLst/>
          </a:prstGeom>
          <a:noFill/>
        </p:spPr>
        <p:txBody>
          <a:bodyPr wrap="square">
            <a:spAutoFit/>
          </a:bodyPr>
          <a:lstStyle/>
          <a:p>
            <a:pPr algn="just">
              <a:lnSpc>
                <a:spcPct val="115000"/>
              </a:lnSpc>
              <a:spcAft>
                <a:spcPts val="1000"/>
              </a:spcAft>
            </a:pPr>
            <a:r>
              <a:rPr lang="it-IT" sz="2000" dirty="0">
                <a:effectLst/>
                <a:latin typeface="Verdana" panose="020B0604030504040204" pitchFamily="34" charset="0"/>
                <a:ea typeface="Verdana" panose="020B0604030504040204" pitchFamily="34" charset="0"/>
                <a:cs typeface="Times New Roman" panose="02020603050405020304" pitchFamily="18" charset="0"/>
              </a:rPr>
              <a:t>Papa Francesco affronta spesso nei suoi stessi discorsi, nelle sue encicliche, il tema dell’educazione e della necessità e dell’urgenza di ricostruire un Patto educativo globale “</a:t>
            </a:r>
            <a:r>
              <a:rPr lang="it-IT" sz="2000" i="1" dirty="0">
                <a:effectLst/>
                <a:latin typeface="Verdana" panose="020B0604030504040204" pitchFamily="34" charset="0"/>
                <a:ea typeface="Verdana" panose="020B0604030504040204" pitchFamily="34" charset="0"/>
                <a:cs typeface="Times New Roman" panose="02020603050405020304" pitchFamily="18" charset="0"/>
              </a:rPr>
              <a:t>per dare un’anima ai processi educativi formali ed informali, i quali non possono ignorare che tutti nel mondo e intimamente connesso ed è necessario trovare - secondo una sana antropologia – </a:t>
            </a:r>
            <a:r>
              <a:rPr lang="it-IT" sz="2000" b="1" i="1" dirty="0">
                <a:effectLst/>
                <a:latin typeface="Verdana" panose="020B0604030504040204" pitchFamily="34" charset="0"/>
                <a:ea typeface="Verdana" panose="020B0604030504040204" pitchFamily="34" charset="0"/>
                <a:cs typeface="Times New Roman" panose="02020603050405020304" pitchFamily="18" charset="0"/>
              </a:rPr>
              <a:t>altri modi di intendere l’economia, la politica, la crescita e il progresso”</a:t>
            </a:r>
            <a:r>
              <a:rPr lang="it-IT" sz="2000" i="1" dirty="0">
                <a:effectLst/>
                <a:latin typeface="Verdana" panose="020B0604030504040204" pitchFamily="34" charset="0"/>
                <a:ea typeface="Verdana" panose="020B0604030504040204" pitchFamily="34" charset="0"/>
                <a:cs typeface="Times New Roman" panose="02020603050405020304" pitchFamily="18" charset="0"/>
              </a:rPr>
              <a:t>. In un percorso di ecologia integrale, viene messo al centro il valore proprio di ogni creatura, in relazione con le persone e con la realtà che la circonda e si proporre uno stile di vita che respinge </a:t>
            </a:r>
            <a:r>
              <a:rPr lang="it-IT" sz="2000" b="1" dirty="0">
                <a:effectLst/>
                <a:latin typeface="Verdana" panose="020B0604030504040204" pitchFamily="34" charset="0"/>
                <a:ea typeface="Verdana" panose="020B0604030504040204" pitchFamily="34" charset="0"/>
                <a:cs typeface="Times New Roman" panose="02020603050405020304" pitchFamily="18" charset="0"/>
              </a:rPr>
              <a:t>la “cultura dello scarto”.</a:t>
            </a:r>
          </a:p>
          <a:p>
            <a:pPr algn="just">
              <a:lnSpc>
                <a:spcPct val="115000"/>
              </a:lnSpc>
              <a:spcAft>
                <a:spcPts val="1000"/>
              </a:spcAft>
            </a:pPr>
            <a:r>
              <a:rPr lang="it-IT" sz="2000" b="1" dirty="0">
                <a:effectLst/>
                <a:latin typeface="Verdana" panose="020B0604030504040204" pitchFamily="34" charset="0"/>
                <a:ea typeface="Verdana" panose="020B0604030504040204" pitchFamily="34" charset="0"/>
                <a:cs typeface="Times New Roman" panose="02020603050405020304" pitchFamily="18" charset="0"/>
              </a:rPr>
              <a:t>Questo patto si è purtroppo interrotto da tempo, con gravi conseguenze, a tutti i livelli</a:t>
            </a:r>
            <a:r>
              <a:rPr lang="it-IT" sz="2000" dirty="0">
                <a:effectLst/>
                <a:latin typeface="Verdana" panose="020B0604030504040204" pitchFamily="34" charset="0"/>
                <a:ea typeface="Verdana" panose="020B0604030504040204" pitchFamily="34" charset="0"/>
                <a:cs typeface="Times New Roman" panose="02020603050405020304" pitchFamily="18" charset="0"/>
              </a:rPr>
              <a:t>: si pensi al dialogare di fenomeni legati all’intolleranza al razzismo, alla violenza e al bullismo, lo stesso uso massiccio dei social. </a:t>
            </a:r>
            <a:r>
              <a:rPr lang="it-IT" sz="2000" b="1" dirty="0">
                <a:effectLst/>
                <a:latin typeface="Verdana" panose="020B0604030504040204" pitchFamily="34" charset="0"/>
                <a:ea typeface="Verdana" panose="020B0604030504040204" pitchFamily="34" charset="0"/>
                <a:cs typeface="Times New Roman" panose="02020603050405020304" pitchFamily="18" charset="0"/>
              </a:rPr>
              <a:t>L’ambiente digitale sarà sicuramente uno degli ambienti più frequentati dai giovani in formazione</a:t>
            </a:r>
            <a:r>
              <a:rPr lang="it-IT" sz="2000" dirty="0">
                <a:effectLst/>
                <a:latin typeface="Verdana" panose="020B0604030504040204" pitchFamily="34" charset="0"/>
                <a:ea typeface="Verdana" panose="020B0604030504040204" pitchFamily="34" charset="0"/>
                <a:cs typeface="Times New Roman" panose="02020603050405020304" pitchFamily="18" charset="0"/>
              </a:rPr>
              <a:t>, ma non costituisce un’alternativa valida nel momento in cui pretende di compensare la fatica e la gradualità indispensabili per un percorso educativo.</a:t>
            </a:r>
          </a:p>
        </p:txBody>
      </p:sp>
    </p:spTree>
    <p:extLst>
      <p:ext uri="{BB962C8B-B14F-4D97-AF65-F5344CB8AC3E}">
        <p14:creationId xmlns:p14="http://schemas.microsoft.com/office/powerpoint/2010/main" val="280762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3A1CCDE-2426-4A83-8CB2-2EF63DC2E1D3}"/>
              </a:ext>
            </a:extLst>
          </p:cNvPr>
          <p:cNvSpPr txBox="1"/>
          <p:nvPr/>
        </p:nvSpPr>
        <p:spPr>
          <a:xfrm>
            <a:off x="585365" y="1945883"/>
            <a:ext cx="9886950" cy="2308902"/>
          </a:xfrm>
          <a:prstGeom prst="rect">
            <a:avLst/>
          </a:prstGeom>
          <a:noFill/>
        </p:spPr>
        <p:txBody>
          <a:bodyPr wrap="square">
            <a:spAutoFit/>
          </a:bodyPr>
          <a:lstStyle/>
          <a:p>
            <a:pPr algn="just">
              <a:lnSpc>
                <a:spcPct val="115000"/>
              </a:lnSpc>
              <a:spcAft>
                <a:spcPts val="1000"/>
              </a:spcAft>
            </a:pPr>
            <a:r>
              <a:rPr lang="it-IT" sz="2000" dirty="0">
                <a:effectLst/>
                <a:latin typeface="Verdana" panose="020B0604030504040204" pitchFamily="34" charset="0"/>
                <a:ea typeface="Verdana" panose="020B0604030504040204" pitchFamily="34" charset="0"/>
                <a:cs typeface="Times New Roman" panose="02020603050405020304" pitchFamily="18" charset="0"/>
              </a:rPr>
              <a:t>Papa Francesco insiste molto sulla </a:t>
            </a:r>
            <a:r>
              <a:rPr lang="it-IT" sz="2000" b="1" dirty="0">
                <a:effectLst/>
                <a:latin typeface="Verdana" panose="020B0604030504040204" pitchFamily="34" charset="0"/>
                <a:ea typeface="Verdana" panose="020B0604030504040204" pitchFamily="34" charset="0"/>
                <a:cs typeface="Times New Roman" panose="02020603050405020304" pitchFamily="18" charset="0"/>
              </a:rPr>
              <a:t>ricostruzione del Patto educativo globale. E la scuola può fare molto in questa direzione</a:t>
            </a:r>
            <a:r>
              <a:rPr lang="it-IT" sz="2000" dirty="0">
                <a:effectLst/>
                <a:latin typeface="Verdana" panose="020B0604030504040204" pitchFamily="34" charset="0"/>
                <a:ea typeface="Verdana" panose="020B0604030504040204" pitchFamily="34" charset="0"/>
                <a:cs typeface="Times New Roman" panose="02020603050405020304" pitchFamily="18" charset="0"/>
              </a:rPr>
              <a:t>.</a:t>
            </a:r>
          </a:p>
          <a:p>
            <a:pPr algn="just">
              <a:lnSpc>
                <a:spcPct val="115000"/>
              </a:lnSpc>
              <a:spcAft>
                <a:spcPts val="1000"/>
              </a:spcAft>
            </a:pPr>
            <a:r>
              <a:rPr lang="it-IT" sz="2000" dirty="0">
                <a:effectLst/>
                <a:latin typeface="Verdana" panose="020B0604030504040204" pitchFamily="34" charset="0"/>
                <a:ea typeface="Verdana" panose="020B0604030504040204" pitchFamily="34" charset="0"/>
                <a:cs typeface="Times New Roman" panose="02020603050405020304" pitchFamily="18" charset="0"/>
              </a:rPr>
              <a:t>Una scuola che si apre ed esce dalle proprie mura (l’abbiamo visto e vissuto </a:t>
            </a:r>
            <a:r>
              <a:rPr lang="it-IT" sz="2000" dirty="0">
                <a:latin typeface="Verdana" panose="020B0604030504040204" pitchFamily="34" charset="0"/>
                <a:ea typeface="Verdana" panose="020B0604030504040204" pitchFamily="34" charset="0"/>
                <a:cs typeface="Times New Roman" panose="02020603050405020304" pitchFamily="18" charset="0"/>
              </a:rPr>
              <a:t>nel periodo della pandemia</a:t>
            </a:r>
            <a:r>
              <a:rPr lang="it-IT" sz="2000" dirty="0">
                <a:effectLst/>
                <a:latin typeface="Verdana" panose="020B0604030504040204" pitchFamily="34" charset="0"/>
                <a:ea typeface="Verdana" panose="020B0604030504040204" pitchFamily="34" charset="0"/>
                <a:cs typeface="Times New Roman" panose="02020603050405020304" pitchFamily="18" charset="0"/>
              </a:rPr>
              <a:t>) dialoga con l’esterno e con le sfide odierne, </a:t>
            </a:r>
            <a:r>
              <a:rPr lang="it-IT" sz="2000" b="1" dirty="0">
                <a:effectLst/>
                <a:latin typeface="Verdana" panose="020B0604030504040204" pitchFamily="34" charset="0"/>
                <a:ea typeface="Verdana" panose="020B0604030504040204" pitchFamily="34" charset="0"/>
                <a:cs typeface="Times New Roman" panose="02020603050405020304" pitchFamily="18" charset="0"/>
              </a:rPr>
              <a:t>ha bisogno di costruire attorno a sé un sistema di alleanze fra varie “agenzie educative”.</a:t>
            </a:r>
          </a:p>
        </p:txBody>
      </p:sp>
    </p:spTree>
    <p:extLst>
      <p:ext uri="{BB962C8B-B14F-4D97-AF65-F5344CB8AC3E}">
        <p14:creationId xmlns:p14="http://schemas.microsoft.com/office/powerpoint/2010/main" val="3576172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9" y="955612"/>
            <a:ext cx="9611203" cy="429304"/>
          </a:xfrm>
        </p:spPr>
        <p:txBody>
          <a:bodyPr>
            <a:noAutofit/>
          </a:bodyPr>
          <a:lstStyle/>
          <a:p>
            <a:pPr marL="0" lvl="1">
              <a:spcBef>
                <a:spcPts val="1800"/>
              </a:spcBef>
              <a:buSzPct val="100000"/>
            </a:pPr>
            <a:r>
              <a:rPr lang="it-IT" sz="2000" dirty="0">
                <a:solidFill>
                  <a:srgbClr val="FF0000"/>
                </a:solidFill>
                <a:latin typeface="Verdana" panose="020B0604030504040204" pitchFamily="34" charset="0"/>
                <a:ea typeface="Verdana" panose="020B0604030504040204" pitchFamily="34" charset="0"/>
              </a:rPr>
              <a:t>Verso il Patto Formativo Globale – proposto da Papa Francesco</a:t>
            </a:r>
          </a:p>
          <a:p>
            <a:pPr marL="0" lvl="1">
              <a:spcBef>
                <a:spcPts val="1800"/>
              </a:spcBef>
              <a:buSzPct val="100000"/>
            </a:pPr>
            <a:endParaRPr lang="it-IT" sz="2000" b="1" dirty="0">
              <a:solidFill>
                <a:srgbClr val="FF0000"/>
              </a:solidFill>
              <a:latin typeface="Verdana" panose="020B0604030504040204" pitchFamily="34" charset="0"/>
              <a:ea typeface="Verdana" panose="020B0604030504040204" pitchFamily="34" charset="0"/>
            </a:endParaRPr>
          </a:p>
          <a:p>
            <a:pPr marL="0" lvl="1">
              <a:spcBef>
                <a:spcPts val="1800"/>
              </a:spcBef>
              <a:buSzPct val="100000"/>
            </a:pPr>
            <a:r>
              <a:rPr lang="it-IT" sz="2000" b="1" dirty="0">
                <a:latin typeface="Verdana" panose="020B0604030504040204" pitchFamily="34" charset="0"/>
                <a:ea typeface="Verdana" panose="020B0604030504040204" pitchFamily="34" charset="0"/>
              </a:rPr>
              <a:t>Anticipazioni e Innovazioni : la scuola in movimento</a:t>
            </a:r>
          </a:p>
          <a:p>
            <a:pPr marL="0" lvl="1">
              <a:spcBef>
                <a:spcPts val="1800"/>
              </a:spcBef>
              <a:buSzPct val="100000"/>
            </a:pPr>
            <a:r>
              <a:rPr lang="it-IT" sz="2000" b="1" dirty="0">
                <a:latin typeface="Verdana" panose="020B0604030504040204" pitchFamily="34" charset="0"/>
                <a:ea typeface="Verdana" panose="020B0604030504040204" pitchFamily="34" charset="0"/>
              </a:rPr>
              <a:t>-   </a:t>
            </a:r>
            <a:r>
              <a:rPr lang="it-IT" sz="2000" dirty="0">
                <a:latin typeface="Verdana" panose="020B0604030504040204" pitchFamily="34" charset="0"/>
                <a:ea typeface="Verdana" panose="020B0604030504040204" pitchFamily="34" charset="0"/>
              </a:rPr>
              <a:t>Alcuni interrogativi di fondo</a:t>
            </a:r>
          </a:p>
          <a:p>
            <a:pPr marL="342900" lvl="1" indent="-342900">
              <a:spcBef>
                <a:spcPts val="1800"/>
              </a:spcBef>
              <a:buSzPct val="100000"/>
              <a:buFontTx/>
              <a:buChar char="-"/>
            </a:pPr>
            <a:r>
              <a:rPr lang="it-IT" sz="2000" dirty="0">
                <a:latin typeface="Verdana" panose="020B0604030504040204" pitchFamily="34" charset="0"/>
                <a:ea typeface="Verdana" panose="020B0604030504040204" pitchFamily="34" charset="0"/>
              </a:rPr>
              <a:t>Narrazione di </a:t>
            </a:r>
            <a:r>
              <a:rPr lang="it-IT" sz="2000" b="1" dirty="0">
                <a:latin typeface="Verdana" panose="020B0604030504040204" pitchFamily="34" charset="0"/>
                <a:ea typeface="Verdana" panose="020B0604030504040204" pitchFamily="34" charset="0"/>
              </a:rPr>
              <a:t>alcune</a:t>
            </a:r>
            <a:r>
              <a:rPr lang="it-IT" sz="2000" dirty="0">
                <a:latin typeface="Verdana" panose="020B0604030504040204" pitchFamily="34" charset="0"/>
                <a:ea typeface="Verdana" panose="020B0604030504040204" pitchFamily="34" charset="0"/>
              </a:rPr>
              <a:t> esperienze personali e professionali relative ad iniziative formative  in scuole statali, in quelle cattoliche, al MIUR, in un CPIA, in gruppi di Volontariato, all’Ufficio Scuola di una Diocesi, nella </a:t>
            </a:r>
            <a:r>
              <a:rPr lang="it-IT" sz="2000" dirty="0" err="1">
                <a:latin typeface="Verdana" panose="020B0604030504040204" pitchFamily="34" charset="0"/>
                <a:ea typeface="Verdana" panose="020B0604030504040204" pitchFamily="34" charset="0"/>
              </a:rPr>
              <a:t>Fidae</a:t>
            </a:r>
            <a:r>
              <a:rPr lang="it-IT" sz="2000" dirty="0">
                <a:latin typeface="Verdana" panose="020B0604030504040204" pitchFamily="34" charset="0"/>
                <a:ea typeface="Verdana" panose="020B0604030504040204" pitchFamily="34" charset="0"/>
              </a:rPr>
              <a:t> ( nazionale e regionale) e nell’</a:t>
            </a:r>
            <a:r>
              <a:rPr lang="it-IT" sz="2000" dirty="0" err="1">
                <a:latin typeface="Verdana" panose="020B0604030504040204" pitchFamily="34" charset="0"/>
                <a:ea typeface="Verdana" panose="020B0604030504040204" pitchFamily="34" charset="0"/>
              </a:rPr>
              <a:t>Agidae</a:t>
            </a:r>
            <a:r>
              <a:rPr lang="it-IT" sz="2000" dirty="0">
                <a:latin typeface="Verdana" panose="020B0604030504040204" pitchFamily="34" charset="0"/>
                <a:ea typeface="Verdana" panose="020B0604030504040204" pitchFamily="34" charset="0"/>
              </a:rPr>
              <a:t>  e in altre realtà scolastiche di Congregazioni religiose. </a:t>
            </a:r>
          </a:p>
          <a:p>
            <a:pPr marL="342900" lvl="1" indent="-342900">
              <a:spcBef>
                <a:spcPts val="1800"/>
              </a:spcBef>
              <a:buSzPct val="100000"/>
              <a:buFontTx/>
              <a:buChar char="-"/>
            </a:pPr>
            <a:r>
              <a:rPr lang="it-IT" sz="2000" dirty="0">
                <a:latin typeface="Verdana" panose="020B0604030504040204" pitchFamily="34" charset="0"/>
                <a:ea typeface="Verdana" panose="020B0604030504040204" pitchFamily="34" charset="0"/>
              </a:rPr>
              <a:t>Uno sguardo di speranza e di fiducia nella progettualità formativa condivisa ( Università Cattolica, Ufficio scuola di una Diocesi, Consulta regionale delle 10 diocesi </a:t>
            </a:r>
            <a:r>
              <a:rPr lang="it-IT" sz="2000" dirty="0" err="1">
                <a:latin typeface="Verdana" panose="020B0604030504040204" pitchFamily="34" charset="0"/>
                <a:ea typeface="Verdana" panose="020B0604030504040204" pitchFamily="34" charset="0"/>
              </a:rPr>
              <a:t>lombarde,Cefaegi</a:t>
            </a:r>
            <a:r>
              <a:rPr lang="it-IT" sz="2000" dirty="0">
                <a:latin typeface="Verdana" panose="020B0604030504040204" pitchFamily="34" charset="0"/>
                <a:ea typeface="Verdana" panose="020B0604030504040204" pitchFamily="34" charset="0"/>
              </a:rPr>
              <a:t>,…)</a:t>
            </a:r>
          </a:p>
          <a:p>
            <a:pPr marL="342900" lvl="1" indent="-342900">
              <a:spcBef>
                <a:spcPts val="1800"/>
              </a:spcBef>
              <a:buSzPct val="100000"/>
              <a:buFontTx/>
              <a:buChar char="-"/>
            </a:pPr>
            <a:r>
              <a:rPr lang="it-IT" sz="2000" dirty="0">
                <a:latin typeface="Verdana" panose="020B0604030504040204" pitchFamily="34" charset="0"/>
                <a:ea typeface="Verdana" panose="020B0604030504040204" pitchFamily="34" charset="0"/>
              </a:rPr>
              <a:t>La cultura della documentazione e della valutazione</a:t>
            </a:r>
          </a:p>
        </p:txBody>
      </p:sp>
      <p:sp>
        <p:nvSpPr>
          <p:cNvPr id="8" name="Titolo 1">
            <a:extLst>
              <a:ext uri="{FF2B5EF4-FFF2-40B4-BE49-F238E27FC236}">
                <a16:creationId xmlns:a16="http://schemas.microsoft.com/office/drawing/2014/main" id="{D6AE55C0-78B1-F458-9AE3-3C75CF6B3BED}"/>
              </a:ext>
            </a:extLst>
          </p:cNvPr>
          <p:cNvSpPr txBox="1">
            <a:spLocks/>
          </p:cNvSpPr>
          <p:nvPr/>
        </p:nvSpPr>
        <p:spPr>
          <a:xfrm>
            <a:off x="1050879" y="263371"/>
            <a:ext cx="2588966" cy="42930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bg1"/>
                </a:solidFill>
                <a:effectLst>
                  <a:outerShdw blurRad="38100" dist="38100" dir="2700000" algn="tl">
                    <a:srgbClr val="000000">
                      <a:alpha val="43137"/>
                    </a:srgbClr>
                  </a:outerShdw>
                </a:effectLst>
                <a:highlight>
                  <a:srgbClr val="0000FF"/>
                </a:highlight>
                <a:latin typeface="Verdana" panose="020B0604030504040204" pitchFamily="34" charset="0"/>
                <a:ea typeface="Verdana" panose="020B0604030504040204" pitchFamily="34" charset="0"/>
              </a:rPr>
              <a:t>TERZA PARTE</a:t>
            </a:r>
          </a:p>
        </p:txBody>
      </p:sp>
    </p:spTree>
    <p:extLst>
      <p:ext uri="{BB962C8B-B14F-4D97-AF65-F5344CB8AC3E}">
        <p14:creationId xmlns:p14="http://schemas.microsoft.com/office/powerpoint/2010/main" val="356857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a:off x="880706" y="413388"/>
            <a:ext cx="8888327" cy="429304"/>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1800"/>
              </a:spcBef>
              <a:buSzPct val="100000"/>
            </a:pPr>
            <a:r>
              <a:rPr lang="it-IT" b="1" dirty="0">
                <a:latin typeface="Verdana" panose="020B0604030504040204" pitchFamily="34" charset="0"/>
                <a:ea typeface="Verdana" panose="020B0604030504040204" pitchFamily="34" charset="0"/>
              </a:rPr>
              <a:t>UNA BREVE RIFLESSIONE</a:t>
            </a:r>
          </a:p>
          <a:p>
            <a:pPr marL="0" lvl="1">
              <a:spcBef>
                <a:spcPts val="1800"/>
              </a:spcBef>
              <a:buSzPct val="100000"/>
            </a:pPr>
            <a:r>
              <a:rPr lang="it-IT" dirty="0">
                <a:latin typeface="Verdana" panose="020B0604030504040204" pitchFamily="34" charset="0"/>
                <a:ea typeface="Verdana" panose="020B0604030504040204" pitchFamily="34" charset="0"/>
              </a:rPr>
              <a:t>Ecco allora alcune questioni di fondo di non facile e tutt’altro che immediata risposta </a:t>
            </a:r>
          </a:p>
          <a:p>
            <a:pPr marL="285750" lvl="1" indent="-285750">
              <a:spcBef>
                <a:spcPts val="1800"/>
              </a:spcBef>
              <a:buSzPct val="100000"/>
              <a:buFont typeface="Arial" panose="020B0604020202020204" pitchFamily="34" charset="0"/>
              <a:buChar char="•"/>
            </a:pPr>
            <a:r>
              <a:rPr lang="it-IT" dirty="0">
                <a:latin typeface="Verdana" panose="020B0604030504040204" pitchFamily="34" charset="0"/>
                <a:ea typeface="Verdana" panose="020B0604030504040204" pitchFamily="34" charset="0"/>
              </a:rPr>
              <a:t>La nostra cultura e le nostre città favoriscono il ritorno ad una </a:t>
            </a:r>
            <a:r>
              <a:rPr lang="it-IT" b="1" dirty="0">
                <a:latin typeface="Verdana" panose="020B0604030504040204" pitchFamily="34" charset="0"/>
                <a:ea typeface="Verdana" panose="020B0604030504040204" pitchFamily="34" charset="0"/>
              </a:rPr>
              <a:t>educazione</a:t>
            </a:r>
            <a:r>
              <a:rPr lang="it-IT" dirty="0">
                <a:latin typeface="Verdana" panose="020B0604030504040204" pitchFamily="34" charset="0"/>
                <a:ea typeface="Verdana" panose="020B0604030504040204" pitchFamily="34" charset="0"/>
              </a:rPr>
              <a:t> che non sia semplicemente diminuita, depotenziata dalla pandemia?</a:t>
            </a:r>
          </a:p>
          <a:p>
            <a:pPr marL="285750" lvl="1" indent="-285750">
              <a:spcBef>
                <a:spcPts val="1800"/>
              </a:spcBef>
              <a:buSzPct val="100000"/>
              <a:buFont typeface="Arial" panose="020B0604020202020204" pitchFamily="34" charset="0"/>
              <a:buChar char="•"/>
            </a:pPr>
            <a:r>
              <a:rPr lang="it-IT" dirty="0">
                <a:latin typeface="Verdana" panose="020B0604030504040204" pitchFamily="34" charset="0"/>
                <a:ea typeface="Verdana" panose="020B0604030504040204" pitchFamily="34" charset="0"/>
              </a:rPr>
              <a:t>Siamo diventati </a:t>
            </a:r>
            <a:r>
              <a:rPr lang="it-IT" b="1" dirty="0">
                <a:latin typeface="Verdana" panose="020B0604030504040204" pitchFamily="34" charset="0"/>
                <a:ea typeface="Verdana" panose="020B0604030504040204" pitchFamily="34" charset="0"/>
              </a:rPr>
              <a:t>più capaci </a:t>
            </a:r>
            <a:r>
              <a:rPr lang="it-IT" dirty="0">
                <a:latin typeface="Verdana" panose="020B0604030504040204" pitchFamily="34" charset="0"/>
                <a:ea typeface="Verdana" panose="020B0604030504040204" pitchFamily="34" charset="0"/>
              </a:rPr>
              <a:t>di prenderci cura dei più piccoli e dei figli e del loro guardare al futuro e a come viviamo noi </a:t>
            </a:r>
            <a:r>
              <a:rPr lang="it-IT" b="1" dirty="0">
                <a:latin typeface="Verdana" panose="020B0604030504040204" pitchFamily="34" charset="0"/>
                <a:ea typeface="Verdana" panose="020B0604030504040204" pitchFamily="34" charset="0"/>
              </a:rPr>
              <a:t>che abbiamo il compito di educarli?</a:t>
            </a:r>
          </a:p>
          <a:p>
            <a:pPr marL="285750" lvl="1" indent="-285750">
              <a:spcBef>
                <a:spcPts val="1800"/>
              </a:spcBef>
              <a:buSzPct val="100000"/>
              <a:buFont typeface="Arial" panose="020B0604020202020204" pitchFamily="34" charset="0"/>
              <a:buChar char="•"/>
            </a:pPr>
            <a:r>
              <a:rPr lang="it-IT" dirty="0">
                <a:latin typeface="Verdana" panose="020B0604030504040204" pitchFamily="34" charset="0"/>
                <a:ea typeface="Verdana" panose="020B0604030504040204" pitchFamily="34" charset="0"/>
              </a:rPr>
              <a:t>Possiamo oggi dirci – almeno potenzialmente – migliori </a:t>
            </a:r>
            <a:r>
              <a:rPr lang="it-IT" b="1" dirty="0">
                <a:latin typeface="Verdana" panose="020B0604030504040204" pitchFamily="34" charset="0"/>
                <a:ea typeface="Verdana" panose="020B0604030504040204" pitchFamily="34" charset="0"/>
              </a:rPr>
              <a:t>ricostruttori</a:t>
            </a:r>
            <a:r>
              <a:rPr lang="it-IT" dirty="0">
                <a:latin typeface="Verdana" panose="020B0604030504040204" pitchFamily="34" charset="0"/>
                <a:ea typeface="Verdana" panose="020B0604030504040204" pitchFamily="34" charset="0"/>
              </a:rPr>
              <a:t> di una nuova convivenza civile?</a:t>
            </a:r>
          </a:p>
          <a:p>
            <a:pPr marL="285750" lvl="1" indent="-285750">
              <a:spcBef>
                <a:spcPts val="1800"/>
              </a:spcBef>
              <a:buSzPct val="100000"/>
              <a:buFont typeface="Arial" panose="020B0604020202020204" pitchFamily="34" charset="0"/>
              <a:buChar char="•"/>
            </a:pPr>
            <a:r>
              <a:rPr lang="it-IT" dirty="0">
                <a:latin typeface="Verdana" panose="020B0604030504040204" pitchFamily="34" charset="0"/>
                <a:ea typeface="Verdana" panose="020B0604030504040204" pitchFamily="34" charset="0"/>
              </a:rPr>
              <a:t>Sapremo quindi </a:t>
            </a:r>
            <a:r>
              <a:rPr lang="it-IT" b="1" dirty="0">
                <a:latin typeface="Verdana" panose="020B0604030504040204" pitchFamily="34" charset="0"/>
                <a:ea typeface="Verdana" panose="020B0604030504040204" pitchFamily="34" charset="0"/>
              </a:rPr>
              <a:t>ricostruire ciò che è stato violentemente distrutto in maniera nuova, </a:t>
            </a:r>
            <a:r>
              <a:rPr lang="it-IT" dirty="0">
                <a:latin typeface="Verdana" panose="020B0604030504040204" pitchFamily="34" charset="0"/>
                <a:ea typeface="Verdana" panose="020B0604030504040204" pitchFamily="34" charset="0"/>
              </a:rPr>
              <a:t>con uno spazio dedicato e consacrato a quella educazione – </a:t>
            </a:r>
            <a:r>
              <a:rPr lang="it-IT" b="1" dirty="0">
                <a:latin typeface="Verdana" panose="020B0604030504040204" pitchFamily="34" charset="0"/>
                <a:ea typeface="Verdana" panose="020B0604030504040204" pitchFamily="34" charset="0"/>
              </a:rPr>
              <a:t>libera, autentica, responsabile – </a:t>
            </a:r>
            <a:r>
              <a:rPr lang="it-IT" dirty="0">
                <a:latin typeface="Verdana" panose="020B0604030504040204" pitchFamily="34" charset="0"/>
                <a:ea typeface="Verdana" panose="020B0604030504040204" pitchFamily="34" charset="0"/>
              </a:rPr>
              <a:t>nella quale l’unità prevalga sul conflitto, le parole ostili e violente non oscurino più quelle che operano giustizia sociale e pace fra le nazioni?</a:t>
            </a:r>
          </a:p>
        </p:txBody>
      </p:sp>
    </p:spTree>
    <p:extLst>
      <p:ext uri="{BB962C8B-B14F-4D97-AF65-F5344CB8AC3E}">
        <p14:creationId xmlns:p14="http://schemas.microsoft.com/office/powerpoint/2010/main" val="633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523782" y="692675"/>
            <a:ext cx="10129422" cy="429304"/>
          </a:xfrm>
        </p:spPr>
        <p:txBody>
          <a:bodyPr>
            <a:noAutofit/>
          </a:bodyPr>
          <a:lstStyle/>
          <a:p>
            <a:pPr marL="0" lvl="1">
              <a:spcBef>
                <a:spcPts val="1800"/>
              </a:spcBef>
              <a:buSzPct val="100000"/>
            </a:pPr>
            <a:r>
              <a:rPr lang="it-IT" sz="2000" b="1" dirty="0">
                <a:latin typeface="Verdana" panose="020B0604030504040204" pitchFamily="34" charset="0"/>
                <a:ea typeface="Verdana" panose="020B0604030504040204" pitchFamily="34" charset="0"/>
              </a:rPr>
              <a:t>La didattica a distanza e il futuro della scuola</a:t>
            </a:r>
          </a:p>
        </p:txBody>
      </p:sp>
      <p:sp>
        <p:nvSpPr>
          <p:cNvPr id="8" name="Titolo 1">
            <a:extLst>
              <a:ext uri="{FF2B5EF4-FFF2-40B4-BE49-F238E27FC236}">
                <a16:creationId xmlns:a16="http://schemas.microsoft.com/office/drawing/2014/main" id="{D6AE55C0-78B1-F458-9AE3-3C75CF6B3BED}"/>
              </a:ext>
            </a:extLst>
          </p:cNvPr>
          <p:cNvSpPr txBox="1">
            <a:spLocks/>
          </p:cNvSpPr>
          <p:nvPr/>
        </p:nvSpPr>
        <p:spPr>
          <a:xfrm>
            <a:off x="603682" y="263371"/>
            <a:ext cx="9800947" cy="429304"/>
          </a:xfrm>
          <a:prstGeom prst="rect">
            <a:avLst/>
          </a:prstGeom>
          <a:solidFill>
            <a:srgbClr val="0070C0"/>
          </a:solidFill>
        </p:spPr>
        <p:txBody>
          <a:bodyPr vert="horz" lIns="91440" tIns="45720" rIns="91440" bIns="45720" rtlCol="0" anchor="ctr">
            <a:normAutofit fontScale="85000" lnSpcReduction="10000"/>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Alcuni esempi di crescita educativa in contesti differenti</a:t>
            </a:r>
          </a:p>
        </p:txBody>
      </p:sp>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a:off x="523782" y="1042584"/>
            <a:ext cx="10129421" cy="429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1800"/>
              </a:spcBef>
              <a:buSzPct val="100000"/>
            </a:pPr>
            <a:r>
              <a:rPr lang="it-IT" sz="1600" dirty="0">
                <a:latin typeface="Verdana" panose="020B0604030504040204" pitchFamily="34" charset="0"/>
                <a:ea typeface="Verdana" panose="020B0604030504040204" pitchFamily="34" charset="0"/>
              </a:rPr>
              <a:t>L’emergenza COVID-19 è stata per la scuola e per tutte le sue componenti, un tempo difficile. Eppure, in questo periodo la scuola ha proseguito il proprio percorso, attivando la didattica a distanza. Nata più da una relazione generosa e dall’immediato risvegliarsi di una forte coscienza educativa che ad un’accurata pianificazione.</a:t>
            </a:r>
          </a:p>
          <a:p>
            <a:pPr marL="0" lvl="1">
              <a:spcBef>
                <a:spcPts val="0"/>
              </a:spcBef>
              <a:spcAft>
                <a:spcPts val="1200"/>
              </a:spcAft>
              <a:buSzPct val="100000"/>
            </a:pPr>
            <a:r>
              <a:rPr lang="it-IT" sz="1600" b="1" dirty="0">
                <a:latin typeface="Verdana" panose="020B0604030504040204" pitchFamily="34" charset="0"/>
                <a:ea typeface="Verdana" panose="020B0604030504040204" pitchFamily="34" charset="0"/>
              </a:rPr>
              <a:t>Docenti, studenti e genitori si sono ritrovati compagni di un inaspettato viaggio attraverso il lungo tempo della chiusura e dell’isolamento.</a:t>
            </a:r>
          </a:p>
          <a:p>
            <a:pPr marL="342900" lvl="1" indent="-342900">
              <a:spcBef>
                <a:spcPts val="0"/>
              </a:spcBef>
              <a:buSzPct val="100000"/>
              <a:buAutoNum type="alphaLcParenR"/>
            </a:pPr>
            <a:r>
              <a:rPr lang="it-IT" sz="1600" b="1" dirty="0">
                <a:latin typeface="Verdana" panose="020B0604030504040204" pitchFamily="34" charset="0"/>
                <a:ea typeface="Verdana" panose="020B0604030504040204" pitchFamily="34" charset="0"/>
              </a:rPr>
              <a:t>Per i docenti</a:t>
            </a:r>
            <a:r>
              <a:rPr lang="it-IT" sz="1600" dirty="0">
                <a:latin typeface="Verdana" panose="020B0604030504040204" pitchFamily="34" charset="0"/>
                <a:ea typeface="Verdana" panose="020B0604030504040204" pitchFamily="34" charset="0"/>
              </a:rPr>
              <a:t>, questo è stato un momento di sconvolgimento ma anche di rinnovata missione, molto al di là dello stretto contratto di lavoro. La loro preoccupazione è stata innanzitutto quella di essere vicini alla vita degli studenti con il loro smarrimento le loro domande, le loro fatiche, in un atteggiamento di accompagnamento che indica un atteggiamento umano e spirituale carico di rispetto e attenzione. </a:t>
            </a:r>
          </a:p>
          <a:p>
            <a:pPr marL="342900" lvl="1" indent="-342900">
              <a:spcBef>
                <a:spcPts val="0"/>
              </a:spcBef>
              <a:buSzPct val="100000"/>
              <a:buAutoNum type="alphaLcParenR"/>
            </a:pPr>
            <a:r>
              <a:rPr lang="it-IT" sz="1600" b="1" dirty="0">
                <a:latin typeface="Verdana" panose="020B0604030504040204" pitchFamily="34" charset="0"/>
                <a:ea typeface="Verdana" panose="020B0604030504040204" pitchFamily="34" charset="0"/>
              </a:rPr>
              <a:t>In questa sfida il docente non si è trovato solo</a:t>
            </a:r>
            <a:r>
              <a:rPr lang="it-IT" sz="1600" dirty="0">
                <a:latin typeface="Verdana" panose="020B0604030504040204" pitchFamily="34" charset="0"/>
                <a:ea typeface="Verdana" panose="020B0604030504040204" pitchFamily="34" charset="0"/>
              </a:rPr>
              <a:t>. L’emergenza ha promosso più che mail il lavoro collegiale, con gli insegnanti pronti al supporto reciproco. La necessità di procedere come corpo è stata più che mai evidente. Si è vista l’importanza del camminare insieme e la capacità di una più ampia e consapevole </a:t>
            </a:r>
            <a:r>
              <a:rPr lang="it-IT" sz="1600" b="1" dirty="0">
                <a:latin typeface="Verdana" panose="020B0604030504040204" pitchFamily="34" charset="0"/>
                <a:ea typeface="Verdana" panose="020B0604030504040204" pitchFamily="34" charset="0"/>
              </a:rPr>
              <a:t>COMUNITA</a:t>
            </a:r>
            <a:r>
              <a:rPr lang="it-IT" sz="1600" dirty="0">
                <a:latin typeface="Verdana" panose="020B0604030504040204" pitchFamily="34" charset="0"/>
                <a:ea typeface="Verdana" panose="020B0604030504040204" pitchFamily="34" charset="0"/>
              </a:rPr>
              <a:t>’ anche in </a:t>
            </a:r>
            <a:r>
              <a:rPr lang="it-IT" sz="1600" b="1" dirty="0">
                <a:latin typeface="Verdana" panose="020B0604030504040204" pitchFamily="34" charset="0"/>
                <a:ea typeface="Verdana" panose="020B0604030504040204" pitchFamily="34" charset="0"/>
              </a:rPr>
              <a:t>una nuova solidarietà tra le scuole: sono nate infatti nuove intese e nuove possibilità di condivisione e di collaborazioni. </a:t>
            </a:r>
          </a:p>
          <a:p>
            <a:pPr marL="342900" lvl="1" indent="-342900">
              <a:spcBef>
                <a:spcPts val="0"/>
              </a:spcBef>
              <a:buSzPct val="100000"/>
              <a:buAutoNum type="alphaLcParenR"/>
            </a:pPr>
            <a:r>
              <a:rPr lang="it-IT" sz="1600" b="1" dirty="0">
                <a:latin typeface="Verdana" panose="020B0604030504040204" pitchFamily="34" charset="0"/>
                <a:ea typeface="Verdana" panose="020B0604030504040204" pitchFamily="34" charset="0"/>
              </a:rPr>
              <a:t>«vogliamo fare scuola» </a:t>
            </a:r>
            <a:r>
              <a:rPr lang="it-IT" sz="1600" dirty="0">
                <a:latin typeface="Verdana" panose="020B0604030504040204" pitchFamily="34" charset="0"/>
                <a:ea typeface="Verdana" panose="020B0604030504040204" pitchFamily="34" charset="0"/>
              </a:rPr>
              <a:t>è la campagna di sensibilizzazione e riflessione promossa dalla FIDAE (Federazione italiana delle attività educative) in collaborazione con altre associazioni legate al mondo dell’educazione cattolica e non» </a:t>
            </a:r>
            <a:r>
              <a:rPr lang="it-IT" sz="1600" dirty="0" err="1">
                <a:latin typeface="Verdana" panose="020B0604030504040204" pitchFamily="34" charset="0"/>
                <a:ea typeface="Verdana" panose="020B0604030504040204" pitchFamily="34" charset="0"/>
              </a:rPr>
              <a:t>cfr</a:t>
            </a:r>
            <a:r>
              <a:rPr lang="it-IT" sz="1600" dirty="0">
                <a:latin typeface="Verdana" panose="020B0604030504040204" pitchFamily="34" charset="0"/>
                <a:ea typeface="Verdana" panose="020B0604030504040204" pitchFamily="34" charset="0"/>
              </a:rPr>
              <a:t> </a:t>
            </a:r>
            <a:r>
              <a:rPr lang="it-IT" sz="1600" dirty="0">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www.fidae.it/vogliamofarescuola</a:t>
            </a:r>
            <a:endParaRPr lang="it-IT" sz="1600" dirty="0">
              <a:latin typeface="Verdana" panose="020B0604030504040204" pitchFamily="34" charset="0"/>
              <a:ea typeface="Verdana" panose="020B0604030504040204" pitchFamily="34" charset="0"/>
            </a:endParaRPr>
          </a:p>
          <a:p>
            <a:pPr marL="0" lvl="1">
              <a:spcBef>
                <a:spcPts val="0"/>
              </a:spcBef>
              <a:buSzPct val="100000"/>
            </a:pPr>
            <a:endParaRPr lang="it-IT"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347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B4E79-3A76-A1EB-97B9-F647BE4F5A5E}"/>
              </a:ext>
            </a:extLst>
          </p:cNvPr>
          <p:cNvSpPr>
            <a:spLocks noGrp="1"/>
          </p:cNvSpPr>
          <p:nvPr>
            <p:ph type="title"/>
          </p:nvPr>
        </p:nvSpPr>
        <p:spPr>
          <a:xfrm>
            <a:off x="1050879" y="263371"/>
            <a:ext cx="9810604" cy="651028"/>
          </a:xfrm>
          <a:solidFill>
            <a:schemeClr val="accent4">
              <a:lumMod val="75000"/>
            </a:schemeClr>
          </a:solidFill>
        </p:spPr>
        <p:txBody>
          <a:bodyPr>
            <a:normAutofit/>
          </a:bodyPr>
          <a:lstStyle/>
          <a:p>
            <a:r>
              <a:rPr lang="it-IT" b="1" spc="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ARTICOLAZIONE DELLA COMUNICAZIONE</a:t>
            </a:r>
          </a:p>
        </p:txBody>
      </p:sp>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8" y="1041509"/>
            <a:ext cx="10188139" cy="5382440"/>
          </a:xfrm>
        </p:spPr>
        <p:txBody>
          <a:bodyPr>
            <a:noAutofit/>
          </a:bodyPr>
          <a:lstStyle/>
          <a:p>
            <a:pPr marL="0" indent="0">
              <a:spcBef>
                <a:spcPts val="0"/>
              </a:spcBef>
              <a:buNone/>
            </a:pPr>
            <a:r>
              <a:rPr lang="it-IT" dirty="0">
                <a:highlight>
                  <a:srgbClr val="FFFF00"/>
                </a:highlight>
                <a:latin typeface="Verdana" panose="020B0604030504040204" pitchFamily="34" charset="0"/>
                <a:ea typeface="Verdana" panose="020B0604030504040204" pitchFamily="34" charset="0"/>
              </a:rPr>
              <a:t>Prima parte </a:t>
            </a:r>
            <a:r>
              <a:rPr lang="it-IT" dirty="0">
                <a:latin typeface="Verdana" panose="020B0604030504040204" pitchFamily="34" charset="0"/>
                <a:ea typeface="Verdana" panose="020B0604030504040204" pitchFamily="34" charset="0"/>
              </a:rPr>
              <a:t>– Alcune riflessioni iniziali</a:t>
            </a:r>
          </a:p>
          <a:p>
            <a:pPr marL="0" indent="0">
              <a:spcBef>
                <a:spcPts val="0"/>
              </a:spcBef>
              <a:buNone/>
            </a:pPr>
            <a:r>
              <a:rPr lang="it-IT" dirty="0">
                <a:latin typeface="Verdana" panose="020B0604030504040204" pitchFamily="34" charset="0"/>
                <a:ea typeface="Verdana" panose="020B0604030504040204" pitchFamily="34" charset="0"/>
              </a:rPr>
              <a:t>a) Una doverosa premessa: </a:t>
            </a:r>
            <a:r>
              <a:rPr lang="it-IT" b="1" dirty="0">
                <a:latin typeface="Verdana" panose="020B0604030504040204" pitchFamily="34" charset="0"/>
                <a:ea typeface="Verdana" panose="020B0604030504040204" pitchFamily="34" charset="0"/>
              </a:rPr>
              <a:t>Le parole </a:t>
            </a:r>
            <a:r>
              <a:rPr lang="it-IT" dirty="0">
                <a:latin typeface="Verdana" panose="020B0604030504040204" pitchFamily="34" charset="0"/>
                <a:ea typeface="Verdana" panose="020B0604030504040204" pitchFamily="34" charset="0"/>
              </a:rPr>
              <a:t>di Don Lorenzo Milani</a:t>
            </a:r>
          </a:p>
          <a:p>
            <a:pPr marL="0" indent="0">
              <a:spcBef>
                <a:spcPts val="0"/>
              </a:spcBef>
              <a:buNone/>
            </a:pPr>
            <a:r>
              <a:rPr lang="it-IT" dirty="0">
                <a:latin typeface="Verdana" panose="020B0604030504040204" pitchFamily="34" charset="0"/>
                <a:ea typeface="Verdana" panose="020B0604030504040204" pitchFamily="34" charset="0"/>
              </a:rPr>
              <a:t>b) La </a:t>
            </a:r>
            <a:r>
              <a:rPr lang="it-IT" b="1" dirty="0">
                <a:latin typeface="Verdana" panose="020B0604030504040204" pitchFamily="34" charset="0"/>
                <a:ea typeface="Verdana" panose="020B0604030504040204" pitchFamily="34" charset="0"/>
              </a:rPr>
              <a:t>«metafora dell’inverno educativo» </a:t>
            </a:r>
            <a:r>
              <a:rPr lang="it-IT" dirty="0">
                <a:latin typeface="Verdana" panose="020B0604030504040204" pitchFamily="34" charset="0"/>
                <a:ea typeface="Verdana" panose="020B0604030504040204" pitchFamily="34" charset="0"/>
              </a:rPr>
              <a:t>del Card. Zuppi – Presidente CEI</a:t>
            </a:r>
          </a:p>
          <a:p>
            <a:pPr marL="0" indent="0">
              <a:spcBef>
                <a:spcPts val="0"/>
              </a:spcBef>
              <a:buNone/>
            </a:pPr>
            <a:r>
              <a:rPr lang="it-IT" dirty="0">
                <a:latin typeface="Verdana" panose="020B0604030504040204" pitchFamily="34" charset="0"/>
                <a:ea typeface="Verdana" panose="020B0604030504040204" pitchFamily="34" charset="0"/>
              </a:rPr>
              <a:t>c) </a:t>
            </a:r>
            <a:r>
              <a:rPr lang="it-IT" b="1" dirty="0">
                <a:latin typeface="Verdana" panose="020B0604030504040204" pitchFamily="34" charset="0"/>
                <a:ea typeface="Verdana" panose="020B0604030504040204" pitchFamily="34" charset="0"/>
              </a:rPr>
              <a:t>L’educazione nell’insegnamento </a:t>
            </a:r>
            <a:r>
              <a:rPr lang="it-IT" dirty="0">
                <a:latin typeface="Verdana" panose="020B0604030504040204" pitchFamily="34" charset="0"/>
                <a:ea typeface="Verdana" panose="020B0604030504040204" pitchFamily="34" charset="0"/>
              </a:rPr>
              <a:t>di Papa Francesco</a:t>
            </a:r>
          </a:p>
          <a:p>
            <a:pPr marL="0" indent="0">
              <a:spcBef>
                <a:spcPts val="0"/>
              </a:spcBef>
              <a:buNone/>
            </a:pPr>
            <a:r>
              <a:rPr lang="it-IT" dirty="0">
                <a:latin typeface="Verdana" panose="020B0604030504040204" pitchFamily="34" charset="0"/>
                <a:ea typeface="Verdana" panose="020B0604030504040204" pitchFamily="34" charset="0"/>
              </a:rPr>
              <a:t>d) Gli </a:t>
            </a:r>
            <a:r>
              <a:rPr lang="it-IT" b="1" dirty="0">
                <a:latin typeface="Verdana" panose="020B0604030504040204" pitchFamily="34" charset="0"/>
                <a:ea typeface="Verdana" panose="020B0604030504040204" pitchFamily="34" charset="0"/>
              </a:rPr>
              <a:t>obiettivi</a:t>
            </a:r>
            <a:r>
              <a:rPr lang="it-IT" dirty="0">
                <a:latin typeface="Verdana" panose="020B0604030504040204" pitchFamily="34" charset="0"/>
                <a:ea typeface="Verdana" panose="020B0604030504040204" pitchFamily="34" charset="0"/>
              </a:rPr>
              <a:t> dell’UNESCO (2022-2029)</a:t>
            </a:r>
          </a:p>
          <a:p>
            <a:pPr marL="0" indent="0">
              <a:spcBef>
                <a:spcPts val="1200"/>
              </a:spcBef>
              <a:buNone/>
            </a:pPr>
            <a:r>
              <a:rPr lang="it-IT" dirty="0">
                <a:highlight>
                  <a:srgbClr val="00FF00"/>
                </a:highlight>
                <a:latin typeface="Verdana" panose="020B0604030504040204" pitchFamily="34" charset="0"/>
                <a:ea typeface="Verdana" panose="020B0604030504040204" pitchFamily="34" charset="0"/>
              </a:rPr>
              <a:t>Seconda parte </a:t>
            </a:r>
            <a:r>
              <a:rPr lang="it-IT" dirty="0">
                <a:latin typeface="Verdana" panose="020B0604030504040204" pitchFamily="34" charset="0"/>
                <a:ea typeface="Verdana" panose="020B0604030504040204" pitchFamily="34" charset="0"/>
              </a:rPr>
              <a:t>– la </a:t>
            </a:r>
            <a:r>
              <a:rPr lang="it-IT" b="1" dirty="0">
                <a:latin typeface="Verdana" panose="020B0604030504040204" pitchFamily="34" charset="0"/>
                <a:ea typeface="Verdana" panose="020B0604030504040204" pitchFamily="34" charset="0"/>
              </a:rPr>
              <a:t>parole chiave  </a:t>
            </a:r>
            <a:r>
              <a:rPr lang="it-IT" dirty="0">
                <a:latin typeface="Verdana" panose="020B0604030504040204" pitchFamily="34" charset="0"/>
                <a:ea typeface="Verdana" panose="020B0604030504040204" pitchFamily="34" charset="0"/>
              </a:rPr>
              <a:t>per la </a:t>
            </a:r>
            <a:r>
              <a:rPr lang="it-IT" b="1" dirty="0">
                <a:latin typeface="Verdana" panose="020B0604030504040204" pitchFamily="34" charset="0"/>
                <a:ea typeface="Verdana" panose="020B0604030504040204" pitchFamily="34" charset="0"/>
              </a:rPr>
              <a:t>crescita formativa</a:t>
            </a:r>
          </a:p>
          <a:p>
            <a:pPr>
              <a:spcBef>
                <a:spcPts val="0"/>
              </a:spcBef>
              <a:buFontTx/>
              <a:buChar char="-"/>
            </a:pPr>
            <a:r>
              <a:rPr lang="it-IT" b="1" dirty="0">
                <a:latin typeface="Verdana" panose="020B0604030504040204" pitchFamily="34" charset="0"/>
                <a:ea typeface="Verdana" panose="020B0604030504040204" pitchFamily="34" charset="0"/>
              </a:rPr>
              <a:t>Chiesa</a:t>
            </a:r>
          </a:p>
          <a:p>
            <a:pPr>
              <a:spcBef>
                <a:spcPts val="0"/>
              </a:spcBef>
              <a:buFontTx/>
              <a:buChar char="-"/>
            </a:pPr>
            <a:r>
              <a:rPr lang="it-IT" b="1" dirty="0">
                <a:latin typeface="Verdana" panose="020B0604030504040204" pitchFamily="34" charset="0"/>
                <a:ea typeface="Verdana" panose="020B0604030504040204" pitchFamily="34" charset="0"/>
              </a:rPr>
              <a:t>Educazione</a:t>
            </a:r>
          </a:p>
          <a:p>
            <a:pPr>
              <a:spcBef>
                <a:spcPts val="0"/>
              </a:spcBef>
              <a:buFontTx/>
              <a:buChar char="-"/>
            </a:pPr>
            <a:r>
              <a:rPr lang="it-IT" b="1" dirty="0">
                <a:latin typeface="Verdana" panose="020B0604030504040204" pitchFamily="34" charset="0"/>
                <a:ea typeface="Verdana" panose="020B0604030504040204" pitchFamily="34" charset="0"/>
              </a:rPr>
              <a:t>Scuola</a:t>
            </a:r>
          </a:p>
          <a:p>
            <a:pPr>
              <a:spcBef>
                <a:spcPts val="0"/>
              </a:spcBef>
              <a:buFontTx/>
              <a:buChar char="-"/>
            </a:pPr>
            <a:r>
              <a:rPr lang="it-IT" b="1" dirty="0">
                <a:latin typeface="Verdana" panose="020B0604030504040204" pitchFamily="34" charset="0"/>
                <a:ea typeface="Verdana" panose="020B0604030504040204" pitchFamily="34" charset="0"/>
              </a:rPr>
              <a:t>Didattica inclusiva</a:t>
            </a:r>
          </a:p>
          <a:p>
            <a:pPr marL="0" indent="0">
              <a:spcBef>
                <a:spcPts val="1200"/>
              </a:spcBef>
              <a:buNone/>
            </a:pPr>
            <a:r>
              <a:rPr lang="it-IT" dirty="0">
                <a:latin typeface="Verdana" panose="020B0604030504040204" pitchFamily="34" charset="0"/>
                <a:ea typeface="Verdana" panose="020B0604030504040204" pitchFamily="34" charset="0"/>
              </a:rPr>
              <a:t>a) Dichiarazione </a:t>
            </a:r>
            <a:r>
              <a:rPr lang="it-IT" b="1" dirty="0">
                <a:latin typeface="Verdana" panose="020B0604030504040204" pitchFamily="34" charset="0"/>
                <a:ea typeface="Verdana" panose="020B0604030504040204" pitchFamily="34" charset="0"/>
              </a:rPr>
              <a:t>«</a:t>
            </a:r>
            <a:r>
              <a:rPr lang="it-IT" b="1" dirty="0" err="1">
                <a:latin typeface="Verdana" panose="020B0604030504040204" pitchFamily="34" charset="0"/>
                <a:ea typeface="Verdana" panose="020B0604030504040204" pitchFamily="34" charset="0"/>
              </a:rPr>
              <a:t>Gravissimum</a:t>
            </a:r>
            <a:r>
              <a:rPr lang="it-IT" b="1" dirty="0">
                <a:latin typeface="Verdana" panose="020B0604030504040204" pitchFamily="34" charset="0"/>
                <a:ea typeface="Verdana" panose="020B0604030504040204" pitchFamily="34" charset="0"/>
              </a:rPr>
              <a:t> </a:t>
            </a:r>
            <a:r>
              <a:rPr lang="it-IT" b="1" dirty="0" err="1">
                <a:latin typeface="Verdana" panose="020B0604030504040204" pitchFamily="34" charset="0"/>
                <a:ea typeface="Verdana" panose="020B0604030504040204" pitchFamily="34" charset="0"/>
              </a:rPr>
              <a:t>Educationis</a:t>
            </a:r>
            <a:r>
              <a:rPr lang="it-IT" b="1" dirty="0">
                <a:latin typeface="Verdana" panose="020B0604030504040204" pitchFamily="34" charset="0"/>
                <a:ea typeface="Verdana" panose="020B0604030504040204" pitchFamily="34" charset="0"/>
              </a:rPr>
              <a:t>» </a:t>
            </a:r>
            <a:r>
              <a:rPr lang="it-IT" dirty="0">
                <a:latin typeface="Verdana" panose="020B0604030504040204" pitchFamily="34" charset="0"/>
                <a:ea typeface="Verdana" panose="020B0604030504040204" pitchFamily="34" charset="0"/>
              </a:rPr>
              <a:t>sull’educazione:</a:t>
            </a:r>
          </a:p>
          <a:p>
            <a:pPr marL="0" indent="0">
              <a:spcBef>
                <a:spcPts val="0"/>
              </a:spcBef>
              <a:buNone/>
            </a:pPr>
            <a:r>
              <a:rPr lang="it-IT" dirty="0">
                <a:latin typeface="Verdana" panose="020B0604030504040204" pitchFamily="34" charset="0"/>
                <a:ea typeface="Verdana" panose="020B0604030504040204" pitchFamily="34" charset="0"/>
              </a:rPr>
              <a:t>	- il diritto di ogni uomo all’educazione</a:t>
            </a:r>
          </a:p>
          <a:p>
            <a:pPr marL="0" indent="0">
              <a:spcBef>
                <a:spcPts val="0"/>
              </a:spcBef>
              <a:buNone/>
            </a:pPr>
            <a:r>
              <a:rPr lang="it-IT" dirty="0">
                <a:latin typeface="Verdana" panose="020B0604030504040204" pitchFamily="34" charset="0"/>
                <a:ea typeface="Verdana" panose="020B0604030504040204" pitchFamily="34" charset="0"/>
              </a:rPr>
              <a:t>	- la scuola: qual è il senso della scuola oggi?</a:t>
            </a:r>
          </a:p>
          <a:p>
            <a:pPr marL="0" indent="0">
              <a:spcBef>
                <a:spcPts val="0"/>
              </a:spcBef>
              <a:buNone/>
            </a:pPr>
            <a:r>
              <a:rPr lang="it-IT" dirty="0">
                <a:latin typeface="Verdana" panose="020B0604030504040204" pitchFamily="34" charset="0"/>
                <a:ea typeface="Verdana" panose="020B0604030504040204" pitchFamily="34" charset="0"/>
              </a:rPr>
              <a:t>b) Dal Congresso mondiale su </a:t>
            </a:r>
            <a:r>
              <a:rPr lang="it-IT" b="1" cap="small" dirty="0">
                <a:solidFill>
                  <a:srgbClr val="C00000"/>
                </a:solidFill>
                <a:latin typeface="Verdana" panose="020B0604030504040204" pitchFamily="34" charset="0"/>
                <a:ea typeface="Verdana" panose="020B0604030504040204" pitchFamily="34" charset="0"/>
              </a:rPr>
              <a:t>Educare oggi e domani</a:t>
            </a:r>
            <a:r>
              <a:rPr lang="it-IT" dirty="0">
                <a:latin typeface="Verdana" panose="020B0604030504040204" pitchFamily="34" charset="0"/>
                <a:ea typeface="Verdana" panose="020B0604030504040204" pitchFamily="34" charset="0"/>
              </a:rPr>
              <a:t>. Una passione che si rinnova (2015)</a:t>
            </a:r>
          </a:p>
        </p:txBody>
      </p:sp>
    </p:spTree>
    <p:extLst>
      <p:ext uri="{BB962C8B-B14F-4D97-AF65-F5344CB8AC3E}">
        <p14:creationId xmlns:p14="http://schemas.microsoft.com/office/powerpoint/2010/main" val="2801124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a:off x="570867" y="510972"/>
            <a:ext cx="9996255" cy="429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0"/>
              </a:spcBef>
              <a:buSzPct val="100000"/>
              <a:buFont typeface="+mj-lt"/>
              <a:buAutoNum type="alphaLcParenR" startAt="3"/>
            </a:pPr>
            <a:r>
              <a:rPr lang="it-IT" sz="1600" dirty="0">
                <a:latin typeface="Verdana" panose="020B0604030504040204" pitchFamily="34" charset="0"/>
                <a:ea typeface="Verdana" panose="020B0604030504040204" pitchFamily="34" charset="0"/>
              </a:rPr>
              <a:t> Pur nella fatica della DAD e dell’emergenza, gli studenti hanno vissuto in questi mesi un tempo importante di </a:t>
            </a:r>
            <a:r>
              <a:rPr lang="it-IT" sz="1600" b="1" dirty="0">
                <a:solidFill>
                  <a:srgbClr val="FF0000"/>
                </a:solidFill>
                <a:latin typeface="Verdana" panose="020B0604030504040204" pitchFamily="34" charset="0"/>
                <a:ea typeface="Verdana" panose="020B0604030504040204" pitchFamily="34" charset="0"/>
              </a:rPr>
              <a:t>crescita</a:t>
            </a:r>
            <a:r>
              <a:rPr lang="it-IT" sz="1600" dirty="0">
                <a:latin typeface="Verdana" panose="020B0604030504040204" pitchFamily="34" charset="0"/>
                <a:ea typeface="Verdana" panose="020B0604030504040204" pitchFamily="34" charset="0"/>
              </a:rPr>
              <a:t> e di scoperta umana e scolastica infatti è emerso, se stimolato, anche il desiderio dei giovani di condividere il loro punto di vista su un tempo così difficile, </a:t>
            </a:r>
            <a:r>
              <a:rPr lang="it-IT" sz="1600" b="1" dirty="0">
                <a:latin typeface="Verdana" panose="020B0604030504040204" pitchFamily="34" charset="0"/>
                <a:ea typeface="Verdana" panose="020B0604030504040204" pitchFamily="34" charset="0"/>
              </a:rPr>
              <a:t>lanciando tante provocazioni al mondo degli adulti</a:t>
            </a:r>
            <a:r>
              <a:rPr lang="it-IT" sz="1600" dirty="0">
                <a:latin typeface="Verdana" panose="020B0604030504040204" pitchFamily="34" charset="0"/>
                <a:ea typeface="Verdana" panose="020B0604030504040204" pitchFamily="34" charset="0"/>
              </a:rPr>
              <a:t> – che rischia di ascoltare poco i giovani, o di «</a:t>
            </a:r>
            <a:r>
              <a:rPr lang="it-IT" sz="1600" b="1" dirty="0">
                <a:latin typeface="Verdana" panose="020B0604030504040204" pitchFamily="34" charset="0"/>
                <a:ea typeface="Verdana" panose="020B0604030504040204" pitchFamily="34" charset="0"/>
              </a:rPr>
              <a:t>scortarli</a:t>
            </a:r>
            <a:r>
              <a:rPr lang="it-IT" sz="1600" dirty="0">
                <a:latin typeface="Verdana" panose="020B0604030504040204" pitchFamily="34" charset="0"/>
                <a:ea typeface="Verdana" panose="020B0604030504040204" pitchFamily="34" charset="0"/>
              </a:rPr>
              <a:t>» (</a:t>
            </a:r>
            <a:r>
              <a:rPr lang="it-IT" sz="1600" b="1" dirty="0">
                <a:solidFill>
                  <a:srgbClr val="FF0000"/>
                </a:solidFill>
                <a:latin typeface="Verdana" panose="020B0604030504040204" pitchFamily="34" charset="0"/>
                <a:ea typeface="Verdana" panose="020B0604030504040204" pitchFamily="34" charset="0"/>
              </a:rPr>
              <a:t>come dice Papa Francesco</a:t>
            </a:r>
            <a:r>
              <a:rPr lang="it-IT" sz="1600" dirty="0">
                <a:latin typeface="Verdana" panose="020B0604030504040204" pitchFamily="34" charset="0"/>
                <a:ea typeface="Verdana" panose="020B0604030504040204" pitchFamily="34" charset="0"/>
              </a:rPr>
              <a:t>) e al mondo della scuola, che non sempre li considera protagonisti attivi.</a:t>
            </a:r>
          </a:p>
          <a:p>
            <a:pPr marL="342900" lvl="1" indent="-342900">
              <a:spcBef>
                <a:spcPts val="600"/>
              </a:spcBef>
              <a:buSzPct val="100000"/>
              <a:buFont typeface="+mj-lt"/>
              <a:buAutoNum type="alphaLcParenR" startAt="3"/>
            </a:pPr>
            <a:r>
              <a:rPr lang="it-IT" sz="1600" dirty="0">
                <a:latin typeface="Verdana" panose="020B0604030504040204" pitchFamily="34" charset="0"/>
                <a:ea typeface="Verdana" panose="020B0604030504040204" pitchFamily="34" charset="0"/>
              </a:rPr>
              <a:t>Dal punto di vista didattico è emerso che qualcuno è riuscito a esprimersi meglio in situazione di DAD; e lì dove la scuola ha attivato percorsi di </a:t>
            </a:r>
            <a:r>
              <a:rPr lang="it-IT" sz="1600" b="1" dirty="0">
                <a:latin typeface="Verdana" panose="020B0604030504040204" pitchFamily="34" charset="0"/>
                <a:ea typeface="Verdana" panose="020B0604030504040204" pitchFamily="34" charset="0"/>
              </a:rPr>
              <a:t>maggiore autonomia </a:t>
            </a:r>
            <a:r>
              <a:rPr lang="it-IT" sz="1600" dirty="0">
                <a:latin typeface="Verdana" panose="020B0604030504040204" pitchFamily="34" charset="0"/>
                <a:ea typeface="Verdana" panose="020B0604030504040204" pitchFamily="34" charset="0"/>
              </a:rPr>
              <a:t>nell’apprendimento gli studenti hanno scoperto il gusto di imparare e hanno realizzato lavori significativi.</a:t>
            </a:r>
          </a:p>
          <a:p>
            <a:pPr marL="342900" lvl="1" indent="-342900">
              <a:spcBef>
                <a:spcPts val="600"/>
              </a:spcBef>
              <a:buSzPct val="100000"/>
              <a:buFont typeface="+mj-lt"/>
              <a:buAutoNum type="alphaLcParenR" startAt="3"/>
            </a:pPr>
            <a:r>
              <a:rPr lang="it-IT" sz="1600" dirty="0">
                <a:latin typeface="Verdana" panose="020B0604030504040204" pitchFamily="34" charset="0"/>
                <a:ea typeface="Verdana" panose="020B0604030504040204" pitchFamily="34" charset="0"/>
              </a:rPr>
              <a:t>Molti ragazzi </a:t>
            </a:r>
            <a:r>
              <a:rPr lang="it-IT" sz="1600" b="1" dirty="0">
                <a:latin typeface="Verdana" panose="020B0604030504040204" pitchFamily="34" charset="0"/>
                <a:ea typeface="Verdana" panose="020B0604030504040204" pitchFamily="34" charset="0"/>
              </a:rPr>
              <a:t>con problematiche di apprendimento hanno sofferto</a:t>
            </a:r>
            <a:r>
              <a:rPr lang="it-IT" sz="1600" dirty="0">
                <a:latin typeface="Verdana" panose="020B0604030504040204" pitchFamily="34" charset="0"/>
                <a:ea typeface="Verdana" panose="020B0604030504040204" pitchFamily="34" charset="0"/>
              </a:rPr>
              <a:t>, e questo può essere considerato il principale limite della DAD, ma c’è stata anche l’esperienza di altri studenti </a:t>
            </a:r>
            <a:r>
              <a:rPr lang="it-IT" sz="1600" b="1" dirty="0">
                <a:latin typeface="Verdana" panose="020B0604030504040204" pitchFamily="34" charset="0"/>
                <a:ea typeface="Verdana" panose="020B0604030504040204" pitchFamily="34" charset="0"/>
              </a:rPr>
              <a:t>che sono stati creativi e hanno rivelato abilità diverse e insospettate</a:t>
            </a:r>
            <a:r>
              <a:rPr lang="it-IT" sz="1600" dirty="0">
                <a:latin typeface="Verdana" panose="020B0604030504040204" pitchFamily="34" charset="0"/>
                <a:ea typeface="Verdana" panose="020B0604030504040204" pitchFamily="34" charset="0"/>
              </a:rPr>
              <a:t>.</a:t>
            </a:r>
          </a:p>
          <a:p>
            <a:pPr marL="342900" lvl="1" indent="-342900">
              <a:spcBef>
                <a:spcPts val="600"/>
              </a:spcBef>
              <a:buSzPct val="100000"/>
              <a:buFont typeface="+mj-lt"/>
              <a:buAutoNum type="alphaLcParenR" startAt="3"/>
            </a:pPr>
            <a:r>
              <a:rPr lang="it-IT" sz="1600" dirty="0">
                <a:latin typeface="Verdana" panose="020B0604030504040204" pitchFamily="34" charset="0"/>
                <a:ea typeface="Verdana" panose="020B0604030504040204" pitchFamily="34" charset="0"/>
              </a:rPr>
              <a:t>Le famiglie hanno vissuto un certo </a:t>
            </a:r>
            <a:r>
              <a:rPr lang="it-IT" sz="1600" b="1" dirty="0">
                <a:latin typeface="Verdana" panose="020B0604030504040204" pitchFamily="34" charset="0"/>
                <a:ea typeface="Verdana" panose="020B0604030504040204" pitchFamily="34" charset="0"/>
              </a:rPr>
              <a:t>disorientamento</a:t>
            </a:r>
            <a:r>
              <a:rPr lang="it-IT" sz="1600" dirty="0">
                <a:latin typeface="Verdana" panose="020B0604030504040204" pitchFamily="34" charset="0"/>
                <a:ea typeface="Verdana" panose="020B0604030504040204" pitchFamily="34" charset="0"/>
              </a:rPr>
              <a:t> anche nei confronti delle scuola: talvolta sono nate incomprensioni. Dove </a:t>
            </a:r>
            <a:r>
              <a:rPr lang="it-IT" sz="1600" b="1" u="sng" dirty="0">
                <a:latin typeface="Verdana" panose="020B0604030504040204" pitchFamily="34" charset="0"/>
                <a:ea typeface="Verdana" panose="020B0604030504040204" pitchFamily="34" charset="0"/>
              </a:rPr>
              <a:t>l’alleanza educativa </a:t>
            </a:r>
            <a:r>
              <a:rPr lang="it-IT" sz="1600" dirty="0">
                <a:latin typeface="Verdana" panose="020B0604030504040204" pitchFamily="34" charset="0"/>
                <a:ea typeface="Verdana" panose="020B0604030504040204" pitchFamily="34" charset="0"/>
              </a:rPr>
              <a:t>ha retto, ha favorito una bella collaborazione, che ha messo al centro i più piccoli. Così la relazione tra scuola e famiglia, il loro </a:t>
            </a:r>
            <a:r>
              <a:rPr lang="it-IT" sz="1600" b="1" dirty="0">
                <a:latin typeface="Verdana" panose="020B0604030504040204" pitchFamily="34" charset="0"/>
                <a:ea typeface="Verdana" panose="020B0604030504040204" pitchFamily="34" charset="0"/>
              </a:rPr>
              <a:t>PATTO EDUCATIVO </a:t>
            </a:r>
            <a:r>
              <a:rPr lang="it-IT" sz="1600" dirty="0">
                <a:latin typeface="Verdana" panose="020B0604030504040204" pitchFamily="34" charset="0"/>
                <a:ea typeface="Verdana" panose="020B0604030504040204" pitchFamily="34" charset="0"/>
              </a:rPr>
              <a:t>spesso problematico, è diventato imprescindibile nel segno di un dialogo paradossalmente più continuo. </a:t>
            </a:r>
          </a:p>
          <a:p>
            <a:pPr marL="342900" lvl="1" indent="-342900">
              <a:spcBef>
                <a:spcPts val="600"/>
              </a:spcBef>
              <a:buSzPct val="100000"/>
              <a:buFont typeface="+mj-lt"/>
              <a:buAutoNum type="alphaLcParenR" startAt="3"/>
            </a:pPr>
            <a:r>
              <a:rPr lang="it-IT" sz="1600" dirty="0">
                <a:latin typeface="Verdana" panose="020B0604030504040204" pitchFamily="34" charset="0"/>
                <a:ea typeface="Verdana" panose="020B0604030504040204" pitchFamily="34" charset="0"/>
              </a:rPr>
              <a:t>In qualche modo </a:t>
            </a:r>
            <a:r>
              <a:rPr lang="it-IT" sz="1600" b="1" dirty="0">
                <a:latin typeface="Verdana" panose="020B0604030504040204" pitchFamily="34" charset="0"/>
                <a:ea typeface="Verdana" panose="020B0604030504040204" pitchFamily="34" charset="0"/>
              </a:rPr>
              <a:t>la scuola è entrata in casa</a:t>
            </a:r>
            <a:r>
              <a:rPr lang="it-IT" sz="1600" dirty="0">
                <a:latin typeface="Verdana" panose="020B0604030504040204" pitchFamily="34" charset="0"/>
                <a:ea typeface="Verdana" panose="020B0604030504040204" pitchFamily="34" charset="0"/>
              </a:rPr>
              <a:t>, anche nei luoghi più intimi, e i genitori sono entrati in classe, non senza interferenze, ma anche con profondo senso di collaborazione.</a:t>
            </a:r>
          </a:p>
          <a:p>
            <a:pPr marL="0" lvl="1">
              <a:spcBef>
                <a:spcPts val="0"/>
              </a:spcBef>
              <a:buSzPct val="100000"/>
            </a:pPr>
            <a:endParaRPr lang="it-IT" sz="1600" dirty="0">
              <a:latin typeface="Verdana" panose="020B0604030504040204" pitchFamily="34" charset="0"/>
              <a:ea typeface="Verdana" panose="020B0604030504040204" pitchFamily="34" charset="0"/>
            </a:endParaRPr>
          </a:p>
          <a:p>
            <a:pPr marL="360000" lvl="1">
              <a:spcBef>
                <a:spcPts val="0"/>
              </a:spcBef>
              <a:buSzPct val="100000"/>
            </a:pPr>
            <a:endParaRPr lang="it-IT"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1571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rot="10800000" flipV="1">
            <a:off x="559293" y="766656"/>
            <a:ext cx="9996255" cy="25191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0"/>
              </a:spcBef>
              <a:buSzPct val="100000"/>
              <a:buFont typeface="+mj-lt"/>
              <a:buAutoNum type="alphaLcParenR" startAt="8"/>
            </a:pPr>
            <a:r>
              <a:rPr lang="it-IT" sz="1600" dirty="0">
                <a:latin typeface="Verdana" panose="020B0604030504040204" pitchFamily="34" charset="0"/>
                <a:ea typeface="Verdana" panose="020B0604030504040204" pitchFamily="34" charset="0"/>
              </a:rPr>
              <a:t>Così la crisi ha aiutato tutti i protagonisti dell’istituzione scolastica di andare al cuore della sua funzione. La scuola ha dovuto affrontare, per la sua educazione formativa a 360°, domande radicali:</a:t>
            </a:r>
          </a:p>
          <a:p>
            <a:pPr marL="0" lvl="1">
              <a:spcBef>
                <a:spcPts val="0"/>
              </a:spcBef>
              <a:buSzPct val="100000"/>
            </a:pPr>
            <a:endParaRPr lang="it-IT" sz="1600" dirty="0">
              <a:latin typeface="Verdana" panose="020B0604030504040204" pitchFamily="34" charset="0"/>
              <a:ea typeface="Verdana" panose="020B0604030504040204" pitchFamily="34" charset="0"/>
            </a:endParaRPr>
          </a:p>
          <a:p>
            <a:pPr marL="0" lvl="1">
              <a:spcBef>
                <a:spcPts val="0"/>
              </a:spcBef>
              <a:buSzPct val="100000"/>
            </a:pPr>
            <a:r>
              <a:rPr lang="it-IT" sz="1600" dirty="0">
                <a:latin typeface="Verdana" panose="020B0604030504040204" pitchFamily="34" charset="0"/>
                <a:ea typeface="Verdana" panose="020B0604030504040204" pitchFamily="34" charset="0"/>
              </a:rPr>
              <a:t>non solo una scuola a servizio del mero nozionismo o di competenze specifiche e   funzionali al mercato del lavoro,</a:t>
            </a:r>
          </a:p>
          <a:p>
            <a:pPr marL="0" lvl="1">
              <a:spcBef>
                <a:spcPts val="0"/>
              </a:spcBef>
              <a:buSzPct val="100000"/>
            </a:pPr>
            <a:r>
              <a:rPr lang="it-IT" sz="1600" dirty="0">
                <a:latin typeface="Verdana" panose="020B0604030504040204" pitchFamily="34" charset="0"/>
                <a:ea typeface="Verdana" panose="020B0604030504040204" pitchFamily="34" charset="0"/>
              </a:rPr>
              <a:t> </a:t>
            </a:r>
          </a:p>
          <a:p>
            <a:pPr marL="0" lvl="1">
              <a:spcBef>
                <a:spcPts val="0"/>
              </a:spcBef>
              <a:buSzPct val="100000"/>
            </a:pPr>
            <a:r>
              <a:rPr lang="it-IT" sz="1600" b="1" dirty="0">
                <a:latin typeface="Verdana" panose="020B0604030504040204" pitchFamily="34" charset="0"/>
                <a:ea typeface="Verdana" panose="020B0604030504040204" pitchFamily="34" charset="0"/>
              </a:rPr>
              <a:t>ma una scuola con una vocazione ampia di accompagnamento della persona e della sua avventura nel mondo</a:t>
            </a:r>
            <a:r>
              <a:rPr lang="it-IT" sz="1600" dirty="0">
                <a:latin typeface="Verdana" panose="020B0604030504040204" pitchFamily="34" charset="0"/>
                <a:ea typeface="Verdana" panose="020B0604030504040204" pitchFamily="34" charset="0"/>
              </a:rPr>
              <a:t>, capace di far entrare la quotidianità nelle sue «mura artificiali» e </a:t>
            </a:r>
            <a:r>
              <a:rPr lang="it-IT" sz="1600" dirty="0">
                <a:solidFill>
                  <a:srgbClr val="FF0000"/>
                </a:solidFill>
                <a:latin typeface="Verdana" panose="020B0604030504040204" pitchFamily="34" charset="0"/>
                <a:ea typeface="Verdana" panose="020B0604030504040204" pitchFamily="34" charset="0"/>
              </a:rPr>
              <a:t>capace di preparare alla vita </a:t>
            </a:r>
            <a:r>
              <a:rPr lang="it-IT" sz="1600" dirty="0">
                <a:latin typeface="Verdana" panose="020B0604030504040204" pitchFamily="34" charset="0"/>
                <a:ea typeface="Verdana" panose="020B0604030504040204" pitchFamily="34" charset="0"/>
              </a:rPr>
              <a:t>anche in questo momento difficile.</a:t>
            </a:r>
          </a:p>
        </p:txBody>
      </p:sp>
    </p:spTree>
    <p:extLst>
      <p:ext uri="{BB962C8B-B14F-4D97-AF65-F5344CB8AC3E}">
        <p14:creationId xmlns:p14="http://schemas.microsoft.com/office/powerpoint/2010/main" val="2174476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E4E0FD8-A250-9560-CC4D-D7857B7A13DB}"/>
              </a:ext>
            </a:extLst>
          </p:cNvPr>
          <p:cNvSpPr txBox="1"/>
          <p:nvPr/>
        </p:nvSpPr>
        <p:spPr>
          <a:xfrm>
            <a:off x="329643" y="2196221"/>
            <a:ext cx="10255170" cy="4185761"/>
          </a:xfrm>
          <a:prstGeom prst="rect">
            <a:avLst/>
          </a:prstGeom>
          <a:noFill/>
        </p:spPr>
        <p:txBody>
          <a:bodyPr wrap="square">
            <a:spAutoFit/>
          </a:bodyPr>
          <a:lstStyle/>
          <a:p>
            <a:pPr marL="285750" indent="-285750">
              <a:spcBef>
                <a:spcPts val="1200"/>
              </a:spcBef>
              <a:buFontTx/>
              <a:buChar char="-"/>
            </a:pPr>
            <a:r>
              <a:rPr lang="it-IT" sz="2000" b="1" dirty="0">
                <a:effectLst/>
                <a:latin typeface="Verdana" panose="020B0604030504040204" pitchFamily="34" charset="0"/>
                <a:ea typeface="Verdana" panose="020B0604030504040204" pitchFamily="34" charset="0"/>
                <a:cs typeface="Times New Roman" panose="02020603050405020304" pitchFamily="18" charset="0"/>
              </a:rPr>
              <a:t>ANTICIPAZIONI</a:t>
            </a:r>
          </a:p>
          <a:p>
            <a:pPr marL="285750" indent="-285750">
              <a:spcBef>
                <a:spcPts val="1200"/>
              </a:spcBef>
              <a:buFontTx/>
              <a:buChar char="-"/>
            </a:pPr>
            <a:r>
              <a:rPr lang="it-IT" sz="1800" dirty="0">
                <a:effectLst/>
                <a:latin typeface="Verdana" panose="020B0604030504040204" pitchFamily="34" charset="0"/>
                <a:ea typeface="Verdana" panose="020B0604030504040204" pitchFamily="34" charset="0"/>
                <a:cs typeface="Times New Roman" panose="02020603050405020304" pitchFamily="18" charset="0"/>
              </a:rPr>
              <a:t>il Patto educativo territoriale o di comprensorio: definizioni e assunzione di precisi impegni, condivisione di obiettivi e direzione</a:t>
            </a:r>
          </a:p>
          <a:p>
            <a:pPr marL="285750" indent="-285750">
              <a:spcBef>
                <a:spcPts val="1200"/>
              </a:spcBef>
              <a:buFontTx/>
              <a:buChar char="-"/>
            </a:pPr>
            <a:r>
              <a:rPr lang="it-IT" sz="1800" dirty="0">
                <a:effectLst/>
                <a:latin typeface="Verdana" panose="020B0604030504040204" pitchFamily="34" charset="0"/>
                <a:ea typeface="Verdana" panose="020B0604030504040204" pitchFamily="34" charset="0"/>
                <a:cs typeface="Times New Roman" panose="02020603050405020304" pitchFamily="18" charset="0"/>
              </a:rPr>
              <a:t>le esperienze del Lodigiano (Casalpusterlengo) – Consiglio di Istituto della Scuola Media Statale Griffini, Consiglio Comunale di Casalpusterlengo, Consiglio Pastorale delle due Parrocchie, altre Istituzioni e Associazioni di volontariato, culturali e sportive.</a:t>
            </a:r>
            <a:br>
              <a:rPr lang="it-IT" sz="1800" dirty="0">
                <a:effectLst/>
                <a:latin typeface="Verdana" panose="020B0604030504040204" pitchFamily="34" charset="0"/>
                <a:ea typeface="Verdana" panose="020B0604030504040204" pitchFamily="34" charset="0"/>
                <a:cs typeface="Times New Roman" panose="02020603050405020304" pitchFamily="18" charset="0"/>
              </a:rPr>
            </a:br>
            <a:r>
              <a:rPr lang="it-IT" sz="1800" dirty="0">
                <a:effectLst/>
                <a:latin typeface="Verdana" panose="020B0604030504040204" pitchFamily="34" charset="0"/>
                <a:ea typeface="Verdana" panose="020B0604030504040204" pitchFamily="34" charset="0"/>
                <a:cs typeface="Times New Roman" panose="02020603050405020304" pitchFamily="18" charset="0"/>
              </a:rPr>
              <a:t>I cambi delle Giunte Comunali e i cambiamenti del preside e dei Parroci hanno influito sulla tenuta e sulla continuità del Patto Educativo di comprensorio. Le iniziative continuano ma con tempi e modalità differenti. (es. Educazione alla Cittadinanza, Educazione Civica).</a:t>
            </a:r>
          </a:p>
          <a:p>
            <a:pPr marL="285750" indent="-285750">
              <a:spcBef>
                <a:spcPts val="1200"/>
              </a:spcBef>
              <a:buFontTx/>
              <a:buChar char="-"/>
            </a:pPr>
            <a:br>
              <a:rPr lang="it-IT" sz="1800" dirty="0">
                <a:effectLst/>
                <a:latin typeface="+mn-lt"/>
                <a:ea typeface="Times New Roman" panose="02020603050405020304" pitchFamily="18" charset="0"/>
                <a:cs typeface="Times New Roman" panose="02020603050405020304" pitchFamily="18" charset="0"/>
              </a:rPr>
            </a:br>
            <a:endParaRPr lang="it-IT" dirty="0"/>
          </a:p>
        </p:txBody>
      </p:sp>
      <p:sp>
        <p:nvSpPr>
          <p:cNvPr id="5" name="Titolo 1">
            <a:extLst>
              <a:ext uri="{FF2B5EF4-FFF2-40B4-BE49-F238E27FC236}">
                <a16:creationId xmlns:a16="http://schemas.microsoft.com/office/drawing/2014/main" id="{9CBF9091-2B0A-39AF-976E-CA121AE07EA0}"/>
              </a:ext>
            </a:extLst>
          </p:cNvPr>
          <p:cNvSpPr>
            <a:spLocks noGrp="1"/>
          </p:cNvSpPr>
          <p:nvPr>
            <p:ph type="title"/>
          </p:nvPr>
        </p:nvSpPr>
        <p:spPr>
          <a:xfrm>
            <a:off x="329643" y="363338"/>
            <a:ext cx="10213200" cy="1112836"/>
          </a:xfrm>
          <a:solidFill>
            <a:srgbClr val="C00000"/>
          </a:solidFill>
          <a:ln>
            <a:solidFill>
              <a:schemeClr val="bg1"/>
            </a:solidFill>
          </a:ln>
        </p:spPr>
        <p:txBody>
          <a:bodyPr>
            <a:noAutofit/>
          </a:bodyPr>
          <a:lstStyle/>
          <a:p>
            <a:r>
              <a:rPr lang="it-IT" sz="2200" b="1" spc="0" dirty="0">
                <a:solidFill>
                  <a:schemeClr val="bg1"/>
                </a:solidFill>
                <a:latin typeface="Verdana" panose="020B0604030504040204" pitchFamily="34" charset="0"/>
                <a:ea typeface="Verdana" panose="020B0604030504040204" pitchFamily="34" charset="0"/>
              </a:rPr>
              <a:t>Alcune esperienze di progettualità territoriale innovative e condivise. Verso il Patto educativo globale</a:t>
            </a:r>
          </a:p>
        </p:txBody>
      </p:sp>
    </p:spTree>
    <p:extLst>
      <p:ext uri="{BB962C8B-B14F-4D97-AF65-F5344CB8AC3E}">
        <p14:creationId xmlns:p14="http://schemas.microsoft.com/office/powerpoint/2010/main" val="14223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DFC35A3-385D-40A4-B0D5-B4041F898956}"/>
              </a:ext>
            </a:extLst>
          </p:cNvPr>
          <p:cNvSpPr>
            <a:spLocks noGrp="1"/>
          </p:cNvSpPr>
          <p:nvPr>
            <p:ph idx="1"/>
          </p:nvPr>
        </p:nvSpPr>
        <p:spPr>
          <a:xfrm>
            <a:off x="283344" y="1047750"/>
            <a:ext cx="10213200" cy="4762500"/>
          </a:xfrm>
        </p:spPr>
        <p:txBody>
          <a:bodyPr>
            <a:noAutofit/>
          </a:bodyPr>
          <a:lstStyle/>
          <a:p>
            <a:pPr marL="457200" indent="-457200">
              <a:buClrTx/>
              <a:buAutoNum type="alphaLcParenR"/>
            </a:pPr>
            <a:r>
              <a:rPr lang="it-IT" sz="1600" b="1" dirty="0">
                <a:solidFill>
                  <a:srgbClr val="000000"/>
                </a:solidFill>
                <a:latin typeface="Verdana" panose="020B0604030504040204" pitchFamily="34" charset="0"/>
                <a:ea typeface="Verdana" panose="020B0604030504040204" pitchFamily="34" charset="0"/>
              </a:rPr>
              <a:t>L’introduzione nelle scuole italiane (dalla secondaria di primo grado alla secondaria di secondo grado) del Patto Educativo di Corresponsabilità (DPR n. 235/2007)</a:t>
            </a:r>
          </a:p>
          <a:p>
            <a:pPr indent="0" algn="just">
              <a:lnSpc>
                <a:spcPct val="115000"/>
              </a:lnSpc>
              <a:buNone/>
            </a:pPr>
            <a:r>
              <a:rPr lang="it-IT"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 seguito dell’autonomia scolastica ogni istituto è tenuto a presentare il Piano dell’offerta formativa (ora </a:t>
            </a:r>
            <a:r>
              <a:rPr lang="it-IT" sz="16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Piano triennale dell’offerta formativa – PTOF</a:t>
            </a:r>
            <a:r>
              <a:rPr lang="it-IT"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che coniuga le esigenze e il fabbisogno formativo rilevato nel contesto territoriale di riferimento con le Indicazioni Nazionali</a:t>
            </a:r>
            <a:r>
              <a:rPr lang="it-IT" sz="16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Il Patto di corresponsabilità chiede un significativo impegno alle famiglie, agli allievi e alla scuola stessa di rispettare quanto indicato nel testo del Patto stesso.</a:t>
            </a:r>
          </a:p>
          <a:p>
            <a:pPr indent="0" algn="just">
              <a:lnSpc>
                <a:spcPct val="115000"/>
              </a:lnSpc>
              <a:spcBef>
                <a:spcPts val="0"/>
              </a:spcBef>
              <a:buNone/>
            </a:pPr>
            <a:r>
              <a:rPr lang="it-IT"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Il Patto di corresponsabilità che coinvolge la scuola, gli studenti e le loro famiglie costituisce dunque </a:t>
            </a:r>
            <a:r>
              <a:rPr lang="it-IT" sz="16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il modello di un nuovo modo di rapportarsi e confrontarsi</a:t>
            </a:r>
            <a:r>
              <a:rPr lang="it-IT"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che può essere inteso in senso più ampio se mirato al coinvolgimento di tutte le istituzioni che svolgono una funzione educativa operante sul territorio, nell’ottica di implementare un Patto educativo territoriale o di comprensorio che ponga i bambini, i </a:t>
            </a:r>
            <a:r>
              <a:rPr lang="it-IT" sz="16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pre</a:t>
            </a:r>
            <a:r>
              <a:rPr lang="it-IT"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-adolescenti e gli adolescenti al centro di efficaci strategie educative, attraverso azioni mirate e tradotte in strumenti e metodi educativi in grado di </a:t>
            </a:r>
            <a:r>
              <a:rPr lang="it-IT" sz="16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innescare e consolidare una prassi comunicativa di diverse generazioni e capace di incidere positivamente nella vita e nella comunità più estesa.</a:t>
            </a:r>
            <a:endParaRPr lang="it-IT" sz="1600" b="1"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5259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CBEABF5-E927-4210-86C1-1C0501879F53}"/>
              </a:ext>
            </a:extLst>
          </p:cNvPr>
          <p:cNvSpPr txBox="1"/>
          <p:nvPr/>
        </p:nvSpPr>
        <p:spPr>
          <a:xfrm>
            <a:off x="342900" y="305485"/>
            <a:ext cx="10838244" cy="6340197"/>
          </a:xfrm>
          <a:prstGeom prst="rect">
            <a:avLst/>
          </a:prstGeom>
          <a:noFill/>
        </p:spPr>
        <p:txBody>
          <a:bodyPr wrap="square">
            <a:spAutoFit/>
          </a:bodyPr>
          <a:lstStyle/>
          <a:p>
            <a:pPr marL="457200" indent="-457200">
              <a:buClrTx/>
              <a:buFont typeface="+mj-lt"/>
              <a:buAutoNum type="alphaLcParenR" startAt="2"/>
            </a:pPr>
            <a:r>
              <a:rPr lang="it-IT" sz="1800" b="1" dirty="0">
                <a:solidFill>
                  <a:srgbClr val="000000"/>
                </a:solidFill>
                <a:latin typeface="Verdana" panose="020B0604030504040204" pitchFamily="34" charset="0"/>
                <a:ea typeface="Verdana" panose="020B0604030504040204" pitchFamily="34" charset="0"/>
              </a:rPr>
              <a:t>L’esperienza del Patto Educativo territoriale nel Comune di Casalpusterlengo (Lodi)</a:t>
            </a:r>
          </a:p>
          <a:p>
            <a:pPr marL="457200" indent="-457200">
              <a:buClrTx/>
              <a:buFont typeface="+mj-lt"/>
              <a:buAutoNum type="alphaLcParenR" startAt="2"/>
            </a:pPr>
            <a:endParaRPr lang="it-IT" b="1" dirty="0">
              <a:solidFill>
                <a:srgbClr val="000000"/>
              </a:solidFill>
              <a:latin typeface="Verdana" panose="020B0604030504040204" pitchFamily="34" charset="0"/>
              <a:ea typeface="Verdana" panose="020B0604030504040204" pitchFamily="34" charset="0"/>
            </a:endParaRPr>
          </a:p>
          <a:p>
            <a:pPr>
              <a:buClrTx/>
            </a:pPr>
            <a:r>
              <a:rPr lang="it-IT" sz="2400" cap="small" spc="600" dirty="0">
                <a:solidFill>
                  <a:srgbClr val="C00000"/>
                </a:solidFill>
                <a:latin typeface="Verdana" panose="020B0604030504040204" pitchFamily="34" charset="0"/>
                <a:ea typeface="Verdana" panose="020B0604030504040204" pitchFamily="34" charset="0"/>
              </a:rPr>
              <a:t>[identità]</a:t>
            </a:r>
          </a:p>
          <a:p>
            <a:pPr>
              <a:buClrTx/>
            </a:pPr>
            <a:endParaRPr lang="it-IT" sz="1800" dirty="0">
              <a:solidFill>
                <a:srgbClr val="000000"/>
              </a:solidFill>
              <a:latin typeface="Verdana" panose="020B0604030504040204" pitchFamily="34" charset="0"/>
              <a:ea typeface="Verdana" panose="020B0604030504040204" pitchFamily="34" charset="0"/>
            </a:endParaRPr>
          </a:p>
          <a:p>
            <a:pPr>
              <a:buClrTx/>
            </a:pPr>
            <a:r>
              <a:rPr lang="it-IT" sz="200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Chi siamo. </a:t>
            </a:r>
            <a:r>
              <a:rPr lang="it-IT" dirty="0">
                <a:solidFill>
                  <a:srgbClr val="000000"/>
                </a:solidFill>
                <a:latin typeface="Verdana" panose="020B0604030504040204" pitchFamily="34" charset="0"/>
                <a:ea typeface="Verdana" panose="020B0604030504040204" pitchFamily="34" charset="0"/>
              </a:rPr>
              <a:t>Il Consiglio di Istituto della scuola media statale di Casalpusterlengo (ora Istituto Comprensivo) si è fatto promotore di un’iniziativa tesa ad avviare un dialogo costruttivo tra le Istituzioni locali (es. Comune con i vari Assessorati, l’ASL, con i Servizi Sociali; le due Parrocchie, le Associazioni di volontariato e le Associazioni sportive per progettare insieme iniziative formative per i ragazzi e gli adolescenti della comunità locale. Il verificarsi di alcuni episodi di intolleranza, di bullismo, di difficoltà nell’accoglienza di migranti, hanno richiamato prontamente i responsabili dell’educazione e della formazione a incontrarsi per concordare iniziative e azioni condivise.</a:t>
            </a:r>
          </a:p>
          <a:p>
            <a:pPr>
              <a:buClrTx/>
            </a:pPr>
            <a:endParaRPr lang="it-IT" sz="1800" dirty="0">
              <a:solidFill>
                <a:srgbClr val="000000"/>
              </a:solidFill>
              <a:latin typeface="Verdana" panose="020B0604030504040204" pitchFamily="34" charset="0"/>
              <a:ea typeface="Verdana" panose="020B0604030504040204" pitchFamily="34" charset="0"/>
            </a:endParaRPr>
          </a:p>
          <a:p>
            <a:pPr>
              <a:buClrTx/>
            </a:pPr>
            <a:r>
              <a:rPr lang="it-IT" sz="200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 nostra ricerca</a:t>
            </a:r>
            <a:r>
              <a:rPr lang="it-IT" dirty="0">
                <a:solidFill>
                  <a:srgbClr val="000000"/>
                </a:solidFill>
                <a:latin typeface="Verdana" panose="020B0604030504040204" pitchFamily="34" charset="0"/>
                <a:ea typeface="Verdana" panose="020B0604030504040204" pitchFamily="34" charset="0"/>
              </a:rPr>
              <a:t>: la necessità riconosciuta dei responsabili di processi di formazione (genitori, educatori, docenti, dirigenti scolastici, politici e amministratori, parroci e coadiutori, medici e assistenti sociali, …) ha dato origine ad un movimento di opinione e di sensibilizzazione e si è costituito il Comitato per il Patto Educativo territoriale, coordinato dal Preside della Scuola Media.</a:t>
            </a:r>
          </a:p>
          <a:p>
            <a:pPr>
              <a:buClrTx/>
            </a:pPr>
            <a:r>
              <a:rPr lang="it-IT" sz="1800" dirty="0">
                <a:solidFill>
                  <a:srgbClr val="000000"/>
                </a:solidFill>
                <a:latin typeface="Verdana" panose="020B0604030504040204" pitchFamily="34" charset="0"/>
                <a:ea typeface="Verdana" panose="020B0604030504040204" pitchFamily="34" charset="0"/>
              </a:rPr>
              <a:t>Nel tempo il Comitato si è </a:t>
            </a:r>
            <a:r>
              <a:rPr lang="it-IT" dirty="0">
                <a:solidFill>
                  <a:srgbClr val="000000"/>
                </a:solidFill>
                <a:latin typeface="Verdana" panose="020B0604030504040204" pitchFamily="34" charset="0"/>
                <a:ea typeface="Verdana" panose="020B0604030504040204" pitchFamily="34" charset="0"/>
              </a:rPr>
              <a:t>ampliato anche con il coinvolgimento diretto dei due dirigenti di scuola primaria e scuola dell’infanzia e della locale scuola secondaria di secondo grado (Istituto Tecnico Cesaris)</a:t>
            </a:r>
            <a:endParaRPr lang="it-IT" sz="1800"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9608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26B5A76-F169-4CD2-A7F1-11380611B9C7}"/>
              </a:ext>
            </a:extLst>
          </p:cNvPr>
          <p:cNvSpPr txBox="1"/>
          <p:nvPr/>
        </p:nvSpPr>
        <p:spPr>
          <a:xfrm>
            <a:off x="342900" y="305485"/>
            <a:ext cx="10595176" cy="4031873"/>
          </a:xfrm>
          <a:prstGeom prst="rect">
            <a:avLst/>
          </a:prstGeom>
          <a:noFill/>
        </p:spPr>
        <p:txBody>
          <a:bodyPr wrap="square">
            <a:spAutoFit/>
          </a:bodyPr>
          <a:lstStyle/>
          <a:p>
            <a:pPr>
              <a:buClrTx/>
            </a:pPr>
            <a:r>
              <a:rPr lang="it-IT" sz="200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Che cosa si è fatto: </a:t>
            </a:r>
            <a:r>
              <a:rPr lang="it-IT" dirty="0">
                <a:solidFill>
                  <a:srgbClr val="000000"/>
                </a:solidFill>
                <a:latin typeface="Verdana" panose="020B0604030504040204" pitchFamily="34" charset="0"/>
                <a:ea typeface="Verdana" panose="020B0604030504040204" pitchFamily="34" charset="0"/>
              </a:rPr>
              <a:t>Incontri periodici del Comitato con l’invito di esperti e/o consulenti per affrontare problematiche collegate con la prevenzione di forme di violenza e di bullismo, per aiutare i genitori ad affrontare tematiche collegate alla gestione dei rapporti famigliari, per risolvere concretamente situazioni di disagio e di difficoltà nella relazione con famiglie di migranti e il rapporto tra alunni italiani e alunni stranieri.</a:t>
            </a:r>
          </a:p>
          <a:p>
            <a:pPr>
              <a:buClrTx/>
            </a:pPr>
            <a:r>
              <a:rPr lang="it-IT" dirty="0">
                <a:solidFill>
                  <a:srgbClr val="000000"/>
                </a:solidFill>
                <a:latin typeface="Verdana" panose="020B0604030504040204" pitchFamily="34" charset="0"/>
                <a:ea typeface="Verdana" panose="020B0604030504040204" pitchFamily="34" charset="0"/>
              </a:rPr>
              <a:t>Il Comitato ha promosso anche iniziative per migliorare l’ambiente circostante le scuole: si sono costruite piste ciclabili ed è stata organizzata una festa in piazza perla firma del </a:t>
            </a:r>
            <a:r>
              <a:rPr lang="it-IT" b="1" cap="small" dirty="0">
                <a:solidFill>
                  <a:srgbClr val="000000"/>
                </a:solidFill>
                <a:latin typeface="Verdana" panose="020B0604030504040204" pitchFamily="34" charset="0"/>
                <a:ea typeface="Verdana" panose="020B0604030504040204" pitchFamily="34" charset="0"/>
              </a:rPr>
              <a:t>Patto educativo di Corresponsabilità</a:t>
            </a:r>
            <a:r>
              <a:rPr lang="it-IT" dirty="0">
                <a:solidFill>
                  <a:srgbClr val="000000"/>
                </a:solidFill>
                <a:latin typeface="Verdana" panose="020B0604030504040204" pitchFamily="34" charset="0"/>
                <a:ea typeface="Verdana" panose="020B0604030504040204" pitchFamily="34" charset="0"/>
              </a:rPr>
              <a:t> alla presenza degli allievi, dei docenti, dei dirigenti, dei genitori, degli Amministratori locali e di altri residenti nel Comune.</a:t>
            </a:r>
          </a:p>
          <a:p>
            <a:pPr>
              <a:buClrTx/>
            </a:pPr>
            <a:endParaRPr lang="it-IT" dirty="0">
              <a:solidFill>
                <a:srgbClr val="000000"/>
              </a:solidFill>
              <a:latin typeface="Verdana" panose="020B0604030504040204" pitchFamily="34" charset="0"/>
              <a:ea typeface="Verdana" panose="020B0604030504040204" pitchFamily="34" charset="0"/>
            </a:endParaRPr>
          </a:p>
          <a:p>
            <a:pPr>
              <a:buClrTx/>
            </a:pPr>
            <a:r>
              <a:rPr lang="it-IT" sz="200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Incontri annuali: </a:t>
            </a:r>
            <a:r>
              <a:rPr lang="it-IT" dirty="0">
                <a:solidFill>
                  <a:srgbClr val="000000"/>
                </a:solidFill>
                <a:latin typeface="Verdana" panose="020B0604030504040204" pitchFamily="34" charset="0"/>
                <a:ea typeface="Verdana" panose="020B0604030504040204" pitchFamily="34" charset="0"/>
              </a:rPr>
              <a:t>negli anni successivi e ancora attualmente ci sono periodici incontri tra il Consiglio di Istituto dell’Istituto Comprensivo, quello delle altre scuole, del Consiglio Pastorale con i vari responsabili delle Associazioni culturali e sportive locali. Continua il dialogo e continuano le decisioni prese insieme</a:t>
            </a:r>
            <a:endParaRPr lang="it-IT" sz="1800"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1826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CBEABF5-E927-4210-86C1-1C0501879F53}"/>
              </a:ext>
            </a:extLst>
          </p:cNvPr>
          <p:cNvSpPr txBox="1"/>
          <p:nvPr/>
        </p:nvSpPr>
        <p:spPr>
          <a:xfrm>
            <a:off x="342900" y="305485"/>
            <a:ext cx="10745647" cy="6370975"/>
          </a:xfrm>
          <a:prstGeom prst="rect">
            <a:avLst/>
          </a:prstGeom>
          <a:noFill/>
        </p:spPr>
        <p:txBody>
          <a:bodyPr wrap="square">
            <a:spAutoFit/>
          </a:bodyPr>
          <a:lstStyle/>
          <a:p>
            <a:pPr marL="457200" indent="-457200">
              <a:buClrTx/>
              <a:buFont typeface="+mj-lt"/>
              <a:buAutoNum type="alphaLcParenR" startAt="3"/>
            </a:pPr>
            <a:r>
              <a:rPr lang="it-IT" sz="1800" b="1" dirty="0">
                <a:solidFill>
                  <a:srgbClr val="000000"/>
                </a:solidFill>
                <a:latin typeface="Verdana" panose="020B0604030504040204" pitchFamily="34" charset="0"/>
                <a:ea typeface="Verdana" panose="020B0604030504040204" pitchFamily="34" charset="0"/>
              </a:rPr>
              <a:t>Patto territoriale per l’educazione realizzato a Orzinuovi (Brescia)</a:t>
            </a:r>
          </a:p>
          <a:p>
            <a:pPr marL="457200" indent="-457200">
              <a:buClrTx/>
              <a:buFont typeface="+mj-lt"/>
              <a:buAutoNum type="alphaLcParenR" startAt="3"/>
            </a:pPr>
            <a:endParaRPr lang="it-IT" b="1" dirty="0">
              <a:solidFill>
                <a:srgbClr val="000000"/>
              </a:solidFill>
              <a:latin typeface="Verdana" panose="020B0604030504040204" pitchFamily="34" charset="0"/>
              <a:ea typeface="Verdana" panose="020B0604030504040204" pitchFamily="34" charset="0"/>
            </a:endParaRPr>
          </a:p>
          <a:p>
            <a:pPr>
              <a:buClrTx/>
            </a:pPr>
            <a:r>
              <a:rPr lang="it-IT" sz="2400" cap="small" spc="600" dirty="0">
                <a:solidFill>
                  <a:srgbClr val="C00000"/>
                </a:solidFill>
                <a:latin typeface="Verdana" panose="020B0604030504040204" pitchFamily="34" charset="0"/>
                <a:ea typeface="Verdana" panose="020B0604030504040204" pitchFamily="34" charset="0"/>
              </a:rPr>
              <a:t>[identità]</a:t>
            </a:r>
          </a:p>
          <a:p>
            <a:pPr>
              <a:buClrTx/>
            </a:pPr>
            <a:endParaRPr lang="it-IT" sz="1800" dirty="0">
              <a:solidFill>
                <a:srgbClr val="000000"/>
              </a:solidFill>
              <a:latin typeface="Verdana" panose="020B0604030504040204" pitchFamily="34" charset="0"/>
              <a:ea typeface="Verdana" panose="020B0604030504040204" pitchFamily="34" charset="0"/>
            </a:endParaRPr>
          </a:p>
          <a:p>
            <a:pPr>
              <a:buClrTx/>
            </a:pPr>
            <a:r>
              <a:rPr lang="it-IT" sz="200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Chi siamo. </a:t>
            </a:r>
            <a:r>
              <a:rPr lang="it-IT" dirty="0">
                <a:solidFill>
                  <a:srgbClr val="000000"/>
                </a:solidFill>
                <a:latin typeface="Verdana" panose="020B0604030504040204" pitchFamily="34" charset="0"/>
                <a:ea typeface="Verdana" panose="020B0604030504040204" pitchFamily="34" charset="0"/>
              </a:rPr>
              <a:t>Il Patto per l’Educazione è un movimento di persone, provenienti da storie, mondi e realtà diverse che fanno della questione educativa un luogo di incontro, mettendola al centro della famiglia, della scuola, della società, della politica perché sull’educazione si costruisce la qualità della vita e del futuro dei nostri figli ci interpella e ci interessa!</a:t>
            </a:r>
          </a:p>
          <a:p>
            <a:pPr>
              <a:buClrTx/>
            </a:pPr>
            <a:endParaRPr lang="it-IT" dirty="0">
              <a:solidFill>
                <a:srgbClr val="000000"/>
              </a:solidFill>
              <a:latin typeface="Verdana" panose="020B0604030504040204" pitchFamily="34" charset="0"/>
              <a:ea typeface="Verdana" panose="020B0604030504040204" pitchFamily="34" charset="0"/>
            </a:endParaRPr>
          </a:p>
          <a:p>
            <a:pPr>
              <a:buClrTx/>
            </a:pPr>
            <a:r>
              <a:rPr lang="it-IT" sz="200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 nostra ricerca</a:t>
            </a:r>
            <a:r>
              <a:rPr lang="it-IT" dirty="0">
                <a:solidFill>
                  <a:srgbClr val="000000"/>
                </a:solidFill>
                <a:latin typeface="Verdana" panose="020B0604030504040204" pitchFamily="34" charset="0"/>
                <a:ea typeface="Verdana" panose="020B0604030504040204" pitchFamily="34" charset="0"/>
              </a:rPr>
              <a:t>: Il desiderio di costruire un movimento di pensiero, di buone pratiche e di «immigrazione» sulla questione educativa è cresciuto nella </a:t>
            </a:r>
            <a:r>
              <a:rPr lang="it-IT" b="1" cap="small" dirty="0">
                <a:solidFill>
                  <a:srgbClr val="000000"/>
                </a:solidFill>
                <a:latin typeface="Verdana" panose="020B0604030504040204" pitchFamily="34" charset="0"/>
                <a:ea typeface="Verdana" panose="020B0604030504040204" pitchFamily="34" charset="0"/>
              </a:rPr>
              <a:t>consulta dei dirigenti delle scuole statali e paritarie</a:t>
            </a:r>
            <a:r>
              <a:rPr lang="it-IT" dirty="0">
                <a:solidFill>
                  <a:srgbClr val="000000"/>
                </a:solidFill>
                <a:latin typeface="Verdana" panose="020B0604030504040204" pitchFamily="34" charset="0"/>
                <a:ea typeface="Verdana" panose="020B0604030504040204" pitchFamily="34" charset="0"/>
              </a:rPr>
              <a:t> della Città di Orzinuovi, promossa dall’Assessorato alla Pubblica Istruzione, coinvolgendo nel tempo altri numerosi soggetti e associazioni.</a:t>
            </a:r>
          </a:p>
          <a:p>
            <a:pPr>
              <a:buClrTx/>
            </a:pPr>
            <a:r>
              <a:rPr lang="it-IT" dirty="0">
                <a:solidFill>
                  <a:srgbClr val="000000"/>
                </a:solidFill>
                <a:latin typeface="Verdana" panose="020B0604030504040204" pitchFamily="34" charset="0"/>
                <a:ea typeface="Verdana" panose="020B0604030504040204" pitchFamily="34" charset="0"/>
              </a:rPr>
              <a:t>Oggi il momento comprende Famiglie, Scuole, Nuovi Cittadini, Associazioni, Comunità cristiana (Oratorio), Imprese, Sport, Territori, Politici</a:t>
            </a:r>
          </a:p>
          <a:p>
            <a:pPr>
              <a:buClrTx/>
            </a:pPr>
            <a:endParaRPr lang="it-IT" sz="1800" dirty="0">
              <a:solidFill>
                <a:srgbClr val="000000"/>
              </a:solidFill>
              <a:latin typeface="Verdana" panose="020B0604030504040204" pitchFamily="34" charset="0"/>
              <a:ea typeface="Verdana" panose="020B0604030504040204" pitchFamily="34" charset="0"/>
            </a:endParaRPr>
          </a:p>
          <a:p>
            <a:pPr>
              <a:buClrTx/>
            </a:pPr>
            <a:r>
              <a:rPr lang="it-IT" sz="200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Cosa facciamo: </a:t>
            </a:r>
            <a:r>
              <a:rPr lang="it-IT" dirty="0">
                <a:solidFill>
                  <a:srgbClr val="000000"/>
                </a:solidFill>
                <a:latin typeface="Verdana" panose="020B0604030504040204" pitchFamily="34" charset="0"/>
                <a:ea typeface="Verdana" panose="020B0604030504040204" pitchFamily="34" charset="0"/>
              </a:rPr>
              <a:t>Vogliamo risvegliare passione educativa e responsabilità civile di educare come comunità territoriale attraverso il </a:t>
            </a:r>
            <a:r>
              <a:rPr lang="it-IT" b="1" cap="small" dirty="0">
                <a:solidFill>
                  <a:srgbClr val="000000"/>
                </a:solidFill>
                <a:latin typeface="Verdana" panose="020B0604030504040204" pitchFamily="34" charset="0"/>
                <a:ea typeface="Verdana" panose="020B0604030504040204" pitchFamily="34" charset="0"/>
              </a:rPr>
              <a:t>dialogo</a:t>
            </a:r>
            <a:r>
              <a:rPr lang="it-IT" dirty="0">
                <a:solidFill>
                  <a:srgbClr val="000000"/>
                </a:solidFill>
                <a:latin typeface="Verdana" panose="020B0604030504040204" pitchFamily="34" charset="0"/>
                <a:ea typeface="Verdana" panose="020B0604030504040204" pitchFamily="34" charset="0"/>
              </a:rPr>
              <a:t> tra i soggetti del Patto; i </a:t>
            </a:r>
            <a:r>
              <a:rPr lang="it-IT" b="1" cap="small" dirty="0">
                <a:solidFill>
                  <a:srgbClr val="000000"/>
                </a:solidFill>
                <a:latin typeface="Verdana" panose="020B0604030504040204" pitchFamily="34" charset="0"/>
                <a:ea typeface="Verdana" panose="020B0604030504040204" pitchFamily="34" charset="0"/>
              </a:rPr>
              <a:t>dialoghi sull’educazione e società</a:t>
            </a:r>
            <a:r>
              <a:rPr lang="it-IT" dirty="0">
                <a:solidFill>
                  <a:srgbClr val="000000"/>
                </a:solidFill>
                <a:latin typeface="Verdana" panose="020B0604030504040204" pitchFamily="34" charset="0"/>
                <a:ea typeface="Verdana" panose="020B0604030504040204" pitchFamily="34" charset="0"/>
              </a:rPr>
              <a:t>, occasione di elaborazione culturale tra il «locale» e il «mondo»; il </a:t>
            </a:r>
            <a:r>
              <a:rPr lang="it-IT" b="1" cap="small" dirty="0">
                <a:solidFill>
                  <a:srgbClr val="000000"/>
                </a:solidFill>
                <a:latin typeface="Verdana" panose="020B0604030504040204" pitchFamily="34" charset="0"/>
                <a:ea typeface="Verdana" panose="020B0604030504040204" pitchFamily="34" charset="0"/>
              </a:rPr>
              <a:t>festival dell’educazione </a:t>
            </a:r>
            <a:r>
              <a:rPr lang="it-IT" dirty="0">
                <a:solidFill>
                  <a:srgbClr val="000000"/>
                </a:solidFill>
                <a:latin typeface="Verdana" panose="020B0604030504040204" pitchFamily="34" charset="0"/>
                <a:ea typeface="Verdana" panose="020B0604030504040204" pitchFamily="34" charset="0"/>
              </a:rPr>
              <a:t>per inaugurare il nuovo anno assumendo le proprie responsabilità.</a:t>
            </a:r>
          </a:p>
        </p:txBody>
      </p:sp>
    </p:spTree>
    <p:extLst>
      <p:ext uri="{BB962C8B-B14F-4D97-AF65-F5344CB8AC3E}">
        <p14:creationId xmlns:p14="http://schemas.microsoft.com/office/powerpoint/2010/main" val="1733955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C85992D-A1C7-418D-A6A0-5651BE040E69}"/>
              </a:ext>
            </a:extLst>
          </p:cNvPr>
          <p:cNvSpPr txBox="1"/>
          <p:nvPr/>
        </p:nvSpPr>
        <p:spPr>
          <a:xfrm>
            <a:off x="400050" y="111026"/>
            <a:ext cx="10943140" cy="6370975"/>
          </a:xfrm>
          <a:prstGeom prst="rect">
            <a:avLst/>
          </a:prstGeom>
          <a:noFill/>
        </p:spPr>
        <p:txBody>
          <a:bodyPr wrap="square">
            <a:spAutoFit/>
          </a:bodyPr>
          <a:lstStyle/>
          <a:p>
            <a:pPr>
              <a:buClrTx/>
            </a:pPr>
            <a:endParaRPr lang="it-IT" dirty="0">
              <a:solidFill>
                <a:srgbClr val="000000"/>
              </a:solidFill>
              <a:latin typeface="Verdana" panose="020B0604030504040204" pitchFamily="34" charset="0"/>
              <a:ea typeface="Verdana" panose="020B0604030504040204" pitchFamily="34" charset="0"/>
            </a:endParaRPr>
          </a:p>
          <a:p>
            <a:r>
              <a:rPr lang="it-IT" sz="2400" cap="small" spc="600" dirty="0">
                <a:solidFill>
                  <a:srgbClr val="C00000"/>
                </a:solidFill>
                <a:latin typeface="Verdana" panose="020B0604030504040204" pitchFamily="34" charset="0"/>
                <a:ea typeface="Verdana" panose="020B0604030504040204" pitchFamily="34" charset="0"/>
              </a:rPr>
              <a:t>[azioni]</a:t>
            </a:r>
          </a:p>
          <a:p>
            <a:pPr>
              <a:buClrTx/>
            </a:pPr>
            <a:endParaRPr lang="it-IT" dirty="0">
              <a:solidFill>
                <a:srgbClr val="000000"/>
              </a:solidFill>
              <a:latin typeface="Verdana" panose="020B0604030504040204" pitchFamily="34" charset="0"/>
              <a:ea typeface="Verdana" panose="020B0604030504040204" pitchFamily="34" charset="0"/>
            </a:endParaRPr>
          </a:p>
          <a:p>
            <a:pPr>
              <a:buClrTx/>
            </a:pPr>
            <a:r>
              <a:rPr lang="it-IT" dirty="0">
                <a:solidFill>
                  <a:srgbClr val="000000"/>
                </a:solidFill>
                <a:latin typeface="Verdana" panose="020B0604030504040204" pitchFamily="34" charset="0"/>
                <a:ea typeface="Verdana" panose="020B0604030504040204" pitchFamily="34" charset="0"/>
              </a:rPr>
              <a:t>Nel corso degli anni sono maturate queste Azioni di lavoro</a:t>
            </a:r>
          </a:p>
          <a:p>
            <a:pPr>
              <a:buClrTx/>
            </a:pPr>
            <a:r>
              <a:rPr lang="it-IT" b="1" dirty="0">
                <a:solidFill>
                  <a:srgbClr val="000000"/>
                </a:solidFill>
                <a:latin typeface="Verdana" panose="020B0604030504040204" pitchFamily="34" charset="0"/>
                <a:ea typeface="Verdana" panose="020B0604030504040204" pitchFamily="34" charset="0"/>
              </a:rPr>
              <a:t>Assemblea degli amici </a:t>
            </a:r>
            <a:r>
              <a:rPr lang="it-IT" dirty="0">
                <a:solidFill>
                  <a:srgbClr val="000000"/>
                </a:solidFill>
                <a:latin typeface="Verdana" panose="020B0604030504040204" pitchFamily="34" charset="0"/>
                <a:ea typeface="Verdana" panose="020B0604030504040204" pitchFamily="34" charset="0"/>
              </a:rPr>
              <a:t>per la verifica e la programmazione del nuovo anno con l’individuazione di un tema di fondo.</a:t>
            </a:r>
          </a:p>
          <a:p>
            <a:pPr>
              <a:buClrTx/>
            </a:pPr>
            <a:r>
              <a:rPr lang="it-IT" b="1" dirty="0">
                <a:solidFill>
                  <a:srgbClr val="000000"/>
                </a:solidFill>
                <a:latin typeface="Verdana" panose="020B0604030504040204" pitchFamily="34" charset="0"/>
                <a:ea typeface="Verdana" panose="020B0604030504040204" pitchFamily="34" charset="0"/>
              </a:rPr>
              <a:t>Assemblea degli insegnanti </a:t>
            </a:r>
            <a:r>
              <a:rPr lang="it-IT" dirty="0">
                <a:solidFill>
                  <a:srgbClr val="000000"/>
                </a:solidFill>
                <a:latin typeface="Verdana" panose="020B0604030504040204" pitchFamily="34" charset="0"/>
                <a:ea typeface="Verdana" panose="020B0604030504040204" pitchFamily="34" charset="0"/>
              </a:rPr>
              <a:t>di tutte le scuole statali e paritarie [infanzia, Primaria, Secondaria di primo grado, Secondaria di secondo grado] per dibattere il tema</a:t>
            </a:r>
          </a:p>
          <a:p>
            <a:pPr>
              <a:buClrTx/>
            </a:pPr>
            <a:r>
              <a:rPr lang="it-IT" b="1" dirty="0">
                <a:solidFill>
                  <a:srgbClr val="000000"/>
                </a:solidFill>
                <a:latin typeface="Verdana" panose="020B0604030504040204" pitchFamily="34" charset="0"/>
                <a:ea typeface="Verdana" panose="020B0604030504040204" pitchFamily="34" charset="0"/>
              </a:rPr>
              <a:t>Dialoghi sull’educare </a:t>
            </a:r>
            <a:r>
              <a:rPr lang="it-IT" dirty="0">
                <a:solidFill>
                  <a:srgbClr val="000000"/>
                </a:solidFill>
                <a:latin typeface="Verdana" panose="020B0604030504040204" pitchFamily="34" charset="0"/>
                <a:ea typeface="Verdana" panose="020B0604030504040204" pitchFamily="34" charset="0"/>
              </a:rPr>
              <a:t>un mese di incontri per adulti e, successivamente, con i giovani e per i giovani</a:t>
            </a:r>
          </a:p>
          <a:p>
            <a:pPr>
              <a:buClrTx/>
            </a:pPr>
            <a:r>
              <a:rPr lang="it-IT" b="1" dirty="0">
                <a:solidFill>
                  <a:srgbClr val="000000"/>
                </a:solidFill>
                <a:latin typeface="Verdana" panose="020B0604030504040204" pitchFamily="34" charset="0"/>
                <a:ea typeface="Verdana" panose="020B0604030504040204" pitchFamily="34" charset="0"/>
              </a:rPr>
              <a:t>Festival dell’educazione </a:t>
            </a:r>
            <a:r>
              <a:rPr lang="it-IT" dirty="0">
                <a:solidFill>
                  <a:srgbClr val="000000"/>
                </a:solidFill>
                <a:latin typeface="Verdana" panose="020B0604030504040204" pitchFamily="34" charset="0"/>
                <a:ea typeface="Verdana" panose="020B0604030504040204" pitchFamily="34" charset="0"/>
              </a:rPr>
              <a:t>di Piazza valorizzando le arti, musica, danza</a:t>
            </a:r>
          </a:p>
          <a:p>
            <a:pPr>
              <a:buClrTx/>
            </a:pPr>
            <a:endParaRPr lang="it-IT" sz="1800" dirty="0">
              <a:solidFill>
                <a:srgbClr val="000000"/>
              </a:solidFill>
              <a:latin typeface="Verdana" panose="020B0604030504040204" pitchFamily="34" charset="0"/>
              <a:ea typeface="Verdana" panose="020B0604030504040204" pitchFamily="34" charset="0"/>
            </a:endParaRPr>
          </a:p>
          <a:p>
            <a:pPr>
              <a:buClrTx/>
            </a:pPr>
            <a:endParaRPr lang="it-IT" dirty="0">
              <a:solidFill>
                <a:srgbClr val="000000"/>
              </a:solidFill>
              <a:latin typeface="Verdana" panose="020B0604030504040204" pitchFamily="34" charset="0"/>
              <a:ea typeface="Verdana" panose="020B0604030504040204" pitchFamily="34" charset="0"/>
            </a:endParaRPr>
          </a:p>
          <a:p>
            <a:r>
              <a:rPr lang="it-IT" sz="2400" cap="small" spc="600" dirty="0">
                <a:solidFill>
                  <a:srgbClr val="C00000"/>
                </a:solidFill>
                <a:latin typeface="Verdana" panose="020B0604030504040204" pitchFamily="34" charset="0"/>
                <a:ea typeface="Verdana" panose="020B0604030504040204" pitchFamily="34" charset="0"/>
              </a:rPr>
              <a:t>[cosa rimane]</a:t>
            </a:r>
          </a:p>
          <a:p>
            <a:pPr>
              <a:buClrTx/>
            </a:pPr>
            <a:endParaRPr lang="it-IT" dirty="0">
              <a:solidFill>
                <a:srgbClr val="000000"/>
              </a:solidFill>
              <a:latin typeface="Verdana" panose="020B0604030504040204" pitchFamily="34" charset="0"/>
              <a:ea typeface="Verdana" panose="020B0604030504040204" pitchFamily="34" charset="0"/>
            </a:endParaRPr>
          </a:p>
          <a:p>
            <a:pPr>
              <a:buClrTx/>
            </a:pPr>
            <a:r>
              <a:rPr lang="it-IT" dirty="0">
                <a:solidFill>
                  <a:srgbClr val="000000"/>
                </a:solidFill>
                <a:latin typeface="Verdana" panose="020B0604030504040204" pitchFamily="34" charset="0"/>
                <a:ea typeface="Verdana" panose="020B0604030504040204" pitchFamily="34" charset="0"/>
              </a:rPr>
              <a:t>La nostalgia di una fraternità possibile:</a:t>
            </a:r>
          </a:p>
          <a:p>
            <a:pPr marL="285750" indent="-285750">
              <a:buClrTx/>
              <a:buFont typeface="Arial" panose="020B0604020202020204" pitchFamily="34" charset="0"/>
              <a:buChar char="•"/>
            </a:pPr>
            <a:r>
              <a:rPr lang="it-IT" dirty="0">
                <a:solidFill>
                  <a:srgbClr val="000000"/>
                </a:solidFill>
                <a:latin typeface="Verdana" panose="020B0604030504040204" pitchFamily="34" charset="0"/>
                <a:ea typeface="Verdana" panose="020B0604030504040204" pitchFamily="34" charset="0"/>
              </a:rPr>
              <a:t>Gli incontri dei Dirigenti scolastici delle Scuole statali e paritarie insieme ai responsabili della politica;</a:t>
            </a:r>
          </a:p>
          <a:p>
            <a:pPr marL="285750" indent="-285750">
              <a:buClrTx/>
              <a:buFont typeface="Arial" panose="020B0604020202020204" pitchFamily="34" charset="0"/>
              <a:buChar char="•"/>
            </a:pPr>
            <a:r>
              <a:rPr lang="it-IT" dirty="0">
                <a:solidFill>
                  <a:srgbClr val="000000"/>
                </a:solidFill>
                <a:latin typeface="Verdana" panose="020B0604030504040204" pitchFamily="34" charset="0"/>
                <a:ea typeface="Verdana" panose="020B0604030504040204" pitchFamily="34" charset="0"/>
              </a:rPr>
              <a:t>Gli incontri con le varie associazioni del Paese comprendenti anche i nuovi cittadini;</a:t>
            </a:r>
          </a:p>
          <a:p>
            <a:pPr marL="285750" indent="-285750">
              <a:buClrTx/>
              <a:buFont typeface="Arial" panose="020B0604020202020204" pitchFamily="34" charset="0"/>
              <a:buChar char="•"/>
            </a:pPr>
            <a:r>
              <a:rPr lang="it-IT" dirty="0">
                <a:solidFill>
                  <a:srgbClr val="000000"/>
                </a:solidFill>
                <a:latin typeface="Verdana" panose="020B0604030504040204" pitchFamily="34" charset="0"/>
                <a:ea typeface="Verdana" panose="020B0604030504040204" pitchFamily="34" charset="0"/>
              </a:rPr>
              <a:t>I dialoghi sull’educare con partecipazione non solo degli adulti ma anche dei giovani</a:t>
            </a:r>
          </a:p>
          <a:p>
            <a:pPr marL="285750" indent="-285750">
              <a:buClrTx/>
              <a:buFont typeface="Arial" panose="020B0604020202020204" pitchFamily="34" charset="0"/>
              <a:buChar char="•"/>
            </a:pPr>
            <a:r>
              <a:rPr lang="it-IT" dirty="0">
                <a:solidFill>
                  <a:srgbClr val="000000"/>
                </a:solidFill>
                <a:latin typeface="Verdana" panose="020B0604030504040204" pitchFamily="34" charset="0"/>
                <a:ea typeface="Verdana" panose="020B0604030504040204" pitchFamily="34" charset="0"/>
              </a:rPr>
              <a:t>Un respiro di paese di mondo dentro la scuola</a:t>
            </a:r>
          </a:p>
          <a:p>
            <a:pPr marL="285750" indent="-285750">
              <a:buClrTx/>
              <a:buFont typeface="Arial" panose="020B0604020202020204" pitchFamily="34" charset="0"/>
              <a:buChar char="•"/>
            </a:pPr>
            <a:r>
              <a:rPr lang="it-IT" dirty="0">
                <a:solidFill>
                  <a:srgbClr val="000000"/>
                </a:solidFill>
                <a:latin typeface="Verdana" panose="020B0604030504040204" pitchFamily="34" charset="0"/>
                <a:ea typeface="Verdana" panose="020B0604030504040204" pitchFamily="34" charset="0"/>
              </a:rPr>
              <a:t>Un manifesto che conserva la sua bellezza e originalità</a:t>
            </a:r>
            <a:endParaRPr lang="it-IT" sz="1800"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0824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808553" y="826955"/>
            <a:ext cx="9810750" cy="836592"/>
          </a:xfrm>
        </p:spPr>
        <p:txBody>
          <a:bodyPr>
            <a:noAutofit/>
          </a:bodyPr>
          <a:lstStyle/>
          <a:p>
            <a:pPr lvl="1"/>
            <a:r>
              <a:rPr lang="it-IT" sz="2400" b="1" dirty="0"/>
              <a:t> Innovazioni nelle scuole cattoliche paritarie e  in quelle statali, in risposta nel tempo a vari problemi che qui elenchiamo:</a:t>
            </a:r>
          </a:p>
        </p:txBody>
      </p:sp>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rot="10800000" flipV="1">
            <a:off x="1050879" y="2192356"/>
            <a:ext cx="8546842" cy="420844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1800"/>
              </a:spcBef>
              <a:buSzPct val="100000"/>
            </a:pPr>
            <a:r>
              <a:rPr lang="it-IT" dirty="0">
                <a:latin typeface="Verdana" panose="020B0604030504040204" pitchFamily="34" charset="0"/>
                <a:ea typeface="Verdana" panose="020B0604030504040204" pitchFamily="34" charset="0"/>
              </a:rPr>
              <a:t>Tanto cammino è stato fatto in questi anni per precisare l’identità e la missione delle scuole cattoliche paritarie e di quelle statali, attraverso </a:t>
            </a:r>
            <a:r>
              <a:rPr lang="it-IT" b="1" dirty="0">
                <a:latin typeface="Verdana" panose="020B0604030504040204" pitchFamily="34" charset="0"/>
                <a:ea typeface="Verdana" panose="020B0604030504040204" pitchFamily="34" charset="0"/>
              </a:rPr>
              <a:t>un impegno educativo costante e la ricerca di soluzioni per i vari problemi che via via si sono presentati.</a:t>
            </a:r>
          </a:p>
          <a:p>
            <a:pPr marL="0" lvl="1">
              <a:spcBef>
                <a:spcPts val="1800"/>
              </a:spcBef>
              <a:buSzPct val="100000"/>
            </a:pPr>
            <a:r>
              <a:rPr lang="it-IT" dirty="0">
                <a:latin typeface="Verdana" panose="020B0604030504040204" pitchFamily="34" charset="0"/>
                <a:ea typeface="Verdana" panose="020B0604030504040204" pitchFamily="34" charset="0"/>
              </a:rPr>
              <a:t>In sintesi desidero ricordare:</a:t>
            </a:r>
          </a:p>
          <a:p>
            <a:pPr marL="342900" lvl="1" indent="-342900">
              <a:spcBef>
                <a:spcPts val="1800"/>
              </a:spcBef>
              <a:buSzPct val="100000"/>
              <a:buAutoNum type="alphaLcParenR"/>
            </a:pPr>
            <a:r>
              <a:rPr lang="it-IT" dirty="0">
                <a:latin typeface="Verdana" panose="020B0604030504040204" pitchFamily="34" charset="0"/>
                <a:ea typeface="Verdana" panose="020B0604030504040204" pitchFamily="34" charset="0"/>
              </a:rPr>
              <a:t>Le esigenze delle famiglie in situazione di estrema povertà economica, sociale, culturale con figli di diversa età</a:t>
            </a:r>
          </a:p>
          <a:p>
            <a:pPr marL="342900" lvl="1" indent="-342900">
              <a:spcBef>
                <a:spcPts val="1800"/>
              </a:spcBef>
              <a:buSzPct val="100000"/>
              <a:buAutoNum type="alphaLcParenR"/>
            </a:pPr>
            <a:r>
              <a:rPr lang="it-IT" dirty="0">
                <a:latin typeface="Verdana" panose="020B0604030504040204" pitchFamily="34" charset="0"/>
                <a:ea typeface="Verdana" panose="020B0604030504040204" pitchFamily="34" charset="0"/>
              </a:rPr>
              <a:t>La fase delle prime immigrazioni in Italia e le fasi successive di arrivo dei migranti nel nostro Paese, con problemi via via sempre più complessi per le diverse politiche governative e internazionali in materia di accoglienza degli immigrati in Italia e nei Paesi dell’Europa</a:t>
            </a:r>
          </a:p>
        </p:txBody>
      </p:sp>
      <p:sp>
        <p:nvSpPr>
          <p:cNvPr id="4" name="Titolo 1">
            <a:extLst>
              <a:ext uri="{FF2B5EF4-FFF2-40B4-BE49-F238E27FC236}">
                <a16:creationId xmlns:a16="http://schemas.microsoft.com/office/drawing/2014/main" id="{35906201-CDBD-D6D2-2270-E8A76EA9C60A}"/>
              </a:ext>
            </a:extLst>
          </p:cNvPr>
          <p:cNvSpPr txBox="1">
            <a:spLocks/>
          </p:cNvSpPr>
          <p:nvPr/>
        </p:nvSpPr>
        <p:spPr>
          <a:xfrm>
            <a:off x="1050879" y="263371"/>
            <a:ext cx="2588966" cy="42930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bg1"/>
                </a:solidFill>
                <a:effectLst>
                  <a:outerShdw blurRad="38100" dist="38100" dir="2700000" algn="tl">
                    <a:srgbClr val="000000">
                      <a:alpha val="43137"/>
                    </a:srgbClr>
                  </a:outerShdw>
                </a:effectLst>
                <a:highlight>
                  <a:srgbClr val="0000FF"/>
                </a:highlight>
                <a:latin typeface="Verdana" panose="020B0604030504040204" pitchFamily="34" charset="0"/>
                <a:ea typeface="Verdana" panose="020B0604030504040204" pitchFamily="34" charset="0"/>
              </a:rPr>
              <a:t>TERZA PARTE</a:t>
            </a:r>
          </a:p>
        </p:txBody>
      </p:sp>
    </p:spTree>
    <p:extLst>
      <p:ext uri="{BB962C8B-B14F-4D97-AF65-F5344CB8AC3E}">
        <p14:creationId xmlns:p14="http://schemas.microsoft.com/office/powerpoint/2010/main" val="360149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a:off x="1062453" y="442272"/>
            <a:ext cx="9611203" cy="546346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1800"/>
              </a:spcBef>
              <a:buSzPct val="100000"/>
              <a:buFont typeface="+mj-lt"/>
              <a:buAutoNum type="alphaLcParenR" startAt="4"/>
            </a:pPr>
            <a:endParaRPr lang="it-IT" dirty="0">
              <a:latin typeface="Verdana" panose="020B0604030504040204" pitchFamily="34" charset="0"/>
              <a:ea typeface="Verdana" panose="020B0604030504040204" pitchFamily="34" charset="0"/>
            </a:endParaRPr>
          </a:p>
          <a:p>
            <a:pPr marL="342900" lvl="1" indent="-342900">
              <a:spcBef>
                <a:spcPts val="1800"/>
              </a:spcBef>
              <a:buSzPct val="100000"/>
              <a:buFont typeface="+mj-lt"/>
              <a:buAutoNum type="alphaLcParenR" startAt="4"/>
            </a:pPr>
            <a:r>
              <a:rPr lang="it-IT" dirty="0">
                <a:latin typeface="Verdana" panose="020B0604030504040204" pitchFamily="34" charset="0"/>
                <a:ea typeface="Verdana" panose="020B0604030504040204" pitchFamily="34" charset="0"/>
              </a:rPr>
              <a:t>L’accoglienza nella scuola, nei vari cicli (primo e secondo ciclo di istruzione) degli alunni disabili, degli allievi con problemi di apprendimento, di socializzazione, di continuità negli studi a causa dei trasferimenti delle famiglie per problemi legati al lavoro e/o alla casa in cui abitare (la partecipazione scolastica e disabilità)</a:t>
            </a:r>
          </a:p>
          <a:p>
            <a:pPr marL="342900" lvl="1" indent="-342900">
              <a:spcBef>
                <a:spcPts val="1800"/>
              </a:spcBef>
              <a:buSzPct val="100000"/>
              <a:buFont typeface="+mj-lt"/>
              <a:buAutoNum type="alphaLcParenR" startAt="4"/>
            </a:pPr>
            <a:r>
              <a:rPr lang="it-IT" dirty="0">
                <a:latin typeface="Verdana" panose="020B0604030504040204" pitchFamily="34" charset="0"/>
                <a:ea typeface="Verdana" panose="020B0604030504040204" pitchFamily="34" charset="0"/>
              </a:rPr>
              <a:t>La dispersione scolastica e la programmazione di itinerari di sostegno didattico e di integrazione degli apprendimenti acquisiti con nuove conoscenze e/o competenze (Integrazione e fragilità)</a:t>
            </a:r>
          </a:p>
          <a:p>
            <a:pPr marL="342900" lvl="1" indent="-342900">
              <a:spcBef>
                <a:spcPts val="1800"/>
              </a:spcBef>
              <a:buSzPct val="100000"/>
              <a:buAutoNum type="alphaLcParenR" startAt="4"/>
            </a:pPr>
            <a:r>
              <a:rPr lang="it-IT" dirty="0">
                <a:latin typeface="Verdana" panose="020B0604030504040204" pitchFamily="34" charset="0"/>
                <a:ea typeface="Verdana" panose="020B0604030504040204" pitchFamily="34" charset="0"/>
              </a:rPr>
              <a:t>Le diverse forme di disuguaglianza: l’esperienza della DAD (La scuola e il digitale). Le scuole cattoliche e la pandemia</a:t>
            </a:r>
          </a:p>
          <a:p>
            <a:pPr marL="342900" lvl="1" indent="-342900">
              <a:spcBef>
                <a:spcPts val="1800"/>
              </a:spcBef>
              <a:buSzPct val="100000"/>
              <a:buAutoNum type="alphaLcParenR" startAt="4"/>
            </a:pPr>
            <a:r>
              <a:rPr lang="it-IT" dirty="0">
                <a:latin typeface="Verdana" panose="020B0604030504040204" pitchFamily="34" charset="0"/>
                <a:ea typeface="Verdana" panose="020B0604030504040204" pitchFamily="34" charset="0"/>
              </a:rPr>
              <a:t>Gli altri ambienti di apprendimento. Un patto educativo sugli ambienti di apprendimento ( es. la scuola campus)</a:t>
            </a:r>
          </a:p>
          <a:p>
            <a:pPr marL="342900" lvl="1" indent="-342900">
              <a:spcBef>
                <a:spcPts val="1800"/>
              </a:spcBef>
              <a:buSzPct val="100000"/>
              <a:buAutoNum type="alphaLcParenR" startAt="4"/>
            </a:pPr>
            <a:r>
              <a:rPr lang="it-IT" dirty="0">
                <a:latin typeface="Verdana" panose="020B0604030504040204" pitchFamily="34" charset="0"/>
                <a:ea typeface="Verdana" panose="020B0604030504040204" pitchFamily="34" charset="0"/>
              </a:rPr>
              <a:t>La difficile transizione scuola-lavoro</a:t>
            </a:r>
          </a:p>
        </p:txBody>
      </p:sp>
    </p:spTree>
    <p:extLst>
      <p:ext uri="{BB962C8B-B14F-4D97-AF65-F5344CB8AC3E}">
        <p14:creationId xmlns:p14="http://schemas.microsoft.com/office/powerpoint/2010/main" val="16943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B4E79-3A76-A1EB-97B9-F647BE4F5A5E}"/>
              </a:ext>
            </a:extLst>
          </p:cNvPr>
          <p:cNvSpPr>
            <a:spLocks noGrp="1"/>
          </p:cNvSpPr>
          <p:nvPr>
            <p:ph type="title"/>
          </p:nvPr>
        </p:nvSpPr>
        <p:spPr>
          <a:xfrm>
            <a:off x="1050879" y="263371"/>
            <a:ext cx="9810604" cy="651028"/>
          </a:xfrm>
          <a:solidFill>
            <a:schemeClr val="accent4">
              <a:lumMod val="75000"/>
            </a:schemeClr>
          </a:solidFill>
        </p:spPr>
        <p:txBody>
          <a:bodyPr>
            <a:normAutofit/>
          </a:bodyPr>
          <a:lstStyle/>
          <a:p>
            <a:r>
              <a:rPr lang="it-IT" b="1" spc="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ARTICOLAZIONE DELLA COMUNICAZIONE</a:t>
            </a:r>
          </a:p>
        </p:txBody>
      </p:sp>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9" y="1197558"/>
            <a:ext cx="9810604" cy="5081203"/>
          </a:xfrm>
        </p:spPr>
        <p:txBody>
          <a:bodyPr>
            <a:normAutofit/>
          </a:bodyPr>
          <a:lstStyle/>
          <a:p>
            <a:pPr marL="0" indent="0">
              <a:buNone/>
            </a:pPr>
            <a:r>
              <a:rPr lang="it-IT" dirty="0">
                <a:solidFill>
                  <a:schemeClr val="bg1"/>
                </a:solidFill>
                <a:highlight>
                  <a:srgbClr val="0000FF"/>
                </a:highlight>
                <a:latin typeface="Verdana" panose="020B0604030504040204" pitchFamily="34" charset="0"/>
                <a:ea typeface="Verdana" panose="020B0604030504040204" pitchFamily="34" charset="0"/>
              </a:rPr>
              <a:t>Terza parte </a:t>
            </a:r>
            <a:r>
              <a:rPr lang="it-IT" dirty="0">
                <a:latin typeface="Verdana" panose="020B0604030504040204" pitchFamily="34" charset="0"/>
                <a:ea typeface="Verdana" panose="020B0604030504040204" pitchFamily="34" charset="0"/>
              </a:rPr>
              <a:t>– Verso il </a:t>
            </a:r>
            <a:r>
              <a:rPr lang="it-IT" b="1" dirty="0">
                <a:latin typeface="Verdana" panose="020B0604030504040204" pitchFamily="34" charset="0"/>
                <a:ea typeface="Verdana" panose="020B0604030504040204" pitchFamily="34" charset="0"/>
              </a:rPr>
              <a:t>Patto formativo globale</a:t>
            </a:r>
            <a:r>
              <a:rPr lang="it-IT" dirty="0">
                <a:latin typeface="Verdana" panose="020B0604030504040204" pitchFamily="34" charset="0"/>
                <a:ea typeface="Verdana" panose="020B0604030504040204" pitchFamily="34" charset="0"/>
              </a:rPr>
              <a:t>. La proposta di Papa Francesco</a:t>
            </a:r>
          </a:p>
          <a:p>
            <a:pPr marL="0" indent="0">
              <a:buNone/>
            </a:pPr>
            <a:endParaRPr lang="it-IT" dirty="0">
              <a:latin typeface="Verdana" panose="020B0604030504040204" pitchFamily="34" charset="0"/>
              <a:ea typeface="Verdana" panose="020B0604030504040204" pitchFamily="34" charset="0"/>
            </a:endParaRPr>
          </a:p>
          <a:p>
            <a:pPr>
              <a:buFontTx/>
              <a:buChar char="-"/>
            </a:pPr>
            <a:r>
              <a:rPr lang="it-IT" dirty="0">
                <a:latin typeface="Verdana" panose="020B0604030504040204" pitchFamily="34" charset="0"/>
                <a:ea typeface="Verdana" panose="020B0604030504040204" pitchFamily="34" charset="0"/>
              </a:rPr>
              <a:t>Una breve riflessione: alcuni quesiti per cogliere </a:t>
            </a:r>
            <a:r>
              <a:rPr lang="it-IT" b="1" dirty="0">
                <a:latin typeface="Verdana" panose="020B0604030504040204" pitchFamily="34" charset="0"/>
                <a:ea typeface="Verdana" panose="020B0604030504040204" pitchFamily="34" charset="0"/>
              </a:rPr>
              <a:t>la «crescita educativa nella scuola»</a:t>
            </a:r>
            <a:r>
              <a:rPr lang="it-IT" dirty="0">
                <a:latin typeface="Verdana" panose="020B0604030504040204" pitchFamily="34" charset="0"/>
                <a:ea typeface="Verdana" panose="020B0604030504040204" pitchFamily="34" charset="0"/>
              </a:rPr>
              <a:t> (sia cattolica paritaria, sia statale)</a:t>
            </a:r>
          </a:p>
          <a:p>
            <a:pPr>
              <a:buFontTx/>
              <a:buChar char="-"/>
            </a:pPr>
            <a:r>
              <a:rPr lang="it-IT" dirty="0">
                <a:latin typeface="Verdana" panose="020B0604030504040204" pitchFamily="34" charset="0"/>
                <a:ea typeface="Verdana" panose="020B0604030504040204" pitchFamily="34" charset="0"/>
              </a:rPr>
              <a:t>Uno sguardo di speranza e di fiducia nella progettualità formativa condivisa: </a:t>
            </a:r>
            <a:r>
              <a:rPr lang="it-IT" b="1" dirty="0">
                <a:latin typeface="Verdana" panose="020B0604030504040204" pitchFamily="34" charset="0"/>
                <a:ea typeface="Verdana" panose="020B0604030504040204" pitchFamily="34" charset="0"/>
              </a:rPr>
              <a:t>la politica delle alleanze:</a:t>
            </a:r>
          </a:p>
          <a:p>
            <a:pPr marL="0" indent="0">
              <a:buNone/>
            </a:pPr>
            <a:r>
              <a:rPr lang="it-IT" b="1" dirty="0">
                <a:latin typeface="Verdana" panose="020B0604030504040204" pitchFamily="34" charset="0"/>
                <a:ea typeface="Verdana" panose="020B0604030504040204" pitchFamily="34" charset="0"/>
              </a:rPr>
              <a:t>  .</a:t>
            </a:r>
            <a:r>
              <a:rPr lang="it-IT" dirty="0">
                <a:latin typeface="Verdana" panose="020B0604030504040204" pitchFamily="34" charset="0"/>
                <a:ea typeface="Verdana" panose="020B0604030504040204" pitchFamily="34" charset="0"/>
              </a:rPr>
              <a:t>Alcuni esempi di Patti territoriali o di comprensorio</a:t>
            </a:r>
          </a:p>
          <a:p>
            <a:pPr marL="0" indent="0">
              <a:buNone/>
            </a:pPr>
            <a:r>
              <a:rPr lang="it-IT" dirty="0">
                <a:latin typeface="Verdana" panose="020B0604030504040204" pitchFamily="34" charset="0"/>
                <a:ea typeface="Verdana" panose="020B0604030504040204" pitchFamily="34" charset="0"/>
              </a:rPr>
              <a:t>  .Alcune scelte formative e ambientali di carattere inclusivo in un </a:t>
            </a:r>
          </a:p>
          <a:p>
            <a:pPr marL="0" indent="0">
              <a:buNone/>
            </a:pPr>
            <a:r>
              <a:rPr lang="it-IT" dirty="0">
                <a:latin typeface="Verdana" panose="020B0604030504040204" pitchFamily="34" charset="0"/>
                <a:ea typeface="Verdana" panose="020B0604030504040204" pitchFamily="34" charset="0"/>
              </a:rPr>
              <a:t>   Progetto educativo di Istituto della Fondazione Gesuiti Educazione</a:t>
            </a:r>
          </a:p>
          <a:p>
            <a:pPr marL="0" indent="0">
              <a:buNone/>
            </a:pPr>
            <a:r>
              <a:rPr lang="it-IT" dirty="0">
                <a:latin typeface="Verdana" panose="020B0604030504040204" pitchFamily="34" charset="0"/>
                <a:ea typeface="Verdana" panose="020B0604030504040204" pitchFamily="34" charset="0"/>
              </a:rPr>
              <a:t>  - Una costante attitudine e pratica della </a:t>
            </a:r>
            <a:r>
              <a:rPr lang="it-IT" b="1" dirty="0">
                <a:latin typeface="Verdana" panose="020B0604030504040204" pitchFamily="34" charset="0"/>
                <a:ea typeface="Verdana" panose="020B0604030504040204" pitchFamily="34" charset="0"/>
              </a:rPr>
              <a:t>valutazione dei processi innovativi e degli esiti di apprendimento</a:t>
            </a:r>
          </a:p>
        </p:txBody>
      </p:sp>
    </p:spTree>
    <p:extLst>
      <p:ext uri="{BB962C8B-B14F-4D97-AF65-F5344CB8AC3E}">
        <p14:creationId xmlns:p14="http://schemas.microsoft.com/office/powerpoint/2010/main" val="314023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EE5E526-9B1D-4765-2497-6A25B50DFAC5}"/>
              </a:ext>
            </a:extLst>
          </p:cNvPr>
          <p:cNvPicPr>
            <a:picLocks noChangeAspect="1"/>
          </p:cNvPicPr>
          <p:nvPr/>
        </p:nvPicPr>
        <p:blipFill>
          <a:blip r:embed="rId2"/>
          <a:stretch>
            <a:fillRect/>
          </a:stretch>
        </p:blipFill>
        <p:spPr>
          <a:xfrm>
            <a:off x="8330083" y="2281833"/>
            <a:ext cx="3637504" cy="3078962"/>
          </a:xfrm>
          <a:prstGeom prst="rect">
            <a:avLst/>
          </a:prstGeom>
        </p:spPr>
      </p:pic>
      <p:pic>
        <p:nvPicPr>
          <p:cNvPr id="9" name="Immagine 8">
            <a:extLst>
              <a:ext uri="{FF2B5EF4-FFF2-40B4-BE49-F238E27FC236}">
                <a16:creationId xmlns:a16="http://schemas.microsoft.com/office/drawing/2014/main" id="{032571B1-BAF0-B075-5612-E6EA7D2CB01D}"/>
              </a:ext>
            </a:extLst>
          </p:cNvPr>
          <p:cNvPicPr>
            <a:picLocks noChangeAspect="1"/>
          </p:cNvPicPr>
          <p:nvPr/>
        </p:nvPicPr>
        <p:blipFill>
          <a:blip r:embed="rId3"/>
          <a:stretch>
            <a:fillRect/>
          </a:stretch>
        </p:blipFill>
        <p:spPr>
          <a:xfrm>
            <a:off x="-1" y="0"/>
            <a:ext cx="8401181" cy="6541477"/>
          </a:xfrm>
          <a:prstGeom prst="rect">
            <a:avLst/>
          </a:prstGeom>
        </p:spPr>
      </p:pic>
    </p:spTree>
    <p:extLst>
      <p:ext uri="{BB962C8B-B14F-4D97-AF65-F5344CB8AC3E}">
        <p14:creationId xmlns:p14="http://schemas.microsoft.com/office/powerpoint/2010/main" val="3104612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7514A24-737C-5132-323A-65F3E0CBC55B}"/>
              </a:ext>
            </a:extLst>
          </p:cNvPr>
          <p:cNvPicPr>
            <a:picLocks noChangeAspect="1"/>
          </p:cNvPicPr>
          <p:nvPr/>
        </p:nvPicPr>
        <p:blipFill>
          <a:blip r:embed="rId2"/>
          <a:stretch>
            <a:fillRect/>
          </a:stretch>
        </p:blipFill>
        <p:spPr>
          <a:xfrm>
            <a:off x="70338" y="-1"/>
            <a:ext cx="9723001" cy="6662057"/>
          </a:xfrm>
          <a:prstGeom prst="rect">
            <a:avLst/>
          </a:prstGeom>
        </p:spPr>
      </p:pic>
    </p:spTree>
    <p:extLst>
      <p:ext uri="{BB962C8B-B14F-4D97-AF65-F5344CB8AC3E}">
        <p14:creationId xmlns:p14="http://schemas.microsoft.com/office/powerpoint/2010/main" val="2182213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864C500-56B1-3F61-53AA-46C20349AD63}"/>
              </a:ext>
            </a:extLst>
          </p:cNvPr>
          <p:cNvPicPr>
            <a:picLocks noChangeAspect="1"/>
          </p:cNvPicPr>
          <p:nvPr/>
        </p:nvPicPr>
        <p:blipFill>
          <a:blip r:embed="rId2"/>
          <a:stretch>
            <a:fillRect/>
          </a:stretch>
        </p:blipFill>
        <p:spPr>
          <a:xfrm>
            <a:off x="90436" y="0"/>
            <a:ext cx="8240400" cy="6571622"/>
          </a:xfrm>
          <a:prstGeom prst="rect">
            <a:avLst/>
          </a:prstGeom>
        </p:spPr>
      </p:pic>
      <p:pic>
        <p:nvPicPr>
          <p:cNvPr id="7" name="Immagine 6">
            <a:extLst>
              <a:ext uri="{FF2B5EF4-FFF2-40B4-BE49-F238E27FC236}">
                <a16:creationId xmlns:a16="http://schemas.microsoft.com/office/drawing/2014/main" id="{96B8F7CB-A902-BB0B-6674-AA1D3FDF63B3}"/>
              </a:ext>
            </a:extLst>
          </p:cNvPr>
          <p:cNvPicPr>
            <a:picLocks noChangeAspect="1"/>
          </p:cNvPicPr>
          <p:nvPr/>
        </p:nvPicPr>
        <p:blipFill>
          <a:blip r:embed="rId3"/>
          <a:stretch>
            <a:fillRect/>
          </a:stretch>
        </p:blipFill>
        <p:spPr>
          <a:xfrm>
            <a:off x="8264926" y="0"/>
            <a:ext cx="3927074" cy="2356244"/>
          </a:xfrm>
          <a:prstGeom prst="rect">
            <a:avLst/>
          </a:prstGeom>
        </p:spPr>
      </p:pic>
    </p:spTree>
    <p:extLst>
      <p:ext uri="{BB962C8B-B14F-4D97-AF65-F5344CB8AC3E}">
        <p14:creationId xmlns:p14="http://schemas.microsoft.com/office/powerpoint/2010/main" val="1481781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3AF91E5-0C97-A949-CD05-F750EBB2A21F}"/>
              </a:ext>
            </a:extLst>
          </p:cNvPr>
          <p:cNvPicPr>
            <a:picLocks noChangeAspect="1"/>
          </p:cNvPicPr>
          <p:nvPr/>
        </p:nvPicPr>
        <p:blipFill>
          <a:blip r:embed="rId2"/>
          <a:stretch>
            <a:fillRect/>
          </a:stretch>
        </p:blipFill>
        <p:spPr>
          <a:xfrm>
            <a:off x="599969" y="86720"/>
            <a:ext cx="6996584" cy="3873109"/>
          </a:xfrm>
          <a:prstGeom prst="rect">
            <a:avLst/>
          </a:prstGeom>
        </p:spPr>
      </p:pic>
      <p:pic>
        <p:nvPicPr>
          <p:cNvPr id="7" name="Immagine 6">
            <a:extLst>
              <a:ext uri="{FF2B5EF4-FFF2-40B4-BE49-F238E27FC236}">
                <a16:creationId xmlns:a16="http://schemas.microsoft.com/office/drawing/2014/main" id="{1C91D489-2C40-B3EF-23FE-5312D8E7CEC0}"/>
              </a:ext>
            </a:extLst>
          </p:cNvPr>
          <p:cNvPicPr>
            <a:picLocks noChangeAspect="1"/>
          </p:cNvPicPr>
          <p:nvPr/>
        </p:nvPicPr>
        <p:blipFill>
          <a:blip r:embed="rId3"/>
          <a:stretch>
            <a:fillRect/>
          </a:stretch>
        </p:blipFill>
        <p:spPr>
          <a:xfrm>
            <a:off x="2691706" y="3959829"/>
            <a:ext cx="6808587" cy="2613619"/>
          </a:xfrm>
          <a:prstGeom prst="rect">
            <a:avLst/>
          </a:prstGeom>
        </p:spPr>
      </p:pic>
    </p:spTree>
    <p:extLst>
      <p:ext uri="{BB962C8B-B14F-4D97-AF65-F5344CB8AC3E}">
        <p14:creationId xmlns:p14="http://schemas.microsoft.com/office/powerpoint/2010/main" val="1040163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6B762E8-4C79-CBDE-61A5-AC8A9A9C6952}"/>
              </a:ext>
            </a:extLst>
          </p:cNvPr>
          <p:cNvPicPr>
            <a:picLocks noChangeAspect="1"/>
          </p:cNvPicPr>
          <p:nvPr/>
        </p:nvPicPr>
        <p:blipFill>
          <a:blip r:embed="rId2"/>
          <a:stretch>
            <a:fillRect/>
          </a:stretch>
        </p:blipFill>
        <p:spPr>
          <a:xfrm>
            <a:off x="783772" y="409526"/>
            <a:ext cx="9204289" cy="6038948"/>
          </a:xfrm>
          <a:prstGeom prst="rect">
            <a:avLst/>
          </a:prstGeom>
        </p:spPr>
      </p:pic>
    </p:spTree>
    <p:extLst>
      <p:ext uri="{BB962C8B-B14F-4D97-AF65-F5344CB8AC3E}">
        <p14:creationId xmlns:p14="http://schemas.microsoft.com/office/powerpoint/2010/main" val="383646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607E21-819C-2C5E-33B3-43B9323A5316}"/>
              </a:ext>
            </a:extLst>
          </p:cNvPr>
          <p:cNvSpPr>
            <a:spLocks noGrp="1"/>
          </p:cNvSpPr>
          <p:nvPr>
            <p:ph type="title"/>
          </p:nvPr>
        </p:nvSpPr>
        <p:spPr>
          <a:xfrm>
            <a:off x="1814808" y="2212976"/>
            <a:ext cx="7965799" cy="1216024"/>
          </a:xfrm>
          <a:solidFill>
            <a:schemeClr val="accent6">
              <a:lumMod val="40000"/>
              <a:lumOff val="60000"/>
            </a:schemeClr>
          </a:solidFill>
        </p:spPr>
        <p:txBody>
          <a:bodyPr>
            <a:normAutofit fontScale="90000"/>
          </a:bodyPr>
          <a:lstStyle/>
          <a:p>
            <a:r>
              <a:rPr lang="it-IT"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 innovazioni introdotte </a:t>
            </a:r>
            <a:br>
              <a:rPr lang="it-IT"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br>
            <a:r>
              <a:rPr lang="it-IT"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dalla normativa recente</a:t>
            </a:r>
            <a:br>
              <a:rPr lang="it-IT"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br>
            <a:r>
              <a:rPr lang="it-IT"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riferimenti normativi)</a:t>
            </a:r>
          </a:p>
        </p:txBody>
      </p:sp>
    </p:spTree>
    <p:extLst>
      <p:ext uri="{BB962C8B-B14F-4D97-AF65-F5344CB8AC3E}">
        <p14:creationId xmlns:p14="http://schemas.microsoft.com/office/powerpoint/2010/main" val="459052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6849DA-05C7-88B6-C506-74F1132FCC8D}"/>
              </a:ext>
            </a:extLst>
          </p:cNvPr>
          <p:cNvSpPr>
            <a:spLocks noGrp="1"/>
          </p:cNvSpPr>
          <p:nvPr>
            <p:ph type="title"/>
          </p:nvPr>
        </p:nvSpPr>
        <p:spPr>
          <a:xfrm>
            <a:off x="497711" y="470705"/>
            <a:ext cx="9572264" cy="779361"/>
          </a:xfrm>
        </p:spPr>
        <p:txBody>
          <a:bodyPr>
            <a:normAutofit fontScale="90000"/>
          </a:bodyPr>
          <a:lstStyle/>
          <a:p>
            <a:r>
              <a:rPr lang="it-IT" b="1" spc="0" dirty="0">
                <a:latin typeface="Verdana" panose="020B0604030504040204" pitchFamily="34" charset="0"/>
                <a:ea typeface="Verdana" panose="020B0604030504040204" pitchFamily="34" charset="0"/>
              </a:rPr>
              <a:t>TUTOR E ORIENTATORE; ANIMATORE DIGITALE</a:t>
            </a:r>
          </a:p>
        </p:txBody>
      </p:sp>
      <p:sp>
        <p:nvSpPr>
          <p:cNvPr id="3" name="Segnaposto contenuto 2">
            <a:extLst>
              <a:ext uri="{FF2B5EF4-FFF2-40B4-BE49-F238E27FC236}">
                <a16:creationId xmlns:a16="http://schemas.microsoft.com/office/drawing/2014/main" id="{0210A9F0-3602-7A34-45B7-1D56A08BEA44}"/>
              </a:ext>
            </a:extLst>
          </p:cNvPr>
          <p:cNvSpPr>
            <a:spLocks noGrp="1"/>
          </p:cNvSpPr>
          <p:nvPr>
            <p:ph idx="1"/>
          </p:nvPr>
        </p:nvSpPr>
        <p:spPr>
          <a:xfrm>
            <a:off x="958282" y="1432085"/>
            <a:ext cx="9810604" cy="4428753"/>
          </a:xfrm>
        </p:spPr>
        <p:txBody>
          <a:bodyPr>
            <a:normAutofit fontScale="25000" lnSpcReduction="20000"/>
          </a:bodyPr>
          <a:lstStyle/>
          <a:p>
            <a:pPr>
              <a:lnSpc>
                <a:spcPct val="106000"/>
              </a:lnSpc>
              <a:spcAft>
                <a:spcPts val="800"/>
              </a:spcAft>
            </a:pPr>
            <a:r>
              <a:rPr lang="it-IT" sz="8000" dirty="0">
                <a:effectLst/>
                <a:latin typeface="Calibri" panose="020F0502020204030204" pitchFamily="34" charset="0"/>
                <a:ea typeface="Calibri" panose="020F0502020204030204" pitchFamily="34" charset="0"/>
                <a:cs typeface="Times New Roman" panose="02020603050405020304" pitchFamily="18" charset="0"/>
              </a:rPr>
              <a:t>Di recente sono state introdotte nel sistema scolastico italiano alcune figure professionali con ruoli strategici per il miglioramento del servizio formativo della scuola. </a:t>
            </a:r>
            <a:r>
              <a:rPr lang="it-IT" sz="8000" b="1" dirty="0">
                <a:effectLst/>
                <a:latin typeface="Calibri" panose="020F0502020204030204" pitchFamily="34" charset="0"/>
                <a:ea typeface="Calibri" panose="020F0502020204030204" pitchFamily="34" charset="0"/>
                <a:cs typeface="Times New Roman" panose="02020603050405020304" pitchFamily="18" charset="0"/>
              </a:rPr>
              <a:t>Alcune di queste funzioni erano già presenti, specie nelle scuole paritarie cattoliche e nelle scuole statali particolarmente attive nei processi di sperimentazione e di innovazione (didattico, formativo dei dirigenti e docenti, organizzazione e gestione del servizio scolastico</a:t>
            </a:r>
            <a:r>
              <a:rPr lang="it-IT" sz="8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it-IT" sz="8000" dirty="0">
                <a:effectLst/>
                <a:latin typeface="Calibri" panose="020F0502020204030204" pitchFamily="34" charset="0"/>
                <a:ea typeface="Calibri" panose="020F0502020204030204" pitchFamily="34" charset="0"/>
                <a:cs typeface="Times New Roman" panose="02020603050405020304" pitchFamily="18" charset="0"/>
              </a:rPr>
              <a:t>Quindi le norme recenti recepiscono, confermano, ampliano e riconoscono le necessità di garantire “nuove” competenze professori a partire dalla “valorizzazione” delle esperienze pregresse.</a:t>
            </a:r>
          </a:p>
          <a:p>
            <a:pPr>
              <a:lnSpc>
                <a:spcPct val="106000"/>
              </a:lnSpc>
              <a:spcAft>
                <a:spcPts val="800"/>
              </a:spcAft>
            </a:pPr>
            <a:r>
              <a:rPr lang="it-IT" sz="8000" dirty="0">
                <a:effectLst/>
                <a:latin typeface="Calibri" panose="020F0502020204030204" pitchFamily="34" charset="0"/>
                <a:ea typeface="Calibri" panose="020F0502020204030204" pitchFamily="34" charset="0"/>
                <a:cs typeface="Times New Roman" panose="02020603050405020304" pitchFamily="18" charset="0"/>
              </a:rPr>
              <a:t>In particolare, vengono riconosciuti anche dal Ministero dell’Istruzione: </a:t>
            </a:r>
          </a:p>
          <a:p>
            <a:pPr marL="342900" lvl="0" indent="-342900">
              <a:lnSpc>
                <a:spcPct val="106000"/>
              </a:lnSpc>
              <a:spcAft>
                <a:spcPts val="800"/>
              </a:spcAft>
              <a:buFont typeface="+mj-lt"/>
              <a:buAutoNum type="arabicPeriod"/>
            </a:pPr>
            <a:r>
              <a:rPr lang="it-IT" sz="8000" b="1" dirty="0">
                <a:effectLst/>
                <a:latin typeface="Calibri" panose="020F0502020204030204" pitchFamily="34" charset="0"/>
                <a:ea typeface="Calibri" panose="020F0502020204030204" pitchFamily="34" charset="0"/>
                <a:cs typeface="Times New Roman" panose="02020603050405020304" pitchFamily="18" charset="0"/>
              </a:rPr>
              <a:t>Il docente tutor e orientatore </a:t>
            </a:r>
            <a:r>
              <a:rPr lang="it-IT" sz="8000" dirty="0">
                <a:effectLst/>
                <a:latin typeface="Calibri" panose="020F0502020204030204" pitchFamily="34" charset="0"/>
                <a:ea typeface="Calibri" panose="020F0502020204030204" pitchFamily="34" charset="0"/>
                <a:cs typeface="Times New Roman" panose="02020603050405020304" pitchFamily="18" charset="0"/>
              </a:rPr>
              <a:t>(DM n° 63 del 5 aprile 2023)</a:t>
            </a:r>
          </a:p>
          <a:p>
            <a:pPr marL="342900" lvl="0" indent="-342900">
              <a:lnSpc>
                <a:spcPct val="106000"/>
              </a:lnSpc>
              <a:spcAft>
                <a:spcPts val="800"/>
              </a:spcAft>
              <a:buFont typeface="+mj-lt"/>
              <a:buAutoNum type="arabicPeriod"/>
            </a:pPr>
            <a:r>
              <a:rPr lang="it-IT" sz="8000" b="1" dirty="0">
                <a:effectLst/>
                <a:latin typeface="Calibri" panose="020F0502020204030204" pitchFamily="34" charset="0"/>
                <a:ea typeface="Calibri" panose="020F0502020204030204" pitchFamily="34" charset="0"/>
                <a:cs typeface="Times New Roman" panose="02020603050405020304" pitchFamily="18" charset="0"/>
              </a:rPr>
              <a:t>L’animatore digitale </a:t>
            </a:r>
            <a:r>
              <a:rPr lang="it-IT" sz="8000" dirty="0">
                <a:effectLst/>
                <a:latin typeface="Calibri" panose="020F0502020204030204" pitchFamily="34" charset="0"/>
                <a:ea typeface="Calibri" panose="020F0502020204030204" pitchFamily="34" charset="0"/>
                <a:cs typeface="Times New Roman" panose="02020603050405020304" pitchFamily="18" charset="0"/>
              </a:rPr>
              <a:t>(D.L. 22 ottobre 2015)</a:t>
            </a:r>
          </a:p>
          <a:p>
            <a:pPr>
              <a:lnSpc>
                <a:spcPct val="106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1715622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974C880-7894-1EB9-E145-CB4686700255}"/>
              </a:ext>
            </a:extLst>
          </p:cNvPr>
          <p:cNvSpPr txBox="1"/>
          <p:nvPr/>
        </p:nvSpPr>
        <p:spPr>
          <a:xfrm>
            <a:off x="428265" y="181957"/>
            <a:ext cx="10104698" cy="6494085"/>
          </a:xfrm>
          <a:prstGeom prst="rect">
            <a:avLst/>
          </a:prstGeom>
          <a:noFill/>
        </p:spPr>
        <p:txBody>
          <a:bodyPr wrap="square">
            <a:spAutoFit/>
          </a:bodyPr>
          <a:lstStyle/>
          <a:p>
            <a:pPr algn="ctr">
              <a:spcAft>
                <a:spcPts val="80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Docente tutor e Orientatore</a:t>
            </a:r>
          </a:p>
          <a:p>
            <a:pPr>
              <a:spcAft>
                <a:spcPts val="800"/>
              </a:spcAft>
            </a:pPr>
            <a:r>
              <a:rPr lang="it-IT" sz="1400" dirty="0">
                <a:effectLst/>
                <a:latin typeface="Calibri" panose="020F0502020204030204" pitchFamily="34" charset="0"/>
                <a:ea typeface="Calibri" panose="020F0502020204030204" pitchFamily="34" charset="0"/>
                <a:cs typeface="Calibri" panose="020F0502020204030204" pitchFamily="34" charset="0"/>
              </a:rPr>
              <a:t> Il Ministro dell’Istruzione e del Merito ha firmato il decreto (DM n° 63 del 5 aprile 2023) che prevede l’introduzione nel mondo della scuola entro il 2023 di dare nuove FIGURE PROFESSIONALI: il docente tutor e l’orientatore.</a:t>
            </a:r>
          </a:p>
          <a:p>
            <a:pPr marL="342900" lvl="0" indent="-342900">
              <a:spcAft>
                <a:spcPts val="800"/>
              </a:spcAft>
              <a:buFont typeface="+mj-lt"/>
              <a:buAutoNum type="alphaLcParenR"/>
            </a:pPr>
            <a:r>
              <a:rPr lang="it-IT" sz="1400" dirty="0">
                <a:effectLst/>
                <a:latin typeface="Calibri" panose="020F0502020204030204" pitchFamily="34" charset="0"/>
                <a:ea typeface="Calibri" panose="020F0502020204030204" pitchFamily="34" charset="0"/>
                <a:cs typeface="Calibri" panose="020F0502020204030204" pitchFamily="34" charset="0"/>
              </a:rPr>
              <a:t>Questi nuovi ruoli (in organico già presenti in molti istituti scolastici per processi di innovazione e di sperimentazione avviati su delibera del Collegio dei Docenti e approvazione del Consiglio di Istituto) forniranno agli studenti un supporto e guida durante il loro percorso scolastico. </a:t>
            </a:r>
          </a:p>
          <a:p>
            <a:pPr marL="342900" lvl="0" indent="-342900">
              <a:spcAft>
                <a:spcPts val="800"/>
              </a:spcAft>
              <a:buFont typeface="+mj-lt"/>
              <a:buAutoNum type="alphaLcParenR"/>
            </a:pPr>
            <a:r>
              <a:rPr lang="it-IT" sz="1400" dirty="0">
                <a:effectLst/>
                <a:latin typeface="Calibri" panose="020F0502020204030204" pitchFamily="34" charset="0"/>
                <a:ea typeface="Calibri" panose="020F0502020204030204" pitchFamily="34" charset="0"/>
                <a:cs typeface="Calibri" panose="020F0502020204030204" pitchFamily="34" charset="0"/>
              </a:rPr>
              <a:t>Il Consiglio Superiore della Pubblica Istruzione (CSPI) ha approvato anche una Circolare Ministeriale.</a:t>
            </a:r>
          </a:p>
          <a:p>
            <a:pPr marL="342900" lvl="0" indent="-342900">
              <a:spcAft>
                <a:spcPts val="800"/>
              </a:spcAft>
              <a:buFont typeface="+mj-lt"/>
              <a:buAutoNum type="alphaLcParenR"/>
            </a:pPr>
            <a:r>
              <a:rPr lang="it-IT" sz="1400" dirty="0">
                <a:effectLst/>
                <a:latin typeface="Calibri" panose="020F0502020204030204" pitchFamily="34" charset="0"/>
                <a:ea typeface="Calibri" panose="020F0502020204030204" pitchFamily="34" charset="0"/>
                <a:cs typeface="Calibri" panose="020F0502020204030204" pitchFamily="34" charset="0"/>
              </a:rPr>
              <a:t>Il decreto prevede lo stanziamento di 150 milioni di euro nel 2023 per compensare le circa 40.000 figure di docenti tutor (ripartite proporzionalmente al numero degli studenti delle classi finali di ciascuna scuola). Inoltre ci sarà un docente orientatore per ogni istituzione educativa.</a:t>
            </a:r>
          </a:p>
          <a:p>
            <a:pPr marL="342900" lvl="0" indent="-342900">
              <a:spcAft>
                <a:spcPts val="800"/>
              </a:spcAft>
              <a:buFont typeface="+mj-lt"/>
              <a:buAutoNum type="alphaLcParenR"/>
            </a:pPr>
            <a:r>
              <a:rPr lang="it-IT" sz="1400" dirty="0">
                <a:effectLst/>
                <a:latin typeface="Calibri" panose="020F0502020204030204" pitchFamily="34" charset="0"/>
                <a:ea typeface="Calibri" panose="020F0502020204030204" pitchFamily="34" charset="0"/>
                <a:cs typeface="Calibri" panose="020F0502020204030204" pitchFamily="34" charset="0"/>
              </a:rPr>
              <a:t>Questi nuovi ruoli nascono per supportare gli studenti e le famiglie nelle scelte consapevoli del proprio percorso formativo e per contribuire alla riduzione dei tassi di abbandono scolastico.</a:t>
            </a:r>
            <a:endParaRPr lang="it-IT" sz="1400" dirty="0">
              <a:latin typeface="Calibri" panose="020F0502020204030204" pitchFamily="34" charset="0"/>
              <a:ea typeface="Calibri" panose="020F0502020204030204" pitchFamily="34" charset="0"/>
              <a:cs typeface="Calibri" panose="020F0502020204030204" pitchFamily="34" charset="0"/>
            </a:endParaRPr>
          </a:p>
          <a:p>
            <a:pPr marL="457200" algn="ctr">
              <a:spcAft>
                <a:spcPts val="80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DOCENTE TUTOR</a:t>
            </a:r>
          </a:p>
          <a:p>
            <a:pPr>
              <a:spcAft>
                <a:spcPts val="800"/>
              </a:spcAft>
            </a:pPr>
            <a:r>
              <a:rPr lang="it-IT" sz="1400" dirty="0">
                <a:effectLst/>
                <a:latin typeface="Calibri" panose="020F0502020204030204" pitchFamily="34" charset="0"/>
                <a:ea typeface="Calibri" panose="020F0502020204030204" pitchFamily="34" charset="0"/>
                <a:cs typeface="Calibri" panose="020F0502020204030204" pitchFamily="34" charset="0"/>
              </a:rPr>
              <a:t> Compiti del docente tutor:</a:t>
            </a:r>
          </a:p>
          <a:p>
            <a:pPr marL="342900" lvl="0" indent="-342900">
              <a:spcAft>
                <a:spcPts val="800"/>
              </a:spcAft>
              <a:buFont typeface="Calibri" panose="020F0502020204030204" pitchFamily="34" charset="0"/>
              <a:buChar char="-"/>
            </a:pPr>
            <a:r>
              <a:rPr lang="it-IT" sz="1400" dirty="0">
                <a:effectLst/>
                <a:latin typeface="Calibri" panose="020F0502020204030204" pitchFamily="34" charset="0"/>
                <a:ea typeface="Calibri" panose="020F0502020204030204" pitchFamily="34" charset="0"/>
                <a:cs typeface="Calibri" panose="020F0502020204030204" pitchFamily="34" charset="0"/>
              </a:rPr>
              <a:t>Aiutare gli studenti a valutare il proprio percorso formativo e creare un e-poi (modifiche – integrazioni – cambiamenti, ecc.) personale</a:t>
            </a:r>
          </a:p>
          <a:p>
            <a:pPr marL="342900" lvl="0" indent="-342900">
              <a:spcAft>
                <a:spcPts val="800"/>
              </a:spcAft>
              <a:buFont typeface="Calibri" panose="020F0502020204030204" pitchFamily="34" charset="0"/>
              <a:buChar char="-"/>
            </a:pPr>
            <a:r>
              <a:rPr lang="it-IT" sz="1400" dirty="0">
                <a:effectLst/>
                <a:latin typeface="Calibri" panose="020F0502020204030204" pitchFamily="34" charset="0"/>
                <a:ea typeface="Calibri" panose="020F0502020204030204" pitchFamily="34" charset="0"/>
                <a:cs typeface="Calibri" panose="020F0502020204030204" pitchFamily="34" charset="0"/>
              </a:rPr>
              <a:t>Evidenziare le loro potenzialità</a:t>
            </a:r>
          </a:p>
          <a:p>
            <a:pPr marL="342900" lvl="0" indent="-342900">
              <a:spcAft>
                <a:spcPts val="800"/>
              </a:spcAft>
              <a:buFont typeface="Calibri" panose="020F0502020204030204" pitchFamily="34" charset="0"/>
              <a:buChar char="-"/>
            </a:pPr>
            <a:r>
              <a:rPr lang="it-IT" sz="1400" dirty="0">
                <a:effectLst/>
                <a:latin typeface="Calibri" panose="020F0502020204030204" pitchFamily="34" charset="0"/>
                <a:ea typeface="Calibri" panose="020F0502020204030204" pitchFamily="34" charset="0"/>
                <a:cs typeface="Calibri" panose="020F0502020204030204" pitchFamily="34" charset="0"/>
              </a:rPr>
              <a:t>Assisterli insieme alle famiglie nelle scelte del proprio indirizzo di studio e del percorso   formativo e professionale da intraprendere tenendo conto dei dati sui fabbisogni territoriali</a:t>
            </a:r>
          </a:p>
          <a:p>
            <a:pPr marL="342900" lvl="0" indent="-342900">
              <a:spcAft>
                <a:spcPts val="800"/>
              </a:spcAft>
              <a:buFont typeface="Calibri" panose="020F0502020204030204" pitchFamily="34" charset="0"/>
              <a:buChar char="-"/>
            </a:pPr>
            <a:r>
              <a:rPr lang="it-IT" sz="1400" dirty="0">
                <a:effectLst/>
                <a:latin typeface="Calibri" panose="020F0502020204030204" pitchFamily="34" charset="0"/>
                <a:ea typeface="Calibri" panose="020F0502020204030204" pitchFamily="34" charset="0"/>
                <a:cs typeface="Calibri" panose="020F0502020204030204" pitchFamily="34" charset="0"/>
              </a:rPr>
              <a:t>Il DOCENTE TUTOR si concentrerà principalmente sugli studenti con difficoltà di apprendimento ma anche su coloro che hanno bisogno di motivazioni per studiare e apprendere.</a:t>
            </a:r>
          </a:p>
          <a:p>
            <a:pPr marL="457200">
              <a:spcAft>
                <a:spcPts val="800"/>
              </a:spcAft>
            </a:pPr>
            <a:r>
              <a:rPr lang="it-IT" sz="1400" dirty="0">
                <a:effectLst/>
                <a:latin typeface="Calibri" panose="020F0502020204030204" pitchFamily="34" charset="0"/>
                <a:ea typeface="Calibri" panose="020F0502020204030204" pitchFamily="34" charset="0"/>
                <a:cs typeface="Calibri" panose="020F0502020204030204" pitchFamily="34" charset="0"/>
              </a:rPr>
              <a:t>(Allegato A – L’obbiettivo è quello di accompagnare e assistere gli studenti nell’orientamento e nelle scelte delle scuole secondarie di 2° grado e delle Università. Questa nuova figure è stata pensata per ridurre ed eliminare i tassi di abbandono scolastico ed è una riforma prevista anche dal PNRR (Piano Nazionale di Ripresa e Resilienza)</a:t>
            </a:r>
          </a:p>
        </p:txBody>
      </p:sp>
    </p:spTree>
    <p:extLst>
      <p:ext uri="{BB962C8B-B14F-4D97-AF65-F5344CB8AC3E}">
        <p14:creationId xmlns:p14="http://schemas.microsoft.com/office/powerpoint/2010/main" val="332465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974C880-7894-1EB9-E145-CB4686700255}"/>
              </a:ext>
            </a:extLst>
          </p:cNvPr>
          <p:cNvSpPr txBox="1"/>
          <p:nvPr/>
        </p:nvSpPr>
        <p:spPr>
          <a:xfrm>
            <a:off x="370391" y="529081"/>
            <a:ext cx="10532961" cy="4534511"/>
          </a:xfrm>
          <a:prstGeom prst="rect">
            <a:avLst/>
          </a:prstGeom>
          <a:noFill/>
        </p:spPr>
        <p:txBody>
          <a:bodyPr wrap="square">
            <a:spAutoFit/>
          </a:bodyPr>
          <a:lstStyle/>
          <a:p>
            <a:pPr marL="457200">
              <a:lnSpc>
                <a:spcPct val="106000"/>
              </a:lnSpc>
              <a:spcAft>
                <a:spcPts val="800"/>
              </a:spcAft>
            </a:pPr>
            <a:endParaRPr lang="it-IT" sz="1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6000"/>
              </a:lnSpc>
              <a:spcAft>
                <a:spcPts val="800"/>
              </a:spcAft>
              <a:buFont typeface="+mj-lt"/>
              <a:buAutoNum type="arabicPeriod"/>
            </a:pPr>
            <a:r>
              <a:rPr lang="it-IT" sz="1400" dirty="0">
                <a:effectLst/>
                <a:latin typeface="Calibri" panose="020F0502020204030204" pitchFamily="34" charset="0"/>
                <a:ea typeface="Calibri" panose="020F0502020204030204" pitchFamily="34" charset="0"/>
                <a:cs typeface="Calibri" panose="020F0502020204030204" pitchFamily="34" charset="0"/>
              </a:rPr>
              <a:t>Chi può fare il DOCENTE TUTOR</a:t>
            </a:r>
          </a:p>
          <a:p>
            <a:pPr marL="457200">
              <a:lnSpc>
                <a:spcPct val="106000"/>
              </a:lnSpc>
              <a:spcAft>
                <a:spcPts val="800"/>
              </a:spcAft>
            </a:pPr>
            <a:r>
              <a:rPr lang="it-IT" sz="1400" dirty="0">
                <a:effectLst/>
                <a:latin typeface="Calibri" panose="020F0502020204030204" pitchFamily="34" charset="0"/>
                <a:ea typeface="Calibri" panose="020F0502020204030204" pitchFamily="34" charset="0"/>
                <a:cs typeface="Calibri" panose="020F0502020204030204" pitchFamily="34" charset="0"/>
              </a:rPr>
              <a:t>Un docente appositamente formato che assisterà gli studenti nel loro percorso formativo. Non sarà di livello superiore agli altri insegnanti ma si assumerà la funzione di mediare…….   tra insegnanti e famiglie</a:t>
            </a:r>
          </a:p>
          <a:p>
            <a:pPr>
              <a:lnSpc>
                <a:spcPct val="106000"/>
              </a:lnSpc>
              <a:spcAft>
                <a:spcPts val="800"/>
              </a:spcAft>
            </a:pPr>
            <a:r>
              <a:rPr lang="it-IT" sz="14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6000"/>
              </a:lnSpc>
              <a:spcAft>
                <a:spcPts val="800"/>
              </a:spcAft>
              <a:buFont typeface="+mj-lt"/>
              <a:buAutoNum type="arabicPeriod"/>
            </a:pPr>
            <a:r>
              <a:rPr lang="it-IT" sz="1400" dirty="0">
                <a:effectLst/>
                <a:latin typeface="Calibri" panose="020F0502020204030204" pitchFamily="34" charset="0"/>
                <a:ea typeface="Calibri" panose="020F0502020204030204" pitchFamily="34" charset="0"/>
                <a:cs typeface="Calibri" panose="020F0502020204030204" pitchFamily="34" charset="0"/>
              </a:rPr>
              <a:t>Per diventare DOCENTE TUTOR e ORENTATORE sarà sufficiente seguire un corso online su piattaforma INDIRE che si concluderà con un esame.</a:t>
            </a:r>
          </a:p>
          <a:p>
            <a:pPr marL="457200">
              <a:lnSpc>
                <a:spcPct val="106000"/>
              </a:lnSpc>
              <a:spcAft>
                <a:spcPts val="800"/>
              </a:spcAft>
            </a:pPr>
            <a:r>
              <a:rPr lang="it-IT" sz="1400" dirty="0">
                <a:effectLst/>
                <a:latin typeface="Calibri" panose="020F0502020204030204" pitchFamily="34" charset="0"/>
                <a:ea typeface="Calibri" panose="020F0502020204030204" pitchFamily="34" charset="0"/>
                <a:cs typeface="Calibri" panose="020F0502020204030204" pitchFamily="34" charset="0"/>
              </a:rPr>
              <a:t>Sarà il dirigente scolastico della scuola ad avviare la selezione dei docenti volontari che desiderano svolgere le funzioni di DOCENTE TUTOR e ORIENTATORE</a:t>
            </a:r>
          </a:p>
          <a:p>
            <a:pPr marL="457200">
              <a:lnSpc>
                <a:spcPct val="106000"/>
              </a:lnSpc>
              <a:spcAft>
                <a:spcPts val="800"/>
              </a:spcAft>
            </a:pPr>
            <a:r>
              <a:rPr lang="it-IT" sz="1400" dirty="0">
                <a:effectLst/>
                <a:latin typeface="Calibri" panose="020F0502020204030204" pitchFamily="34" charset="0"/>
                <a:ea typeface="Calibri" panose="020F0502020204030204" pitchFamily="34" charset="0"/>
                <a:cs typeface="Calibri" panose="020F0502020204030204" pitchFamily="34" charset="0"/>
              </a:rPr>
              <a:t>REQUISITI per diventare Docente Tutor e Orientatore:</a:t>
            </a:r>
          </a:p>
          <a:p>
            <a:pPr marL="342900" lvl="0" indent="-342900">
              <a:lnSpc>
                <a:spcPct val="106000"/>
              </a:lnSpc>
              <a:spcAft>
                <a:spcPts val="800"/>
              </a:spcAft>
              <a:buFont typeface="+mj-lt"/>
              <a:buAutoNum type="alphaLcParenR"/>
            </a:pPr>
            <a:r>
              <a:rPr lang="it-IT" sz="1400" dirty="0">
                <a:effectLst/>
                <a:latin typeface="Calibri" panose="020F0502020204030204" pitchFamily="34" charset="0"/>
                <a:ea typeface="Calibri" panose="020F0502020204030204" pitchFamily="34" charset="0"/>
                <a:cs typeface="Calibri" panose="020F0502020204030204" pitchFamily="34" charset="0"/>
              </a:rPr>
              <a:t>Essere in servizio con almeno 5 anni di assunzione con contratto a tempo indeterminato</a:t>
            </a:r>
          </a:p>
          <a:p>
            <a:pPr marL="342900" lvl="0" indent="-342900">
              <a:lnSpc>
                <a:spcPct val="106000"/>
              </a:lnSpc>
              <a:spcAft>
                <a:spcPts val="800"/>
              </a:spcAft>
              <a:buFont typeface="+mj-lt"/>
              <a:buAutoNum type="alphaLcParenR"/>
            </a:pPr>
            <a:r>
              <a:rPr lang="it-IT" sz="1400" dirty="0">
                <a:effectLst/>
                <a:latin typeface="Calibri" panose="020F0502020204030204" pitchFamily="34" charset="0"/>
                <a:ea typeface="Calibri" panose="020F0502020204030204" pitchFamily="34" charset="0"/>
                <a:cs typeface="Calibri" panose="020F0502020204030204" pitchFamily="34" charset="0"/>
              </a:rPr>
              <a:t>Aver svolto compiti affini ai due ruoli quali la funzione strumentale o di referente per l’orientamento, per il contrasto alla dispersione scolastica nell’ambito del PCTO e attività simile legata a tali tematiche</a:t>
            </a:r>
          </a:p>
          <a:p>
            <a:pPr marL="342900" lvl="0" indent="-342900">
              <a:lnSpc>
                <a:spcPct val="106000"/>
              </a:lnSpc>
              <a:spcAft>
                <a:spcPts val="800"/>
              </a:spcAft>
              <a:buFont typeface="+mj-lt"/>
              <a:buAutoNum type="alphaLcParenR"/>
            </a:pPr>
            <a:r>
              <a:rPr lang="it-IT" sz="1400" dirty="0">
                <a:effectLst/>
                <a:latin typeface="Calibri" panose="020F0502020204030204" pitchFamily="34" charset="0"/>
                <a:ea typeface="Calibri" panose="020F0502020204030204" pitchFamily="34" charset="0"/>
                <a:cs typeface="Calibri" panose="020F0502020204030204" pitchFamily="34" charset="0"/>
              </a:rPr>
              <a:t>Disponibilità ad assumere questi ruoli per almeno un triennio scolastico</a:t>
            </a:r>
          </a:p>
          <a:p>
            <a:pPr>
              <a:lnSpc>
                <a:spcPct val="106000"/>
              </a:lnSpc>
              <a:spcAft>
                <a:spcPts val="800"/>
              </a:spcAft>
            </a:pPr>
            <a:r>
              <a:rPr lang="it-IT" sz="14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56506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9" y="795814"/>
            <a:ext cx="9611203" cy="429304"/>
          </a:xfrm>
        </p:spPr>
        <p:txBody>
          <a:bodyPr>
            <a:noAutofit/>
          </a:bodyPr>
          <a:lstStyle/>
          <a:p>
            <a:pPr marL="0" lvl="1">
              <a:spcBef>
                <a:spcPts val="1800"/>
              </a:spcBef>
              <a:buSzPct val="100000"/>
            </a:pPr>
            <a:r>
              <a:rPr lang="it-IT" sz="2000" b="1" dirty="0">
                <a:latin typeface="Verdana" panose="020B0604030504040204" pitchFamily="34" charset="0"/>
                <a:ea typeface="Verdana" panose="020B0604030504040204" pitchFamily="34" charset="0"/>
              </a:rPr>
              <a:t>Povertà educative e futuro dell’educazione</a:t>
            </a:r>
          </a:p>
        </p:txBody>
      </p:sp>
      <p:sp>
        <p:nvSpPr>
          <p:cNvPr id="8" name="Titolo 1">
            <a:extLst>
              <a:ext uri="{FF2B5EF4-FFF2-40B4-BE49-F238E27FC236}">
                <a16:creationId xmlns:a16="http://schemas.microsoft.com/office/drawing/2014/main" id="{D6AE55C0-78B1-F458-9AE3-3C75CF6B3BED}"/>
              </a:ext>
            </a:extLst>
          </p:cNvPr>
          <p:cNvSpPr txBox="1">
            <a:spLocks/>
          </p:cNvSpPr>
          <p:nvPr/>
        </p:nvSpPr>
        <p:spPr>
          <a:xfrm>
            <a:off x="1050879" y="263371"/>
            <a:ext cx="3300784" cy="429304"/>
          </a:xfrm>
          <a:prstGeom prst="rect">
            <a:avLst/>
          </a:prstGeom>
          <a:solidFill>
            <a:schemeClr val="accent6">
              <a:lumMod val="50000"/>
            </a:schemeClr>
          </a:solidFill>
        </p:spPr>
        <p:txBody>
          <a:bodyPr vert="horz" lIns="91440" tIns="45720" rIns="91440" bIns="45720" rtlCol="0" anchor="ctr">
            <a:normAutofit fontScale="77500" lnSpcReduction="20000"/>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Per approfondimenti</a:t>
            </a:r>
          </a:p>
        </p:txBody>
      </p:sp>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a:off x="1050878" y="1113605"/>
            <a:ext cx="9611203" cy="429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1800"/>
              </a:spcBef>
              <a:buSzPct val="100000"/>
            </a:pPr>
            <a:r>
              <a:rPr lang="it-IT" dirty="0">
                <a:latin typeface="Verdana" panose="020B0604030504040204" pitchFamily="34" charset="0"/>
                <a:ea typeface="Verdana" panose="020B0604030504040204" pitchFamily="34" charset="0"/>
              </a:rPr>
              <a:t>Una breve riflessione di padre Stefano Bove estratta da Civiltà Cattolica n. 4135 del 1/15 ottobre 2022</a:t>
            </a:r>
          </a:p>
          <a:p>
            <a:pPr marL="0" lvl="1">
              <a:spcBef>
                <a:spcPts val="1800"/>
              </a:spcBef>
              <a:buSzPct val="100000"/>
            </a:pPr>
            <a:r>
              <a:rPr lang="it-IT" dirty="0">
                <a:latin typeface="Verdana" panose="020B0604030504040204" pitchFamily="34" charset="0"/>
                <a:ea typeface="Verdana" panose="020B0604030504040204" pitchFamily="34" charset="0"/>
              </a:rPr>
              <a:t>«Vorremmo proporre qui proprio la lotta alle povertà educative e la promozione di un modello che risponda all’emergenza educativa nei suoi recenti sviluppi come una duplice maniera per realizzare ciò che Papa Francesco chiedeva, già due anni fa, di evitare circa i possibili esiti della pandemia – perché «peggio di questa crisi, c’è solo il dramma di sprecarla», chiudendoci in noi stessi e della crisi istituzionale conseguente all’aggravarsi del conflitto in Ucraina.</a:t>
            </a:r>
          </a:p>
          <a:p>
            <a:pPr marL="0" lvl="1">
              <a:spcBef>
                <a:spcPts val="1800"/>
              </a:spcBef>
              <a:buSzPct val="100000"/>
            </a:pPr>
            <a:r>
              <a:rPr lang="it-IT" dirty="0">
                <a:latin typeface="Verdana" panose="020B0604030504040204" pitchFamily="34" charset="0"/>
                <a:ea typeface="Verdana" panose="020B0604030504040204" pitchFamily="34" charset="0"/>
              </a:rPr>
              <a:t>In questi casi la fraternità infranta e violata rende quello che già Paolo VI considerava un ostacolo all’educazione (la mancanza di fraternità appunto) un fenomeno di dimensione straordinarie e di preclusione a un avvenire di speranza e di pace. Un fenomeno che, se relazionato ai molti conflitti dimenticati che segnano il nostro Paese, non può che preoccuparci di più. La pandemia ha segnato soprattutto ciò che caratterizza e introduce alla vita adulta – religione, cultura, educazione – mettendo così in regressione le generazioni a venire; la guerra ha distrutto ciò che la pandemia aveva relativamente svuotato.</a:t>
            </a:r>
          </a:p>
        </p:txBody>
      </p:sp>
    </p:spTree>
    <p:extLst>
      <p:ext uri="{BB962C8B-B14F-4D97-AF65-F5344CB8AC3E}">
        <p14:creationId xmlns:p14="http://schemas.microsoft.com/office/powerpoint/2010/main" val="401226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9" y="778059"/>
            <a:ext cx="3840717" cy="429304"/>
          </a:xfrm>
        </p:spPr>
        <p:txBody>
          <a:bodyPr>
            <a:normAutofit/>
          </a:bodyPr>
          <a:lstStyle/>
          <a:p>
            <a:pPr marL="0" indent="0">
              <a:buNone/>
            </a:pPr>
            <a:r>
              <a:rPr lang="it-IT" u="sng" dirty="0">
                <a:latin typeface="Verdana" panose="020B0604030504040204" pitchFamily="34" charset="0"/>
                <a:ea typeface="Verdana" panose="020B0604030504040204" pitchFamily="34" charset="0"/>
              </a:rPr>
              <a:t>a) Una doverosa premessa</a:t>
            </a:r>
          </a:p>
        </p:txBody>
      </p:sp>
      <p:sp>
        <p:nvSpPr>
          <p:cNvPr id="6" name="Segnaposto contenuto 2">
            <a:extLst>
              <a:ext uri="{FF2B5EF4-FFF2-40B4-BE49-F238E27FC236}">
                <a16:creationId xmlns:a16="http://schemas.microsoft.com/office/drawing/2014/main" id="{2C7AC8AA-519E-74F1-354E-2F5AE06A1C1C}"/>
              </a:ext>
            </a:extLst>
          </p:cNvPr>
          <p:cNvSpPr txBox="1">
            <a:spLocks/>
          </p:cNvSpPr>
          <p:nvPr/>
        </p:nvSpPr>
        <p:spPr>
          <a:xfrm>
            <a:off x="3950563" y="2601211"/>
            <a:ext cx="6116714" cy="8319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latin typeface="Verdana" panose="020B0604030504040204" pitchFamily="34" charset="0"/>
                <a:ea typeface="Verdana" panose="020B0604030504040204" pitchFamily="34" charset="0"/>
              </a:rPr>
              <a:t>Ricordiamo le parole di </a:t>
            </a:r>
            <a:r>
              <a:rPr lang="it-IT" b="1" dirty="0">
                <a:latin typeface="Verdana" panose="020B0604030504040204" pitchFamily="34" charset="0"/>
                <a:ea typeface="Verdana" panose="020B0604030504040204" pitchFamily="34" charset="0"/>
              </a:rPr>
              <a:t>don Lorenzo Milani </a:t>
            </a:r>
            <a:r>
              <a:rPr lang="it-IT" dirty="0">
                <a:latin typeface="Verdana" panose="020B0604030504040204" pitchFamily="34" charset="0"/>
                <a:ea typeface="Verdana" panose="020B0604030504040204" pitchFamily="34" charset="0"/>
              </a:rPr>
              <a:t>a cento anni dalla sua nascita:</a:t>
            </a:r>
          </a:p>
        </p:txBody>
      </p:sp>
      <p:pic>
        <p:nvPicPr>
          <p:cNvPr id="8" name="Immagine 7" descr="Immagine che contiene Viso umano, persona, sorriso, ritratto&#10;&#10;Descrizione generata automaticamente">
            <a:extLst>
              <a:ext uri="{FF2B5EF4-FFF2-40B4-BE49-F238E27FC236}">
                <a16:creationId xmlns:a16="http://schemas.microsoft.com/office/drawing/2014/main" id="{13A6A43A-AFE4-B917-39F8-CD6D3A02A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79" y="1328477"/>
            <a:ext cx="2247530" cy="3377436"/>
          </a:xfrm>
          <a:prstGeom prst="rect">
            <a:avLst/>
          </a:prstGeom>
        </p:spPr>
      </p:pic>
      <p:sp>
        <p:nvSpPr>
          <p:cNvPr id="9" name="Segnaposto contenuto 2">
            <a:extLst>
              <a:ext uri="{FF2B5EF4-FFF2-40B4-BE49-F238E27FC236}">
                <a16:creationId xmlns:a16="http://schemas.microsoft.com/office/drawing/2014/main" id="{72C09885-23CC-F0E4-0FA4-4277BC69F0A2}"/>
              </a:ext>
            </a:extLst>
          </p:cNvPr>
          <p:cNvSpPr txBox="1">
            <a:spLocks/>
          </p:cNvSpPr>
          <p:nvPr/>
        </p:nvSpPr>
        <p:spPr>
          <a:xfrm>
            <a:off x="1522875" y="4756118"/>
            <a:ext cx="8606546" cy="8319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dirty="0">
                <a:latin typeface="Verdana" panose="020B0604030504040204" pitchFamily="34" charset="0"/>
                <a:ea typeface="Verdana" panose="020B0604030504040204" pitchFamily="34" charset="0"/>
              </a:rPr>
              <a:t>«Se si perdono i ragazzi più difficili, la scuola non è scuola.</a:t>
            </a:r>
          </a:p>
          <a:p>
            <a:pPr marL="0" indent="0">
              <a:buFont typeface="Arial" panose="020B0604020202020204" pitchFamily="34" charset="0"/>
              <a:buNone/>
            </a:pPr>
            <a:r>
              <a:rPr lang="it-IT" sz="2400" dirty="0">
                <a:latin typeface="Verdana" panose="020B0604030504040204" pitchFamily="34" charset="0"/>
                <a:ea typeface="Verdana" panose="020B0604030504040204" pitchFamily="34" charset="0"/>
              </a:rPr>
              <a:t>È un ospedale che cura i sani e respinge i malati»</a:t>
            </a:r>
          </a:p>
        </p:txBody>
      </p:sp>
      <p:sp>
        <p:nvSpPr>
          <p:cNvPr id="12" name="Titolo 1">
            <a:extLst>
              <a:ext uri="{FF2B5EF4-FFF2-40B4-BE49-F238E27FC236}">
                <a16:creationId xmlns:a16="http://schemas.microsoft.com/office/drawing/2014/main" id="{2F516F42-A111-4BF5-9CF8-D56B13F2A691}"/>
              </a:ext>
            </a:extLst>
          </p:cNvPr>
          <p:cNvSpPr txBox="1">
            <a:spLocks/>
          </p:cNvSpPr>
          <p:nvPr/>
        </p:nvSpPr>
        <p:spPr>
          <a:xfrm>
            <a:off x="1050879" y="263371"/>
            <a:ext cx="2588966" cy="42930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tx1"/>
                </a:solidFill>
                <a:effectLst>
                  <a:outerShdw blurRad="38100" dist="38100" dir="2700000" algn="tl">
                    <a:srgbClr val="000000">
                      <a:alpha val="43137"/>
                    </a:srgbClr>
                  </a:outerShdw>
                </a:effectLst>
                <a:highlight>
                  <a:srgbClr val="FFFF00"/>
                </a:highlight>
                <a:latin typeface="Verdana" panose="020B0604030504040204" pitchFamily="34" charset="0"/>
                <a:ea typeface="Verdana" panose="020B0604030504040204" pitchFamily="34" charset="0"/>
              </a:rPr>
              <a:t>PRIMA PARTE</a:t>
            </a:r>
          </a:p>
        </p:txBody>
      </p:sp>
    </p:spTree>
    <p:extLst>
      <p:ext uri="{BB962C8B-B14F-4D97-AF65-F5344CB8AC3E}">
        <p14:creationId xmlns:p14="http://schemas.microsoft.com/office/powerpoint/2010/main" val="3642829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D6AE55C0-78B1-F458-9AE3-3C75CF6B3BED}"/>
              </a:ext>
            </a:extLst>
          </p:cNvPr>
          <p:cNvSpPr txBox="1">
            <a:spLocks/>
          </p:cNvSpPr>
          <p:nvPr/>
        </p:nvSpPr>
        <p:spPr>
          <a:xfrm>
            <a:off x="1050879" y="263371"/>
            <a:ext cx="5823646" cy="429304"/>
          </a:xfrm>
          <a:prstGeom prst="rect">
            <a:avLst/>
          </a:prstGeom>
          <a:solidFill>
            <a:schemeClr val="bg1">
              <a:lumMod val="85000"/>
            </a:schemeClr>
          </a:solidFill>
        </p:spPr>
        <p:txBody>
          <a:bodyPr vert="horz" lIns="91440" tIns="45720" rIns="91440" bIns="45720" rtlCol="0" anchor="ctr">
            <a:normAutofit fontScale="70000" lnSpcReduction="20000"/>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Linee guida per l’innovazione della scuola</a:t>
            </a:r>
          </a:p>
        </p:txBody>
      </p:sp>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a:off x="1050879" y="1338831"/>
            <a:ext cx="9611203" cy="429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spcBef>
                <a:spcPts val="1800"/>
              </a:spcBef>
              <a:buSzPct val="100000"/>
              <a:buFont typeface="+mj-lt"/>
              <a:buAutoNum type="arabicPeriod"/>
            </a:pPr>
            <a:r>
              <a:rPr lang="it-IT" sz="2000" dirty="0">
                <a:latin typeface="Verdana" panose="020B0604030504040204" pitchFamily="34" charset="0"/>
                <a:ea typeface="Verdana" panose="020B0604030504040204" pitchFamily="34" charset="0"/>
              </a:rPr>
              <a:t>Linee guida per la formazione</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l’importanza della formazione</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Finalità e idea della formazione</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I percorsi formativi attivati dalle Istituzioni (Ministero Istruzione –Università – Istituzioni scolastiche – Associazioni Professionali – Agenzie formative)</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Tipologia di percorsi formativi: in presenza; in collegamento; misti; sul campo …</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Protocolli – Contratti – Valutazione degli esiti della formazione</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Documentazione della formazione</a:t>
            </a:r>
            <a:endParaRPr lang="it-IT"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78924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a:off x="1050879" y="876123"/>
            <a:ext cx="9611203" cy="429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spcBef>
                <a:spcPts val="1800"/>
              </a:spcBef>
              <a:buSzPct val="100000"/>
              <a:buFont typeface="+mj-lt"/>
              <a:buAutoNum type="arabicPeriod" startAt="2"/>
            </a:pPr>
            <a:r>
              <a:rPr lang="it-IT" sz="2000" dirty="0">
                <a:latin typeface="Verdana" panose="020B0604030504040204" pitchFamily="34" charset="0"/>
                <a:ea typeface="Verdana" panose="020B0604030504040204" pitchFamily="34" charset="0"/>
              </a:rPr>
              <a:t>Linee guida per il PTOF, per il Curricolo verticale di Istituto, per il RAV (Rapporto di Autovalutazione)</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L’orizzonte normativo, culturale e organizzativo del PTOF</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La proposta culturale e formativa: il profilo dello studente in uscita</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Il Progetto Educativo di Istituto</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Il curricolo formativo verticale dell’istituto: continuità e discontinuità</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Il Patto educativo di corresponsabilità</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Le condizioni organizzative: sedi, orari, periodi, ambienti, sistemi e modalità di comunicazione</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L’importanza di una valutazione coerente nel percorso</a:t>
            </a:r>
            <a:endParaRPr lang="it-IT"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5686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a:off x="1050879" y="1338831"/>
            <a:ext cx="9611203" cy="429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spcBef>
                <a:spcPts val="1800"/>
              </a:spcBef>
              <a:buSzPct val="100000"/>
              <a:buFont typeface="+mj-lt"/>
              <a:buAutoNum type="arabicPeriod" startAt="3"/>
            </a:pPr>
            <a:r>
              <a:rPr lang="it-IT" sz="2000" dirty="0">
                <a:latin typeface="Verdana" panose="020B0604030504040204" pitchFamily="34" charset="0"/>
                <a:ea typeface="Verdana" panose="020B0604030504040204" pitchFamily="34" charset="0"/>
              </a:rPr>
              <a:t>Linee guida per le figure che affiancano il docente:</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Tutoria e identità del tutor</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Le funzioni del tutor; formazione</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L’insegnante di sostegno nei casi di accompagnamento in itinere di un allievo disabile (Legge 104/1992); allievo DSA, allievo BES</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Insegnante per facilitare l’apprendimento della lingua italiana ad alunni/e stranieri/e</a:t>
            </a:r>
          </a:p>
          <a:p>
            <a:pPr marL="342900" lvl="1" indent="-342900">
              <a:spcBef>
                <a:spcPts val="180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Insegnante per lo sviluppo di attività motorie in casi di alunni con disabilità</a:t>
            </a:r>
          </a:p>
        </p:txBody>
      </p:sp>
    </p:spTree>
    <p:extLst>
      <p:ext uri="{BB962C8B-B14F-4D97-AF65-F5344CB8AC3E}">
        <p14:creationId xmlns:p14="http://schemas.microsoft.com/office/powerpoint/2010/main" val="1165917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B6CF2CF-05C3-55DE-8A21-C958562895D7}"/>
              </a:ext>
            </a:extLst>
          </p:cNvPr>
          <p:cNvSpPr txBox="1">
            <a:spLocks/>
          </p:cNvSpPr>
          <p:nvPr/>
        </p:nvSpPr>
        <p:spPr>
          <a:xfrm>
            <a:off x="1050879" y="1338831"/>
            <a:ext cx="9611203" cy="429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spcBef>
                <a:spcPts val="0"/>
              </a:spcBef>
              <a:buSzPct val="100000"/>
              <a:buFont typeface="+mj-lt"/>
              <a:buAutoNum type="arabicPeriod" startAt="4"/>
            </a:pPr>
            <a:r>
              <a:rPr lang="it-IT" sz="2000" dirty="0">
                <a:latin typeface="Verdana" panose="020B0604030504040204" pitchFamily="34" charset="0"/>
                <a:ea typeface="Verdana" panose="020B0604030504040204" pitchFamily="34" charset="0"/>
              </a:rPr>
              <a:t>Linee guida per l’internazionalità</a:t>
            </a:r>
          </a:p>
          <a:p>
            <a:pPr marL="342900" lvl="1" indent="-342900">
              <a:spcBef>
                <a:spcPts val="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Le sfide e le opportunità di un mondo globalizzato</a:t>
            </a:r>
          </a:p>
          <a:p>
            <a:pPr marL="342900" lvl="1" indent="-342900">
              <a:spcBef>
                <a:spcPts val="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Un’educazione internazionale/globale</a:t>
            </a:r>
          </a:p>
          <a:p>
            <a:pPr marL="342900" lvl="1" indent="-342900">
              <a:spcBef>
                <a:spcPts val="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Internazionalità e iniziative di solidarietà in Rete</a:t>
            </a:r>
          </a:p>
        </p:txBody>
      </p:sp>
      <p:sp>
        <p:nvSpPr>
          <p:cNvPr id="3" name="Segnaposto contenuto 2">
            <a:extLst>
              <a:ext uri="{FF2B5EF4-FFF2-40B4-BE49-F238E27FC236}">
                <a16:creationId xmlns:a16="http://schemas.microsoft.com/office/drawing/2014/main" id="{9F49A897-FAA1-3E8C-BF88-36D87B48271C}"/>
              </a:ext>
            </a:extLst>
          </p:cNvPr>
          <p:cNvSpPr txBox="1">
            <a:spLocks/>
          </p:cNvSpPr>
          <p:nvPr/>
        </p:nvSpPr>
        <p:spPr>
          <a:xfrm>
            <a:off x="1050876" y="2999696"/>
            <a:ext cx="9611203" cy="429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spcBef>
                <a:spcPts val="1800"/>
              </a:spcBef>
              <a:buSzPct val="100000"/>
              <a:buFont typeface="+mj-lt"/>
              <a:buAutoNum type="arabicPeriod" startAt="5"/>
            </a:pPr>
            <a:r>
              <a:rPr lang="it-IT" sz="2000" dirty="0">
                <a:latin typeface="Verdana" panose="020B0604030504040204" pitchFamily="34" charset="0"/>
                <a:ea typeface="Verdana" panose="020B0604030504040204" pitchFamily="34" charset="0"/>
              </a:rPr>
              <a:t>Linee guida per le Tecnologie</a:t>
            </a:r>
          </a:p>
          <a:p>
            <a:pPr marL="342900" lvl="1" indent="-342900">
              <a:spcBef>
                <a:spcPts val="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La sfida culturale</a:t>
            </a:r>
          </a:p>
          <a:p>
            <a:pPr marL="342900" lvl="1" indent="-342900">
              <a:spcBef>
                <a:spcPts val="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La sfida pedagogica</a:t>
            </a:r>
          </a:p>
          <a:p>
            <a:pPr marL="342900" lvl="1" indent="-342900">
              <a:spcBef>
                <a:spcPts val="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La sfida didattica</a:t>
            </a:r>
          </a:p>
          <a:p>
            <a:pPr marL="342900" lvl="1" indent="-342900">
              <a:spcBef>
                <a:spcPts val="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Organizzazione e figure professionali legate alle tecnologie</a:t>
            </a:r>
          </a:p>
        </p:txBody>
      </p:sp>
      <p:sp>
        <p:nvSpPr>
          <p:cNvPr id="4" name="Segnaposto contenuto 2">
            <a:extLst>
              <a:ext uri="{FF2B5EF4-FFF2-40B4-BE49-F238E27FC236}">
                <a16:creationId xmlns:a16="http://schemas.microsoft.com/office/drawing/2014/main" id="{DF152A3E-F61D-E7D0-649E-8847676D2BA1}"/>
              </a:ext>
            </a:extLst>
          </p:cNvPr>
          <p:cNvSpPr txBox="1">
            <a:spLocks/>
          </p:cNvSpPr>
          <p:nvPr/>
        </p:nvSpPr>
        <p:spPr>
          <a:xfrm>
            <a:off x="1050876" y="4875214"/>
            <a:ext cx="9611203" cy="429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1800"/>
              </a:spcBef>
              <a:buSzPct val="100000"/>
            </a:pPr>
            <a:r>
              <a:rPr lang="it-IT" sz="2000" dirty="0">
                <a:latin typeface="Verdana" panose="020B0604030504040204" pitchFamily="34" charset="0"/>
                <a:ea typeface="Verdana" panose="020B0604030504040204" pitchFamily="34" charset="0"/>
              </a:rPr>
              <a:t>6. Linee guida per la «cittadinanza attiva»</a:t>
            </a:r>
          </a:p>
          <a:p>
            <a:pPr marL="342900" lvl="1" indent="-342900">
              <a:spcBef>
                <a:spcPts val="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L’insegnamento dell’Educazione Civica</a:t>
            </a:r>
          </a:p>
          <a:p>
            <a:pPr marL="342900" lvl="1" indent="-342900">
              <a:spcBef>
                <a:spcPts val="0"/>
              </a:spcBef>
              <a:buSzPct val="100000"/>
              <a:buFont typeface="Arial" panose="020B0604020202020204" pitchFamily="34" charset="0"/>
              <a:buChar char="•"/>
            </a:pPr>
            <a:r>
              <a:rPr lang="it-IT" sz="2000" dirty="0">
                <a:latin typeface="Verdana" panose="020B0604030504040204" pitchFamily="34" charset="0"/>
                <a:ea typeface="Verdana" panose="020B0604030504040204" pitchFamily="34" charset="0"/>
              </a:rPr>
              <a:t>La trasversalità dell’Educazione Civica: i tre pilastri</a:t>
            </a:r>
          </a:p>
        </p:txBody>
      </p:sp>
    </p:spTree>
    <p:extLst>
      <p:ext uri="{BB962C8B-B14F-4D97-AF65-F5344CB8AC3E}">
        <p14:creationId xmlns:p14="http://schemas.microsoft.com/office/powerpoint/2010/main" val="4134390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9340A7-C2C0-B95C-2952-D158371000F7}"/>
              </a:ext>
            </a:extLst>
          </p:cNvPr>
          <p:cNvSpPr>
            <a:spLocks noGrp="1"/>
          </p:cNvSpPr>
          <p:nvPr>
            <p:ph type="title"/>
          </p:nvPr>
        </p:nvSpPr>
        <p:spPr/>
        <p:txBody>
          <a:bodyPr/>
          <a:lstStyle/>
          <a:p>
            <a:r>
              <a:rPr lang="it-IT" b="1" dirty="0">
                <a:effectLst>
                  <a:outerShdw blurRad="38100" dist="38100" dir="2700000" algn="tl">
                    <a:srgbClr val="000000">
                      <a:alpha val="43137"/>
                    </a:srgbClr>
                  </a:outerShdw>
                </a:effectLst>
              </a:rPr>
              <a:t>BIBLIOGRAFIA</a:t>
            </a:r>
          </a:p>
        </p:txBody>
      </p:sp>
      <p:sp>
        <p:nvSpPr>
          <p:cNvPr id="3" name="Segnaposto contenuto 2">
            <a:extLst>
              <a:ext uri="{FF2B5EF4-FFF2-40B4-BE49-F238E27FC236}">
                <a16:creationId xmlns:a16="http://schemas.microsoft.com/office/drawing/2014/main" id="{36B8B60D-03AC-FBA0-342D-0A3513115ADB}"/>
              </a:ext>
            </a:extLst>
          </p:cNvPr>
          <p:cNvSpPr>
            <a:spLocks noGrp="1"/>
          </p:cNvSpPr>
          <p:nvPr>
            <p:ph idx="1"/>
          </p:nvPr>
        </p:nvSpPr>
        <p:spPr/>
        <p:txBody>
          <a:bodyPr/>
          <a:lstStyle/>
          <a:p>
            <a:r>
              <a:rPr lang="it-IT" dirty="0"/>
              <a:t>P. Vitangelo Carlo Maria </a:t>
            </a:r>
            <a:r>
              <a:rPr lang="it-IT" dirty="0" err="1"/>
              <a:t>Denora</a:t>
            </a:r>
            <a:r>
              <a:rPr lang="it-IT" dirty="0"/>
              <a:t> S.I-  Didattica digitale e scuola del futuro in</a:t>
            </a:r>
          </a:p>
          <a:p>
            <a:r>
              <a:rPr lang="it-IT" dirty="0"/>
              <a:t>Civiltà Cattolica n°4082  18liglio/1agosto 2018</a:t>
            </a:r>
          </a:p>
          <a:p>
            <a:r>
              <a:rPr lang="it-IT" dirty="0" err="1"/>
              <a:t>P.Vitangelo</a:t>
            </a:r>
            <a:r>
              <a:rPr lang="it-IT" dirty="0"/>
              <a:t> Carlo Maria </a:t>
            </a:r>
            <a:r>
              <a:rPr lang="it-IT" dirty="0" err="1"/>
              <a:t>Denora</a:t>
            </a:r>
            <a:r>
              <a:rPr lang="it-IT" dirty="0"/>
              <a:t> S.I – La didattica a distanza e il futuro della scuola</a:t>
            </a:r>
          </a:p>
          <a:p>
            <a:r>
              <a:rPr lang="it-IT" dirty="0"/>
              <a:t>Civiltà Cattolica n° 4086  18 luglio /1 agosto 2020</a:t>
            </a:r>
          </a:p>
          <a:p>
            <a:r>
              <a:rPr lang="it-IT" dirty="0" err="1"/>
              <a:t>P.Stefano</a:t>
            </a:r>
            <a:r>
              <a:rPr lang="it-IT" dirty="0"/>
              <a:t> Del Bove S.I Povertà Educative e Futuro dell’Educazione</a:t>
            </a:r>
          </a:p>
          <a:p>
            <a:r>
              <a:rPr lang="it-IT" dirty="0"/>
              <a:t>In Civiltà Cattolica  n°4135  1/15 ottobre 2022</a:t>
            </a:r>
          </a:p>
          <a:p>
            <a:r>
              <a:rPr lang="it-IT" dirty="0"/>
              <a:t>Piero Cattaneo - Linee Guida della rete Gesuiti Educazione- Vol. 1 e Vol. 2 </a:t>
            </a:r>
          </a:p>
        </p:txBody>
      </p:sp>
    </p:spTree>
    <p:extLst>
      <p:ext uri="{BB962C8B-B14F-4D97-AF65-F5344CB8AC3E}">
        <p14:creationId xmlns:p14="http://schemas.microsoft.com/office/powerpoint/2010/main" val="601569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D3769A-9AD4-8898-4808-D49246CA7BF7}"/>
              </a:ext>
            </a:extLst>
          </p:cNvPr>
          <p:cNvSpPr>
            <a:spLocks noGrp="1"/>
          </p:cNvSpPr>
          <p:nvPr>
            <p:ph type="title"/>
          </p:nvPr>
        </p:nvSpPr>
        <p:spPr/>
        <p:txBody>
          <a:bodyPr/>
          <a:lstStyle/>
          <a:p>
            <a:r>
              <a:rPr lang="it-IT" dirty="0"/>
              <a:t>Per eventuali successivi contatti</a:t>
            </a:r>
          </a:p>
        </p:txBody>
      </p:sp>
      <p:sp>
        <p:nvSpPr>
          <p:cNvPr id="3" name="Segnaposto contenuto 2">
            <a:extLst>
              <a:ext uri="{FF2B5EF4-FFF2-40B4-BE49-F238E27FC236}">
                <a16:creationId xmlns:a16="http://schemas.microsoft.com/office/drawing/2014/main" id="{C733D40C-37A3-52A7-CD82-FD07841DFD41}"/>
              </a:ext>
            </a:extLst>
          </p:cNvPr>
          <p:cNvSpPr>
            <a:spLocks noGrp="1"/>
          </p:cNvSpPr>
          <p:nvPr>
            <p:ph idx="1"/>
          </p:nvPr>
        </p:nvSpPr>
        <p:spPr/>
        <p:txBody>
          <a:bodyPr/>
          <a:lstStyle/>
          <a:p>
            <a:endParaRPr lang="it-IT" dirty="0"/>
          </a:p>
          <a:p>
            <a:r>
              <a:rPr lang="it-IT" dirty="0"/>
              <a:t>Indirizzo mail: </a:t>
            </a:r>
            <a:r>
              <a:rPr lang="it-IT" dirty="0">
                <a:hlinkClick r:id="rId2"/>
              </a:rPr>
              <a:t>piero.cattaneo.it@gmail.com</a:t>
            </a:r>
            <a:endParaRPr lang="it-IT" dirty="0"/>
          </a:p>
          <a:p>
            <a:r>
              <a:rPr lang="it-IT" dirty="0"/>
              <a:t>                     </a:t>
            </a:r>
            <a:r>
              <a:rPr lang="it-IT" dirty="0">
                <a:hlinkClick r:id="rId3"/>
              </a:rPr>
              <a:t>scuola@diocesi.lodi.it</a:t>
            </a:r>
            <a:endParaRPr lang="it-IT" dirty="0"/>
          </a:p>
          <a:p>
            <a:r>
              <a:rPr lang="it-IT" dirty="0"/>
              <a:t> </a:t>
            </a:r>
            <a:r>
              <a:rPr lang="it-IT" dirty="0" err="1"/>
              <a:t>cell</a:t>
            </a:r>
            <a:r>
              <a:rPr lang="it-IT" dirty="0"/>
              <a:t>. 3387047056</a:t>
            </a:r>
          </a:p>
        </p:txBody>
      </p:sp>
    </p:spTree>
    <p:extLst>
      <p:ext uri="{BB962C8B-B14F-4D97-AF65-F5344CB8AC3E}">
        <p14:creationId xmlns:p14="http://schemas.microsoft.com/office/powerpoint/2010/main" val="50358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8" y="893465"/>
            <a:ext cx="9611203" cy="429304"/>
          </a:xfrm>
        </p:spPr>
        <p:txBody>
          <a:bodyPr>
            <a:noAutofit/>
          </a:bodyPr>
          <a:lstStyle/>
          <a:p>
            <a:pPr marL="0" indent="0">
              <a:buNone/>
            </a:pPr>
            <a:r>
              <a:rPr lang="it-IT" u="sng" dirty="0">
                <a:latin typeface="Verdana" panose="020B0604030504040204" pitchFamily="34" charset="0"/>
                <a:ea typeface="Verdana" panose="020B0604030504040204" pitchFamily="34" charset="0"/>
              </a:rPr>
              <a:t>b) La metafora dell’inverno educativo del </a:t>
            </a:r>
            <a:r>
              <a:rPr lang="it-IT" b="1" u="sng" dirty="0">
                <a:latin typeface="Verdana" panose="020B0604030504040204" pitchFamily="34" charset="0"/>
                <a:ea typeface="Verdana" panose="020B0604030504040204" pitchFamily="34" charset="0"/>
              </a:rPr>
              <a:t>Cardinale Zuppi, Presidente della CEI</a:t>
            </a:r>
          </a:p>
        </p:txBody>
      </p:sp>
      <p:sp>
        <p:nvSpPr>
          <p:cNvPr id="6" name="Segnaposto contenuto 2">
            <a:extLst>
              <a:ext uri="{FF2B5EF4-FFF2-40B4-BE49-F238E27FC236}">
                <a16:creationId xmlns:a16="http://schemas.microsoft.com/office/drawing/2014/main" id="{2C7AC8AA-519E-74F1-354E-2F5AE06A1C1C}"/>
              </a:ext>
            </a:extLst>
          </p:cNvPr>
          <p:cNvSpPr txBox="1">
            <a:spLocks/>
          </p:cNvSpPr>
          <p:nvPr/>
        </p:nvSpPr>
        <p:spPr>
          <a:xfrm>
            <a:off x="3808520" y="2121758"/>
            <a:ext cx="6116714" cy="182329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latin typeface="Verdana" panose="020B0604030504040204" pitchFamily="34" charset="0"/>
                <a:ea typeface="Verdana" panose="020B0604030504040204" pitchFamily="34" charset="0"/>
              </a:rPr>
              <a:t>All’inizio dell’anno scolastico 2022-2023 il Cardinale Zuppi ricorre alla metafora dell’ </a:t>
            </a:r>
            <a:r>
              <a:rPr lang="it-IT" b="1" cap="small" dirty="0">
                <a:solidFill>
                  <a:srgbClr val="C00000"/>
                </a:solidFill>
                <a:latin typeface="Verdana" panose="020B0604030504040204" pitchFamily="34" charset="0"/>
                <a:ea typeface="Verdana" panose="020B0604030504040204" pitchFamily="34" charset="0"/>
              </a:rPr>
              <a:t>inverno educativo</a:t>
            </a:r>
            <a:r>
              <a:rPr lang="it-IT" dirty="0">
                <a:latin typeface="Verdana" panose="020B0604030504040204" pitchFamily="34" charset="0"/>
                <a:ea typeface="Verdana" panose="020B0604030504040204" pitchFamily="34" charset="0"/>
              </a:rPr>
              <a:t>: strettamente legato:</a:t>
            </a:r>
          </a:p>
        </p:txBody>
      </p:sp>
      <p:sp>
        <p:nvSpPr>
          <p:cNvPr id="9" name="Segnaposto contenuto 2">
            <a:extLst>
              <a:ext uri="{FF2B5EF4-FFF2-40B4-BE49-F238E27FC236}">
                <a16:creationId xmlns:a16="http://schemas.microsoft.com/office/drawing/2014/main" id="{72C09885-23CC-F0E4-0FA4-4277BC69F0A2}"/>
              </a:ext>
            </a:extLst>
          </p:cNvPr>
          <p:cNvSpPr txBox="1">
            <a:spLocks/>
          </p:cNvSpPr>
          <p:nvPr/>
        </p:nvSpPr>
        <p:spPr>
          <a:xfrm>
            <a:off x="1000924" y="4276720"/>
            <a:ext cx="8606546" cy="8319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Ø"/>
            </a:pPr>
            <a:r>
              <a:rPr lang="it-IT" dirty="0">
                <a:latin typeface="Verdana" panose="020B0604030504040204" pitchFamily="34" charset="0"/>
                <a:ea typeface="Verdana" panose="020B0604030504040204" pitchFamily="34" charset="0"/>
              </a:rPr>
              <a:t> all’inverno </a:t>
            </a:r>
            <a:r>
              <a:rPr lang="it-IT" b="1" dirty="0">
                <a:latin typeface="Verdana" panose="020B0604030504040204" pitchFamily="34" charset="0"/>
                <a:ea typeface="Verdana" panose="020B0604030504040204" pitchFamily="34" charset="0"/>
              </a:rPr>
              <a:t>demografico</a:t>
            </a:r>
            <a:r>
              <a:rPr lang="it-IT" dirty="0">
                <a:latin typeface="Verdana" panose="020B0604030504040204" pitchFamily="34" charset="0"/>
                <a:ea typeface="Verdana" panose="020B0604030504040204" pitchFamily="34" charset="0"/>
              </a:rPr>
              <a:t> nel nostro Paese</a:t>
            </a:r>
          </a:p>
          <a:p>
            <a:pPr>
              <a:spcBef>
                <a:spcPts val="0"/>
              </a:spcBef>
              <a:buFont typeface="Wingdings" panose="05000000000000000000" pitchFamily="2" charset="2"/>
              <a:buChar char="Ø"/>
            </a:pPr>
            <a:r>
              <a:rPr lang="it-IT" dirty="0">
                <a:latin typeface="Verdana" panose="020B0604030504040204" pitchFamily="34" charset="0"/>
                <a:ea typeface="Verdana" panose="020B0604030504040204" pitchFamily="34" charset="0"/>
              </a:rPr>
              <a:t> e a quello </a:t>
            </a:r>
            <a:r>
              <a:rPr lang="it-IT" b="1" dirty="0">
                <a:latin typeface="Verdana" panose="020B0604030504040204" pitchFamily="34" charset="0"/>
                <a:ea typeface="Verdana" panose="020B0604030504040204" pitchFamily="34" charset="0"/>
              </a:rPr>
              <a:t>sociale</a:t>
            </a:r>
            <a:r>
              <a:rPr lang="it-IT" dirty="0">
                <a:latin typeface="Verdana" panose="020B0604030504040204" pitchFamily="34" charset="0"/>
                <a:ea typeface="Verdana" panose="020B0604030504040204" pitchFamily="34" charset="0"/>
              </a:rPr>
              <a:t>, caratterizzato quest’ultimo</a:t>
            </a:r>
          </a:p>
          <a:p>
            <a:pPr marL="540000">
              <a:spcBef>
                <a:spcPts val="0"/>
              </a:spcBef>
              <a:buFont typeface="Wingdings" panose="05000000000000000000" pitchFamily="2" charset="2"/>
              <a:buChar char="§"/>
            </a:pPr>
            <a:r>
              <a:rPr lang="it-IT" dirty="0">
                <a:latin typeface="Verdana" panose="020B0604030504040204" pitchFamily="34" charset="0"/>
                <a:ea typeface="Verdana" panose="020B0604030504040204" pitchFamily="34" charset="0"/>
              </a:rPr>
              <a:t>da alti livelli di povertà assoluta</a:t>
            </a:r>
          </a:p>
          <a:p>
            <a:pPr marL="540000">
              <a:spcBef>
                <a:spcPts val="0"/>
              </a:spcBef>
              <a:buFont typeface="Wingdings" panose="05000000000000000000" pitchFamily="2" charset="2"/>
              <a:buChar char="§"/>
            </a:pPr>
            <a:r>
              <a:rPr lang="it-IT" dirty="0">
                <a:latin typeface="Verdana" panose="020B0604030504040204" pitchFamily="34" charset="0"/>
                <a:ea typeface="Verdana" panose="020B0604030504040204" pitchFamily="34" charset="0"/>
              </a:rPr>
              <a:t>da rischi di esclusione e di divari territoriali</a:t>
            </a:r>
          </a:p>
          <a:p>
            <a:pPr marL="540000">
              <a:spcBef>
                <a:spcPts val="0"/>
              </a:spcBef>
              <a:buFont typeface="Wingdings" panose="05000000000000000000" pitchFamily="2" charset="2"/>
              <a:buChar char="§"/>
            </a:pPr>
            <a:r>
              <a:rPr lang="it-IT" dirty="0">
                <a:latin typeface="Verdana" panose="020B0604030504040204" pitchFamily="34" charset="0"/>
                <a:ea typeface="Verdana" panose="020B0604030504040204" pitchFamily="34" charset="0"/>
              </a:rPr>
              <a:t>alimentato da scarsa fiducia nei confronti della cultura</a:t>
            </a:r>
          </a:p>
          <a:p>
            <a:pPr marL="540000">
              <a:spcBef>
                <a:spcPts val="0"/>
              </a:spcBef>
              <a:buFont typeface="Wingdings" panose="05000000000000000000" pitchFamily="2" charset="2"/>
              <a:buChar char="§"/>
            </a:pPr>
            <a:r>
              <a:rPr lang="it-IT" dirty="0">
                <a:latin typeface="Verdana" panose="020B0604030504040204" pitchFamily="34" charset="0"/>
                <a:ea typeface="Verdana" panose="020B0604030504040204" pitchFamily="34" charset="0"/>
              </a:rPr>
              <a:t>preoccupato dal fenomeno della dispersione scolastica</a:t>
            </a:r>
          </a:p>
        </p:txBody>
      </p:sp>
      <p:pic>
        <p:nvPicPr>
          <p:cNvPr id="7" name="Immagine 6" descr="Immagine che contiene persona, Viso umano, vestiti, uomo&#10;&#10;Descrizione generata automaticamente">
            <a:extLst>
              <a:ext uri="{FF2B5EF4-FFF2-40B4-BE49-F238E27FC236}">
                <a16:creationId xmlns:a16="http://schemas.microsoft.com/office/drawing/2014/main" id="{C8C0F8EE-9C7E-AC1C-D39B-DDEBE5DF7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78" y="1571343"/>
            <a:ext cx="2539012" cy="2539012"/>
          </a:xfrm>
          <a:prstGeom prst="rect">
            <a:avLst/>
          </a:prstGeom>
        </p:spPr>
      </p:pic>
      <p:sp>
        <p:nvSpPr>
          <p:cNvPr id="2" name="Titolo 1">
            <a:extLst>
              <a:ext uri="{FF2B5EF4-FFF2-40B4-BE49-F238E27FC236}">
                <a16:creationId xmlns:a16="http://schemas.microsoft.com/office/drawing/2014/main" id="{82B462E7-F627-5B02-1797-1809E43CDBE9}"/>
              </a:ext>
            </a:extLst>
          </p:cNvPr>
          <p:cNvSpPr txBox="1">
            <a:spLocks/>
          </p:cNvSpPr>
          <p:nvPr/>
        </p:nvSpPr>
        <p:spPr>
          <a:xfrm>
            <a:off x="1050879" y="263371"/>
            <a:ext cx="2588966" cy="42930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tx1"/>
                </a:solidFill>
                <a:effectLst>
                  <a:outerShdw blurRad="38100" dist="38100" dir="2700000" algn="tl">
                    <a:srgbClr val="000000">
                      <a:alpha val="43137"/>
                    </a:srgbClr>
                  </a:outerShdw>
                </a:effectLst>
                <a:highlight>
                  <a:srgbClr val="FFFF00"/>
                </a:highlight>
                <a:latin typeface="Verdana" panose="020B0604030504040204" pitchFamily="34" charset="0"/>
                <a:ea typeface="Verdana" panose="020B0604030504040204" pitchFamily="34" charset="0"/>
              </a:rPr>
              <a:t>PRIMA PARTE</a:t>
            </a:r>
          </a:p>
        </p:txBody>
      </p:sp>
    </p:spTree>
    <p:extLst>
      <p:ext uri="{BB962C8B-B14F-4D97-AF65-F5344CB8AC3E}">
        <p14:creationId xmlns:p14="http://schemas.microsoft.com/office/powerpoint/2010/main" val="308493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8" y="857959"/>
            <a:ext cx="9611203" cy="429304"/>
          </a:xfrm>
        </p:spPr>
        <p:txBody>
          <a:bodyPr>
            <a:noAutofit/>
          </a:bodyPr>
          <a:lstStyle/>
          <a:p>
            <a:pPr marL="0" indent="0">
              <a:buNone/>
            </a:pPr>
            <a:r>
              <a:rPr lang="it-IT" u="sng" dirty="0">
                <a:latin typeface="Verdana" panose="020B0604030504040204" pitchFamily="34" charset="0"/>
                <a:ea typeface="Verdana" panose="020B0604030504040204" pitchFamily="34" charset="0"/>
              </a:rPr>
              <a:t>c) </a:t>
            </a:r>
            <a:r>
              <a:rPr lang="it-IT" b="1" u="sng" dirty="0">
                <a:latin typeface="Verdana" panose="020B0604030504040204" pitchFamily="34" charset="0"/>
                <a:ea typeface="Verdana" panose="020B0604030504040204" pitchFamily="34" charset="0"/>
              </a:rPr>
              <a:t>L’educazione nell’insegnamento di Papa Francesco</a:t>
            </a:r>
          </a:p>
        </p:txBody>
      </p:sp>
      <p:sp>
        <p:nvSpPr>
          <p:cNvPr id="6" name="Segnaposto contenuto 2">
            <a:extLst>
              <a:ext uri="{FF2B5EF4-FFF2-40B4-BE49-F238E27FC236}">
                <a16:creationId xmlns:a16="http://schemas.microsoft.com/office/drawing/2014/main" id="{2C7AC8AA-519E-74F1-354E-2F5AE06A1C1C}"/>
              </a:ext>
            </a:extLst>
          </p:cNvPr>
          <p:cNvSpPr txBox="1">
            <a:spLocks/>
          </p:cNvSpPr>
          <p:nvPr/>
        </p:nvSpPr>
        <p:spPr>
          <a:xfrm>
            <a:off x="4163626" y="1367161"/>
            <a:ext cx="5761607" cy="254238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latin typeface="Verdana" panose="020B0604030504040204" pitchFamily="34" charset="0"/>
                <a:ea typeface="Verdana" panose="020B0604030504040204" pitchFamily="34" charset="0"/>
              </a:rPr>
              <a:t>Francesco guarda alla scuola al di là dei limiti geografici e dei muri. La definisce «una piattaforma per avvicinarsi ai bambini e ai giovani» (Esortazione apostolica Christus </a:t>
            </a:r>
            <a:r>
              <a:rPr lang="it-IT" dirty="0" err="1">
                <a:latin typeface="Verdana" panose="020B0604030504040204" pitchFamily="34" charset="0"/>
                <a:ea typeface="Verdana" panose="020B0604030504040204" pitchFamily="34" charset="0"/>
              </a:rPr>
              <a:t>Vivit</a:t>
            </a:r>
            <a:r>
              <a:rPr lang="it-IT" dirty="0">
                <a:latin typeface="Verdana" panose="020B0604030504040204" pitchFamily="34" charset="0"/>
                <a:ea typeface="Verdana" panose="020B0604030504040204" pitchFamily="34" charset="0"/>
              </a:rPr>
              <a:t>, 221</a:t>
            </a:r>
            <a:endParaRPr lang="it-IT" b="1" dirty="0">
              <a:latin typeface="Verdana" panose="020B0604030504040204" pitchFamily="34" charset="0"/>
              <a:ea typeface="Verdana" panose="020B0604030504040204" pitchFamily="34" charset="0"/>
            </a:endParaRPr>
          </a:p>
        </p:txBody>
      </p:sp>
      <p:sp>
        <p:nvSpPr>
          <p:cNvPr id="9" name="Segnaposto contenuto 2">
            <a:extLst>
              <a:ext uri="{FF2B5EF4-FFF2-40B4-BE49-F238E27FC236}">
                <a16:creationId xmlns:a16="http://schemas.microsoft.com/office/drawing/2014/main" id="{72C09885-23CC-F0E4-0FA4-4277BC69F0A2}"/>
              </a:ext>
            </a:extLst>
          </p:cNvPr>
          <p:cNvSpPr txBox="1">
            <a:spLocks/>
          </p:cNvSpPr>
          <p:nvPr/>
        </p:nvSpPr>
        <p:spPr>
          <a:xfrm>
            <a:off x="1035674" y="3989448"/>
            <a:ext cx="8606546" cy="183198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dirty="0">
                <a:latin typeface="Verdana" panose="020B0604030504040204" pitchFamily="34" charset="0"/>
                <a:ea typeface="Verdana" panose="020B0604030504040204" pitchFamily="34" charset="0"/>
              </a:rPr>
              <a:t>La scuola non è racchiusa entro confini e orari: li oltrepassa. Rivolta alla realtà circostante e al mondo, </a:t>
            </a:r>
            <a:r>
              <a:rPr lang="it-IT" b="1" dirty="0">
                <a:latin typeface="Verdana" panose="020B0604030504040204" pitchFamily="34" charset="0"/>
                <a:ea typeface="Verdana" panose="020B0604030504040204" pitchFamily="34" charset="0"/>
              </a:rPr>
              <a:t>offre una proposta educativa per tutta la vita</a:t>
            </a:r>
          </a:p>
        </p:txBody>
      </p:sp>
      <p:pic>
        <p:nvPicPr>
          <p:cNvPr id="15" name="Immagine 14" descr="Immagine che contiene vestiti, persona, paramento sacro, Viso umano&#10;&#10;Descrizione generata automaticamente">
            <a:extLst>
              <a:ext uri="{FF2B5EF4-FFF2-40B4-BE49-F238E27FC236}">
                <a16:creationId xmlns:a16="http://schemas.microsoft.com/office/drawing/2014/main" id="{55427724-BBF7-5C33-6BCE-CE6970B2F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29" y="1323266"/>
            <a:ext cx="3070717" cy="1996983"/>
          </a:xfrm>
          <a:prstGeom prst="rect">
            <a:avLst/>
          </a:prstGeom>
        </p:spPr>
      </p:pic>
      <p:sp>
        <p:nvSpPr>
          <p:cNvPr id="2" name="Titolo 1">
            <a:extLst>
              <a:ext uri="{FF2B5EF4-FFF2-40B4-BE49-F238E27FC236}">
                <a16:creationId xmlns:a16="http://schemas.microsoft.com/office/drawing/2014/main" id="{0C6A47A4-1476-D043-7D63-F2FC57221E4F}"/>
              </a:ext>
            </a:extLst>
          </p:cNvPr>
          <p:cNvSpPr txBox="1">
            <a:spLocks/>
          </p:cNvSpPr>
          <p:nvPr/>
        </p:nvSpPr>
        <p:spPr>
          <a:xfrm>
            <a:off x="1050879" y="263371"/>
            <a:ext cx="2588966" cy="42930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tx1"/>
                </a:solidFill>
                <a:effectLst>
                  <a:outerShdw blurRad="38100" dist="38100" dir="2700000" algn="tl">
                    <a:srgbClr val="000000">
                      <a:alpha val="43137"/>
                    </a:srgbClr>
                  </a:outerShdw>
                </a:effectLst>
                <a:highlight>
                  <a:srgbClr val="FFFF00"/>
                </a:highlight>
                <a:latin typeface="Verdana" panose="020B0604030504040204" pitchFamily="34" charset="0"/>
                <a:ea typeface="Verdana" panose="020B0604030504040204" pitchFamily="34" charset="0"/>
              </a:rPr>
              <a:t>PRIMA PARTE</a:t>
            </a:r>
          </a:p>
        </p:txBody>
      </p:sp>
    </p:spTree>
    <p:extLst>
      <p:ext uri="{BB962C8B-B14F-4D97-AF65-F5344CB8AC3E}">
        <p14:creationId xmlns:p14="http://schemas.microsoft.com/office/powerpoint/2010/main" val="217304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8" y="857959"/>
            <a:ext cx="9611203" cy="429304"/>
          </a:xfrm>
        </p:spPr>
        <p:txBody>
          <a:bodyPr>
            <a:noAutofit/>
          </a:bodyPr>
          <a:lstStyle/>
          <a:p>
            <a:pPr marL="0" indent="0">
              <a:buNone/>
            </a:pPr>
            <a:r>
              <a:rPr lang="it-IT" u="sng" dirty="0">
                <a:latin typeface="Verdana" panose="020B0604030504040204" pitchFamily="34" charset="0"/>
                <a:ea typeface="Verdana" panose="020B0604030504040204" pitchFamily="34" charset="0"/>
              </a:rPr>
              <a:t>d) Gli obiettivi dell’Unesco (2022-2029)</a:t>
            </a:r>
          </a:p>
        </p:txBody>
      </p:sp>
      <p:sp>
        <p:nvSpPr>
          <p:cNvPr id="6" name="Segnaposto contenuto 2">
            <a:extLst>
              <a:ext uri="{FF2B5EF4-FFF2-40B4-BE49-F238E27FC236}">
                <a16:creationId xmlns:a16="http://schemas.microsoft.com/office/drawing/2014/main" id="{2C7AC8AA-519E-74F1-354E-2F5AE06A1C1C}"/>
              </a:ext>
            </a:extLst>
          </p:cNvPr>
          <p:cNvSpPr txBox="1">
            <a:spLocks/>
          </p:cNvSpPr>
          <p:nvPr/>
        </p:nvSpPr>
        <p:spPr>
          <a:xfrm>
            <a:off x="4225382" y="1195550"/>
            <a:ext cx="6436699" cy="23251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dirty="0">
                <a:latin typeface="Verdana" panose="020B0604030504040204" pitchFamily="34" charset="0"/>
                <a:ea typeface="Verdana" panose="020B0604030504040204" pitchFamily="34" charset="0"/>
              </a:rPr>
              <a:t>La strategia di medio termine </a:t>
            </a:r>
            <a:r>
              <a:rPr lang="it-IT" dirty="0">
                <a:latin typeface="Verdana" panose="020B0604030504040204" pitchFamily="34" charset="0"/>
                <a:ea typeface="Verdana" panose="020B0604030504040204" pitchFamily="34" charset="0"/>
              </a:rPr>
              <a:t>rappresenta la visione strategica e la struttura pragmatica dell’UNESCO nei settori delle scienze, cultura, comunicazione e informazione a livello mondiale, regionale e nazionale nel corso di otto anni, </a:t>
            </a:r>
            <a:r>
              <a:rPr lang="it-IT" b="1" dirty="0">
                <a:latin typeface="Verdana" panose="020B0604030504040204" pitchFamily="34" charset="0"/>
                <a:ea typeface="Verdana" panose="020B0604030504040204" pitchFamily="34" charset="0"/>
              </a:rPr>
              <a:t>dal 2022 al 2029</a:t>
            </a:r>
          </a:p>
        </p:txBody>
      </p:sp>
      <p:sp>
        <p:nvSpPr>
          <p:cNvPr id="9" name="Segnaposto contenuto 2">
            <a:extLst>
              <a:ext uri="{FF2B5EF4-FFF2-40B4-BE49-F238E27FC236}">
                <a16:creationId xmlns:a16="http://schemas.microsoft.com/office/drawing/2014/main" id="{72C09885-23CC-F0E4-0FA4-4277BC69F0A2}"/>
              </a:ext>
            </a:extLst>
          </p:cNvPr>
          <p:cNvSpPr txBox="1">
            <a:spLocks/>
          </p:cNvSpPr>
          <p:nvPr/>
        </p:nvSpPr>
        <p:spPr>
          <a:xfrm>
            <a:off x="863178" y="3429000"/>
            <a:ext cx="8606546" cy="8319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dirty="0">
                <a:highlight>
                  <a:srgbClr val="00FF00"/>
                </a:highlight>
                <a:latin typeface="Verdana" panose="020B0604030504040204" pitchFamily="34" charset="0"/>
                <a:ea typeface="Verdana" panose="020B0604030504040204" pitchFamily="34" charset="0"/>
              </a:rPr>
              <a:t>4 obiettivi strategici</a:t>
            </a:r>
          </a:p>
          <a:p>
            <a:pPr marL="457200" indent="-457200">
              <a:spcBef>
                <a:spcPts val="0"/>
              </a:spcBef>
              <a:buFont typeface="+mj-lt"/>
              <a:buAutoNum type="arabicPeriod"/>
            </a:pPr>
            <a:r>
              <a:rPr lang="it-IT" dirty="0">
                <a:latin typeface="Verdana" panose="020B0604030504040204" pitchFamily="34" charset="0"/>
                <a:ea typeface="Verdana" panose="020B0604030504040204" pitchFamily="34" charset="0"/>
              </a:rPr>
              <a:t>garantire un’istruzione </a:t>
            </a:r>
            <a:r>
              <a:rPr lang="it-IT" b="1" dirty="0">
                <a:latin typeface="Verdana" panose="020B0604030504040204" pitchFamily="34" charset="0"/>
                <a:ea typeface="Verdana" panose="020B0604030504040204" pitchFamily="34" charset="0"/>
              </a:rPr>
              <a:t>di qualità e inclusiva </a:t>
            </a:r>
            <a:r>
              <a:rPr lang="it-IT" dirty="0">
                <a:latin typeface="Verdana" panose="020B0604030504040204" pitchFamily="34" charset="0"/>
                <a:ea typeface="Verdana" panose="020B0604030504040204" pitchFamily="34" charset="0"/>
              </a:rPr>
              <a:t>e promuovere opportunità di apprendimento permanente per tutti al fine, inter alia, di </a:t>
            </a:r>
            <a:r>
              <a:rPr lang="it-IT" b="1" dirty="0">
                <a:latin typeface="Verdana" panose="020B0604030504040204" pitchFamily="34" charset="0"/>
                <a:ea typeface="Verdana" panose="020B0604030504040204" pitchFamily="34" charset="0"/>
              </a:rPr>
              <a:t>ridurre le disuguaglianze e promuovere apprendimento e società creative in particolare nell’era digitale</a:t>
            </a:r>
            <a:r>
              <a:rPr lang="it-IT" dirty="0">
                <a:latin typeface="Verdana" panose="020B0604030504040204" pitchFamily="34" charset="0"/>
                <a:ea typeface="Verdana" panose="020B0604030504040204" pitchFamily="34" charset="0"/>
              </a:rPr>
              <a:t> (N.B.: riferimento all’Intelligenza Artificiale)</a:t>
            </a:r>
          </a:p>
          <a:p>
            <a:pPr marL="457200" indent="-457200">
              <a:spcBef>
                <a:spcPts val="0"/>
              </a:spcBef>
              <a:buFont typeface="+mj-lt"/>
              <a:buAutoNum type="arabicPeriod"/>
            </a:pPr>
            <a:r>
              <a:rPr lang="it-IT" dirty="0">
                <a:latin typeface="Verdana" panose="020B0604030504040204" pitchFamily="34" charset="0"/>
                <a:ea typeface="Verdana" panose="020B0604030504040204" pitchFamily="34" charset="0"/>
              </a:rPr>
              <a:t>lavorare per </a:t>
            </a:r>
            <a:r>
              <a:rPr lang="it-IT" b="1" dirty="0">
                <a:latin typeface="Verdana" panose="020B0604030504040204" pitchFamily="34" charset="0"/>
                <a:ea typeface="Verdana" panose="020B0604030504040204" pitchFamily="34" charset="0"/>
              </a:rPr>
              <a:t>società sostenibili e la protezione dell’ambiente</a:t>
            </a:r>
            <a:r>
              <a:rPr lang="it-IT" dirty="0">
                <a:latin typeface="Verdana" panose="020B0604030504040204" pitchFamily="34" charset="0"/>
                <a:ea typeface="Verdana" panose="020B0604030504040204" pitchFamily="34" charset="0"/>
              </a:rPr>
              <a:t> attraverso la promozione della scienza, della tecnologia, dell’innovazione e del patrimonio naturale</a:t>
            </a:r>
          </a:p>
        </p:txBody>
      </p:sp>
      <p:pic>
        <p:nvPicPr>
          <p:cNvPr id="4" name="Immagine 3" descr="Immagine che contiene design, Carattere, Elementi grafici, logo&#10;&#10;Descrizione generata automaticamente">
            <a:extLst>
              <a:ext uri="{FF2B5EF4-FFF2-40B4-BE49-F238E27FC236}">
                <a16:creationId xmlns:a16="http://schemas.microsoft.com/office/drawing/2014/main" id="{AFE73F64-0CCF-8EED-672C-6F90CB703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673" y="1287263"/>
            <a:ext cx="2830271" cy="1891135"/>
          </a:xfrm>
          <a:prstGeom prst="rect">
            <a:avLst/>
          </a:prstGeom>
        </p:spPr>
      </p:pic>
      <p:sp>
        <p:nvSpPr>
          <p:cNvPr id="2" name="Titolo 1">
            <a:extLst>
              <a:ext uri="{FF2B5EF4-FFF2-40B4-BE49-F238E27FC236}">
                <a16:creationId xmlns:a16="http://schemas.microsoft.com/office/drawing/2014/main" id="{E7934D7F-6A2C-C941-6461-9C4DA2F1358E}"/>
              </a:ext>
            </a:extLst>
          </p:cNvPr>
          <p:cNvSpPr txBox="1">
            <a:spLocks/>
          </p:cNvSpPr>
          <p:nvPr/>
        </p:nvSpPr>
        <p:spPr>
          <a:xfrm>
            <a:off x="1050879" y="263371"/>
            <a:ext cx="2588966" cy="42930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tx1"/>
                </a:solidFill>
                <a:effectLst>
                  <a:outerShdw blurRad="38100" dist="38100" dir="2700000" algn="tl">
                    <a:srgbClr val="000000">
                      <a:alpha val="43137"/>
                    </a:srgbClr>
                  </a:outerShdw>
                </a:effectLst>
                <a:highlight>
                  <a:srgbClr val="FFFF00"/>
                </a:highlight>
                <a:latin typeface="Verdana" panose="020B0604030504040204" pitchFamily="34" charset="0"/>
                <a:ea typeface="Verdana" panose="020B0604030504040204" pitchFamily="34" charset="0"/>
              </a:rPr>
              <a:t>PRIMA PARTE</a:t>
            </a:r>
          </a:p>
        </p:txBody>
      </p:sp>
    </p:spTree>
    <p:extLst>
      <p:ext uri="{BB962C8B-B14F-4D97-AF65-F5344CB8AC3E}">
        <p14:creationId xmlns:p14="http://schemas.microsoft.com/office/powerpoint/2010/main" val="148942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8" y="857959"/>
            <a:ext cx="9611203" cy="429304"/>
          </a:xfrm>
        </p:spPr>
        <p:txBody>
          <a:bodyPr>
            <a:noAutofit/>
          </a:bodyPr>
          <a:lstStyle/>
          <a:p>
            <a:pPr marL="0" indent="0">
              <a:buNone/>
            </a:pPr>
            <a:r>
              <a:rPr lang="it-IT" u="sng" dirty="0">
                <a:latin typeface="Verdana" panose="020B0604030504040204" pitchFamily="34" charset="0"/>
                <a:ea typeface="Verdana" panose="020B0604030504040204" pitchFamily="34" charset="0"/>
              </a:rPr>
              <a:t>d) Gli obiettivi dell’Unesco (2022-2029)</a:t>
            </a:r>
          </a:p>
        </p:txBody>
      </p:sp>
      <p:sp>
        <p:nvSpPr>
          <p:cNvPr id="9" name="Segnaposto contenuto 2">
            <a:extLst>
              <a:ext uri="{FF2B5EF4-FFF2-40B4-BE49-F238E27FC236}">
                <a16:creationId xmlns:a16="http://schemas.microsoft.com/office/drawing/2014/main" id="{72C09885-23CC-F0E4-0FA4-4277BC69F0A2}"/>
              </a:ext>
            </a:extLst>
          </p:cNvPr>
          <p:cNvSpPr txBox="1">
            <a:spLocks/>
          </p:cNvSpPr>
          <p:nvPr/>
        </p:nvSpPr>
        <p:spPr>
          <a:xfrm>
            <a:off x="895205" y="2156920"/>
            <a:ext cx="8606546" cy="8319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mj-lt"/>
              <a:buAutoNum type="arabicPeriod" startAt="3"/>
            </a:pPr>
            <a:r>
              <a:rPr lang="it-IT" dirty="0">
                <a:latin typeface="Verdana" panose="020B0604030504040204" pitchFamily="34" charset="0"/>
                <a:ea typeface="Verdana" panose="020B0604030504040204" pitchFamily="34" charset="0"/>
              </a:rPr>
              <a:t>costruire </a:t>
            </a:r>
            <a:r>
              <a:rPr lang="it-IT" b="1" dirty="0">
                <a:latin typeface="Verdana" panose="020B0604030504040204" pitchFamily="34" charset="0"/>
                <a:ea typeface="Verdana" panose="020B0604030504040204" pitchFamily="34" charset="0"/>
              </a:rPr>
              <a:t>società inclusive </a:t>
            </a:r>
            <a:r>
              <a:rPr lang="it-IT" dirty="0">
                <a:latin typeface="Verdana" panose="020B0604030504040204" pitchFamily="34" charset="0"/>
                <a:ea typeface="Verdana" panose="020B0604030504040204" pitchFamily="34" charset="0"/>
              </a:rPr>
              <a:t>giuste e pacifiche promuovendo </a:t>
            </a:r>
            <a:r>
              <a:rPr lang="it-IT" b="1" dirty="0">
                <a:latin typeface="Verdana" panose="020B0604030504040204" pitchFamily="34" charset="0"/>
                <a:ea typeface="Verdana" panose="020B0604030504040204" pitchFamily="34" charset="0"/>
              </a:rPr>
              <a:t>la libertà di espressione, la diversità culturale, l’educazione alla cittadinanza globale e la protezione del patrimonio</a:t>
            </a:r>
          </a:p>
          <a:p>
            <a:pPr marL="457200" indent="-457200">
              <a:spcBef>
                <a:spcPts val="0"/>
              </a:spcBef>
              <a:buFont typeface="+mj-lt"/>
              <a:buAutoNum type="arabicPeriod" startAt="3"/>
            </a:pPr>
            <a:r>
              <a:rPr lang="it-IT" dirty="0">
                <a:latin typeface="Verdana" panose="020B0604030504040204" pitchFamily="34" charset="0"/>
                <a:ea typeface="Verdana" panose="020B0604030504040204" pitchFamily="34" charset="0"/>
              </a:rPr>
              <a:t>promuovere un ambiente tecnologico al servizio dell’umanità attraverso </a:t>
            </a:r>
            <a:r>
              <a:rPr lang="it-IT" b="1" dirty="0">
                <a:latin typeface="Verdana" panose="020B0604030504040204" pitchFamily="34" charset="0"/>
                <a:ea typeface="Verdana" panose="020B0604030504040204" pitchFamily="34" charset="0"/>
              </a:rPr>
              <a:t>lo sviluppo e la diffusione di conoscenze e competenze e il miglioramento degli standard etici</a:t>
            </a:r>
          </a:p>
          <a:p>
            <a:pPr marL="0" indent="0">
              <a:spcBef>
                <a:spcPts val="0"/>
              </a:spcBef>
              <a:buNone/>
            </a:pPr>
            <a:endParaRPr lang="it-IT" dirty="0">
              <a:latin typeface="Verdana" panose="020B0604030504040204" pitchFamily="34" charset="0"/>
              <a:ea typeface="Verdana" panose="020B0604030504040204" pitchFamily="34" charset="0"/>
            </a:endParaRPr>
          </a:p>
          <a:p>
            <a:pPr marL="0" indent="0">
              <a:spcBef>
                <a:spcPts val="0"/>
              </a:spcBef>
              <a:buNone/>
            </a:pPr>
            <a:r>
              <a:rPr lang="it-IT" dirty="0">
                <a:latin typeface="Verdana" panose="020B0604030504040204" pitchFamily="34" charset="0"/>
                <a:ea typeface="Verdana" panose="020B0604030504040204" pitchFamily="34" charset="0"/>
              </a:rPr>
              <a:t>Perseguire questi obiettivi vuol dire </a:t>
            </a:r>
            <a:r>
              <a:rPr lang="it-IT" b="1" dirty="0">
                <a:latin typeface="Verdana" panose="020B0604030504040204" pitchFamily="34" charset="0"/>
                <a:ea typeface="Verdana" panose="020B0604030504040204" pitchFamily="34" charset="0"/>
              </a:rPr>
              <a:t>contribuire all’Agenda 2030 delle Nazioni Unite </a:t>
            </a:r>
            <a:r>
              <a:rPr lang="it-IT" dirty="0">
                <a:latin typeface="Verdana" panose="020B0604030504040204" pitchFamily="34" charset="0"/>
                <a:ea typeface="Verdana" panose="020B0604030504040204" pitchFamily="34" charset="0"/>
              </a:rPr>
              <a:t>per lo sviluppo sostenibile (lanciata nel 2015 dall’Assemblea dell’ONU)</a:t>
            </a:r>
          </a:p>
        </p:txBody>
      </p:sp>
      <p:pic>
        <p:nvPicPr>
          <p:cNvPr id="4" name="Immagine 3" descr="Immagine che contiene design, Carattere, Elementi grafici, logo&#10;&#10;Descrizione generata automaticamente">
            <a:extLst>
              <a:ext uri="{FF2B5EF4-FFF2-40B4-BE49-F238E27FC236}">
                <a16:creationId xmlns:a16="http://schemas.microsoft.com/office/drawing/2014/main" id="{AFE73F64-0CCF-8EED-672C-6F90CB703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435" y="285627"/>
            <a:ext cx="2355597" cy="1573967"/>
          </a:xfrm>
          <a:prstGeom prst="rect">
            <a:avLst/>
          </a:prstGeom>
        </p:spPr>
      </p:pic>
      <p:sp>
        <p:nvSpPr>
          <p:cNvPr id="2" name="Titolo 1">
            <a:extLst>
              <a:ext uri="{FF2B5EF4-FFF2-40B4-BE49-F238E27FC236}">
                <a16:creationId xmlns:a16="http://schemas.microsoft.com/office/drawing/2014/main" id="{8EDDC8AD-7CC6-B99F-7EEB-B50199EDD2DA}"/>
              </a:ext>
            </a:extLst>
          </p:cNvPr>
          <p:cNvSpPr txBox="1">
            <a:spLocks/>
          </p:cNvSpPr>
          <p:nvPr/>
        </p:nvSpPr>
        <p:spPr>
          <a:xfrm>
            <a:off x="1050879" y="263371"/>
            <a:ext cx="2588966" cy="42930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tx1"/>
                </a:solidFill>
                <a:effectLst>
                  <a:outerShdw blurRad="38100" dist="38100" dir="2700000" algn="tl">
                    <a:srgbClr val="000000">
                      <a:alpha val="43137"/>
                    </a:srgbClr>
                  </a:outerShdw>
                </a:effectLst>
                <a:highlight>
                  <a:srgbClr val="FFFF00"/>
                </a:highlight>
                <a:latin typeface="Verdana" panose="020B0604030504040204" pitchFamily="34" charset="0"/>
                <a:ea typeface="Verdana" panose="020B0604030504040204" pitchFamily="34" charset="0"/>
              </a:rPr>
              <a:t>PRIMA PARTE</a:t>
            </a:r>
          </a:p>
        </p:txBody>
      </p:sp>
    </p:spTree>
    <p:extLst>
      <p:ext uri="{BB962C8B-B14F-4D97-AF65-F5344CB8AC3E}">
        <p14:creationId xmlns:p14="http://schemas.microsoft.com/office/powerpoint/2010/main" val="421736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7E1241-8B18-F4CC-53B0-6F71F3938C35}"/>
              </a:ext>
            </a:extLst>
          </p:cNvPr>
          <p:cNvSpPr>
            <a:spLocks noGrp="1"/>
          </p:cNvSpPr>
          <p:nvPr>
            <p:ph idx="1"/>
          </p:nvPr>
        </p:nvSpPr>
        <p:spPr>
          <a:xfrm>
            <a:off x="1050878" y="857959"/>
            <a:ext cx="9611203" cy="429304"/>
          </a:xfrm>
        </p:spPr>
        <p:txBody>
          <a:bodyPr>
            <a:noAutofit/>
          </a:bodyPr>
          <a:lstStyle/>
          <a:p>
            <a:pPr marL="0" indent="0">
              <a:buNone/>
            </a:pPr>
            <a:r>
              <a:rPr lang="it-IT" dirty="0">
                <a:latin typeface="Verdana" panose="020B0604030504040204" pitchFamily="34" charset="0"/>
                <a:ea typeface="Verdana" panose="020B0604030504040204" pitchFamily="34" charset="0"/>
              </a:rPr>
              <a:t>Una necessaria e urgente ripresa del concetto di </a:t>
            </a:r>
            <a:r>
              <a:rPr lang="it-IT" b="1" cap="small" dirty="0">
                <a:solidFill>
                  <a:srgbClr val="0070C0"/>
                </a:solidFill>
                <a:latin typeface="Verdana" panose="020B0604030504040204" pitchFamily="34" charset="0"/>
                <a:ea typeface="Verdana" panose="020B0604030504040204" pitchFamily="34" charset="0"/>
              </a:rPr>
              <a:t>educazione</a:t>
            </a:r>
            <a:r>
              <a:rPr lang="it-IT" dirty="0">
                <a:latin typeface="Verdana" panose="020B0604030504040204" pitchFamily="34" charset="0"/>
                <a:ea typeface="Verdana" panose="020B0604030504040204" pitchFamily="34" charset="0"/>
              </a:rPr>
              <a:t> in riferimento alle indicazioni dei</a:t>
            </a:r>
          </a:p>
          <a:p>
            <a:pPr marL="0" indent="0">
              <a:buNone/>
            </a:pPr>
            <a:r>
              <a:rPr lang="it-IT" dirty="0">
                <a:latin typeface="Verdana" panose="020B0604030504040204" pitchFamily="34" charset="0"/>
                <a:ea typeface="Verdana" panose="020B0604030504040204" pitchFamily="34" charset="0"/>
              </a:rPr>
              <a:t> </a:t>
            </a:r>
            <a:r>
              <a:rPr lang="it-IT" b="1" dirty="0">
                <a:latin typeface="Verdana" panose="020B0604030504040204" pitchFamily="34" charset="0"/>
                <a:ea typeface="Verdana" panose="020B0604030504040204" pitchFamily="34" charset="0"/>
              </a:rPr>
              <a:t>Documenti della Chiesa Cattolica e dei grandi rapporti internazionali sull’Educazione ( es. UNESCO) </a:t>
            </a:r>
          </a:p>
          <a:p>
            <a:pPr marL="0" indent="0">
              <a:buNone/>
            </a:pPr>
            <a:endParaRPr lang="it-IT" b="1" u="sng" dirty="0">
              <a:latin typeface="Verdana" panose="020B0604030504040204" pitchFamily="34" charset="0"/>
              <a:ea typeface="Verdana" panose="020B0604030504040204" pitchFamily="34" charset="0"/>
            </a:endParaRPr>
          </a:p>
          <a:p>
            <a:pPr marL="0" indent="0">
              <a:buSzPct val="100000"/>
              <a:buNone/>
            </a:pPr>
            <a:r>
              <a:rPr lang="it-IT" dirty="0">
                <a:latin typeface="Verdana" panose="020B0604030504040204" pitchFamily="34" charset="0"/>
                <a:ea typeface="Verdana" panose="020B0604030504040204" pitchFamily="34" charset="0"/>
              </a:rPr>
              <a:t> Dichiarazione «</a:t>
            </a:r>
            <a:r>
              <a:rPr lang="it-IT" dirty="0" err="1">
                <a:latin typeface="Verdana" panose="020B0604030504040204" pitchFamily="34" charset="0"/>
                <a:ea typeface="Verdana" panose="020B0604030504040204" pitchFamily="34" charset="0"/>
              </a:rPr>
              <a:t>Gravissimum</a:t>
            </a:r>
            <a:r>
              <a:rPr lang="it-IT" dirty="0">
                <a:latin typeface="Verdana" panose="020B0604030504040204" pitchFamily="34" charset="0"/>
                <a:ea typeface="Verdana" panose="020B0604030504040204" pitchFamily="34" charset="0"/>
              </a:rPr>
              <a:t> </a:t>
            </a:r>
            <a:r>
              <a:rPr lang="it-IT" dirty="0" err="1">
                <a:latin typeface="Verdana" panose="020B0604030504040204" pitchFamily="34" charset="0"/>
                <a:ea typeface="Verdana" panose="020B0604030504040204" pitchFamily="34" charset="0"/>
              </a:rPr>
              <a:t>Educationis</a:t>
            </a:r>
            <a:r>
              <a:rPr lang="it-IT" dirty="0">
                <a:latin typeface="Verdana" panose="020B0604030504040204" pitchFamily="34" charset="0"/>
                <a:ea typeface="Verdana" panose="020B0604030504040204" pitchFamily="34" charset="0"/>
              </a:rPr>
              <a:t>» sull’educazione</a:t>
            </a:r>
          </a:p>
          <a:p>
            <a:pPr>
              <a:buSzPct val="100000"/>
            </a:pPr>
            <a:r>
              <a:rPr lang="it-IT" b="1" dirty="0">
                <a:latin typeface="Verdana" panose="020B0604030504040204" pitchFamily="34" charset="0"/>
                <a:ea typeface="Verdana" panose="020B0604030504040204" pitchFamily="34" charset="0"/>
              </a:rPr>
              <a:t>Il diritto di ogni uomo all’educazione</a:t>
            </a:r>
          </a:p>
          <a:p>
            <a:pPr marL="0" indent="0">
              <a:buSzPct val="100000"/>
              <a:buNone/>
            </a:pPr>
            <a:r>
              <a:rPr lang="it-IT" dirty="0">
                <a:latin typeface="Verdana" panose="020B0604030504040204" pitchFamily="34" charset="0"/>
                <a:ea typeface="Verdana" panose="020B0604030504040204" pitchFamily="34" charset="0"/>
              </a:rPr>
              <a:t>Tutti gli uomini di qualunque razza, condizione ed età, in forza della loro dignità di persona hanno il </a:t>
            </a:r>
            <a:r>
              <a:rPr lang="it-IT" b="1" dirty="0">
                <a:solidFill>
                  <a:srgbClr val="0070C0"/>
                </a:solidFill>
                <a:latin typeface="Verdana" panose="020B0604030504040204" pitchFamily="34" charset="0"/>
                <a:ea typeface="Verdana" panose="020B0604030504040204" pitchFamily="34" charset="0"/>
              </a:rPr>
              <a:t>DIRITTO INALIENABILE </a:t>
            </a:r>
            <a:r>
              <a:rPr lang="it-IT" dirty="0">
                <a:latin typeface="Verdana" panose="020B0604030504040204" pitchFamily="34" charset="0"/>
                <a:ea typeface="Verdana" panose="020B0604030504040204" pitchFamily="34" charset="0"/>
              </a:rPr>
              <a:t>ad una educazione, che risponda alla loro vocazione propria e sia conforme al loro temperamento, alla differenza di sesso, alla cultura e alle tradizioni del loro Paese, ed insieme aperta a una </a:t>
            </a:r>
            <a:r>
              <a:rPr lang="it-IT" u="sng" dirty="0">
                <a:latin typeface="Verdana" panose="020B0604030504040204" pitchFamily="34" charset="0"/>
                <a:ea typeface="Verdana" panose="020B0604030504040204" pitchFamily="34" charset="0"/>
              </a:rPr>
              <a:t>FRATERNA CONVIVENZA</a:t>
            </a:r>
            <a:r>
              <a:rPr lang="it-IT" dirty="0">
                <a:latin typeface="Verdana" panose="020B0604030504040204" pitchFamily="34" charset="0"/>
                <a:ea typeface="Verdana" panose="020B0604030504040204" pitchFamily="34" charset="0"/>
              </a:rPr>
              <a:t> con gli altri popoli, al fine di garantire la vera UNITA’ e la vera PACE sulla Terra.</a:t>
            </a:r>
          </a:p>
        </p:txBody>
      </p:sp>
      <p:sp>
        <p:nvSpPr>
          <p:cNvPr id="8" name="Titolo 1">
            <a:extLst>
              <a:ext uri="{FF2B5EF4-FFF2-40B4-BE49-F238E27FC236}">
                <a16:creationId xmlns:a16="http://schemas.microsoft.com/office/drawing/2014/main" id="{D6AE55C0-78B1-F458-9AE3-3C75CF6B3BED}"/>
              </a:ext>
            </a:extLst>
          </p:cNvPr>
          <p:cNvSpPr txBox="1">
            <a:spLocks/>
          </p:cNvSpPr>
          <p:nvPr/>
        </p:nvSpPr>
        <p:spPr>
          <a:xfrm>
            <a:off x="1050879" y="263371"/>
            <a:ext cx="2588966" cy="429304"/>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it-IT" sz="2200" b="1" spc="0" dirty="0">
                <a:solidFill>
                  <a:schemeClr val="tx1"/>
                </a:solidFill>
                <a:effectLst>
                  <a:outerShdw blurRad="38100" dist="38100" dir="2700000" algn="tl">
                    <a:srgbClr val="000000">
                      <a:alpha val="43137"/>
                    </a:srgbClr>
                  </a:outerShdw>
                </a:effectLst>
                <a:highlight>
                  <a:srgbClr val="00FF00"/>
                </a:highlight>
                <a:latin typeface="Verdana" panose="020B0604030504040204" pitchFamily="34" charset="0"/>
                <a:ea typeface="Verdana" panose="020B0604030504040204" pitchFamily="34" charset="0"/>
              </a:rPr>
              <a:t>seconda PARTE</a:t>
            </a:r>
          </a:p>
        </p:txBody>
      </p:sp>
    </p:spTree>
    <p:extLst>
      <p:ext uri="{BB962C8B-B14F-4D97-AF65-F5344CB8AC3E}">
        <p14:creationId xmlns:p14="http://schemas.microsoft.com/office/powerpoint/2010/main" val="658480307"/>
      </p:ext>
    </p:extLst>
  </p:cSld>
  <p:clrMapOvr>
    <a:masterClrMapping/>
  </p:clrMapOvr>
</p:sld>
</file>

<file path=ppt/theme/theme1.xml><?xml version="1.0" encoding="utf-8"?>
<a:theme xmlns:a="http://schemas.openxmlformats.org/drawingml/2006/main" name="ArchiveVTI">
  <a:themeElements>
    <a:clrScheme name="AnalogousFromLightSeedLeftStep">
      <a:dk1>
        <a:srgbClr val="000000"/>
      </a:dk1>
      <a:lt1>
        <a:srgbClr val="FFFFFF"/>
      </a:lt1>
      <a:dk2>
        <a:srgbClr val="3B213A"/>
      </a:dk2>
      <a:lt2>
        <a:srgbClr val="E3E2E8"/>
      </a:lt2>
      <a:accent1>
        <a:srgbClr val="93A94E"/>
      </a:accent1>
      <a:accent2>
        <a:srgbClr val="B6A03C"/>
      </a:accent2>
      <a:accent3>
        <a:srgbClr val="EA8946"/>
      </a:accent3>
      <a:accent4>
        <a:srgbClr val="EB4E4F"/>
      </a:accent4>
      <a:accent5>
        <a:srgbClr val="EE6EA5"/>
      </a:accent5>
      <a:accent6>
        <a:srgbClr val="EB4ED2"/>
      </a:accent6>
      <a:hlink>
        <a:srgbClr val="7A69AE"/>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921</TotalTime>
  <Words>5118</Words>
  <Application>Microsoft Office PowerPoint</Application>
  <PresentationFormat>Widescreen</PresentationFormat>
  <Paragraphs>280</Paragraphs>
  <Slides>45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45</vt:i4>
      </vt:variant>
    </vt:vector>
  </HeadingPairs>
  <TitlesOfParts>
    <vt:vector size="52" baseType="lpstr">
      <vt:lpstr>Arial</vt:lpstr>
      <vt:lpstr>Bembo</vt:lpstr>
      <vt:lpstr>Calibri</vt:lpstr>
      <vt:lpstr>Verdana</vt:lpstr>
      <vt:lpstr>Wingdings</vt:lpstr>
      <vt:lpstr>Wingdings 3</vt:lpstr>
      <vt:lpstr>ArchiveVTI</vt:lpstr>
      <vt:lpstr>AGIDAE FONDAZIONE AGIDAE LABOR</vt:lpstr>
      <vt:lpstr>ARTICOLAZIONE DELLA COMUNICAZIONE</vt:lpstr>
      <vt:lpstr>ARTICOLAZIONE DELLA COMUNICAZIONE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Educare come atto di responsabilita’ verso l’altro  Ricominciare con un altro sguardo:  * educare a servire: formazione dei dirigenti e dei docenti (ricostruttori di una nuova convivenza civile)  * educare è servire: formazione dei giovani studenti al volontariato; i PCTO percorsi formativi per acquisire competenze trasversali</vt:lpstr>
      <vt:lpstr>Presentazione standard di PowerPoint</vt:lpstr>
      <vt:lpstr>Si tratta del sogno che papa Francesco ha spesso proposto nei suoi interventi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Alcune esperienze di progettualità territoriale innovative e condivise. Verso il Patto educativo globale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innovazioni introdotte  dalla normativa recente ( riferimenti normativi)</vt:lpstr>
      <vt:lpstr>TUTOR E ORIENTATORE; ANIMATORE DIGITALE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BIBLIOGRAFIA</vt:lpstr>
      <vt:lpstr>Per eventuali successivi contatti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AGIDAE FONDAZIONE AGIDAE LABOR</dc:title>
  <dc:creator>Paola Donati</dc:creator>
  <cp:lastModifiedBy>Pierino Cattaneo</cp:lastModifiedBy>
  <cp:revision>37</cp:revision>
  <dcterms:created xsi:type="dcterms:W3CDTF">2023-07-23T15:25:54Z</dcterms:created>
  <dcterms:modified xsi:type="dcterms:W3CDTF">2023-07-27T20:48:23Z</dcterms:modified>
</cp:coreProperties>
</file>