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56" r:id="rId3"/>
    <p:sldId id="302" r:id="rId4"/>
    <p:sldId id="309" r:id="rId5"/>
    <p:sldId id="257" r:id="rId6"/>
    <p:sldId id="316" r:id="rId7"/>
    <p:sldId id="317" r:id="rId8"/>
    <p:sldId id="318" r:id="rId9"/>
    <p:sldId id="315" r:id="rId10"/>
    <p:sldId id="319" r:id="rId11"/>
    <p:sldId id="311" r:id="rId12"/>
    <p:sldId id="312" r:id="rId13"/>
    <p:sldId id="313" r:id="rId14"/>
    <p:sldId id="314" r:id="rId15"/>
    <p:sldId id="305" r:id="rId16"/>
    <p:sldId id="306" r:id="rId17"/>
    <p:sldId id="310" r:id="rId18"/>
  </p:sldIdLst>
  <p:sldSz cx="12192000" cy="6858000"/>
  <p:notesSz cx="6815138" cy="99472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05B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showGuides="1">
      <p:cViewPr varScale="1">
        <p:scale>
          <a:sx n="85" d="100"/>
          <a:sy n="85" d="100"/>
        </p:scale>
        <p:origin x="499" y="62"/>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38C019-6C97-ECC7-F743-720D9AE17E7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3F744E1-AA24-6A25-BE43-45DC72EFA0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6E9361C-7E48-0E9C-BAB4-3135C81A26D7}"/>
              </a:ext>
            </a:extLst>
          </p:cNvPr>
          <p:cNvSpPr>
            <a:spLocks noGrp="1"/>
          </p:cNvSpPr>
          <p:nvPr>
            <p:ph type="dt" sz="half" idx="10"/>
          </p:nvPr>
        </p:nvSpPr>
        <p:spPr/>
        <p:txBody>
          <a:bodyPr/>
          <a:lstStyle/>
          <a:p>
            <a:fld id="{8BC95245-27F9-48D3-864D-5D174FC75699}" type="datetimeFigureOut">
              <a:rPr lang="it-IT" smtClean="0"/>
              <a:t>23/07/2023</a:t>
            </a:fld>
            <a:endParaRPr lang="it-IT"/>
          </a:p>
        </p:txBody>
      </p:sp>
      <p:sp>
        <p:nvSpPr>
          <p:cNvPr id="5" name="Segnaposto piè di pagina 4">
            <a:extLst>
              <a:ext uri="{FF2B5EF4-FFF2-40B4-BE49-F238E27FC236}">
                <a16:creationId xmlns:a16="http://schemas.microsoft.com/office/drawing/2014/main" id="{9C77A489-D257-014D-CE63-07D4C6C97A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D778903-989E-D5CD-3820-447AFC15B7EA}"/>
              </a:ext>
            </a:extLst>
          </p:cNvPr>
          <p:cNvSpPr>
            <a:spLocks noGrp="1"/>
          </p:cNvSpPr>
          <p:nvPr>
            <p:ph type="sldNum" sz="quarter" idx="12"/>
          </p:nvPr>
        </p:nvSpPr>
        <p:spPr/>
        <p:txBody>
          <a:bodyPr/>
          <a:lstStyle/>
          <a:p>
            <a:fld id="{074299BF-0E55-4A51-947E-670BC0477EE7}" type="slidenum">
              <a:rPr lang="it-IT" smtClean="0"/>
              <a:t>‹N›</a:t>
            </a:fld>
            <a:endParaRPr lang="it-IT"/>
          </a:p>
        </p:txBody>
      </p:sp>
    </p:spTree>
    <p:extLst>
      <p:ext uri="{BB962C8B-B14F-4D97-AF65-F5344CB8AC3E}">
        <p14:creationId xmlns:p14="http://schemas.microsoft.com/office/powerpoint/2010/main" val="143038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782835-7762-78A8-F027-10263401446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39CCABB-C70F-17B0-F01B-256ABD633D4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2C74129-86FC-19E1-7B01-36B5BCD13AAD}"/>
              </a:ext>
            </a:extLst>
          </p:cNvPr>
          <p:cNvSpPr>
            <a:spLocks noGrp="1"/>
          </p:cNvSpPr>
          <p:nvPr>
            <p:ph type="dt" sz="half" idx="10"/>
          </p:nvPr>
        </p:nvSpPr>
        <p:spPr/>
        <p:txBody>
          <a:bodyPr/>
          <a:lstStyle/>
          <a:p>
            <a:fld id="{8BC95245-27F9-48D3-864D-5D174FC75699}" type="datetimeFigureOut">
              <a:rPr lang="it-IT" smtClean="0"/>
              <a:t>23/07/2023</a:t>
            </a:fld>
            <a:endParaRPr lang="it-IT"/>
          </a:p>
        </p:txBody>
      </p:sp>
      <p:sp>
        <p:nvSpPr>
          <p:cNvPr id="5" name="Segnaposto piè di pagina 4">
            <a:extLst>
              <a:ext uri="{FF2B5EF4-FFF2-40B4-BE49-F238E27FC236}">
                <a16:creationId xmlns:a16="http://schemas.microsoft.com/office/drawing/2014/main" id="{20EDF2FD-6F2F-7FD8-11BC-41059EFA11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4236BAF-C753-E36B-9DB8-1C2C150E7444}"/>
              </a:ext>
            </a:extLst>
          </p:cNvPr>
          <p:cNvSpPr>
            <a:spLocks noGrp="1"/>
          </p:cNvSpPr>
          <p:nvPr>
            <p:ph type="sldNum" sz="quarter" idx="12"/>
          </p:nvPr>
        </p:nvSpPr>
        <p:spPr/>
        <p:txBody>
          <a:bodyPr/>
          <a:lstStyle/>
          <a:p>
            <a:fld id="{074299BF-0E55-4A51-947E-670BC0477EE7}" type="slidenum">
              <a:rPr lang="it-IT" smtClean="0"/>
              <a:t>‹N›</a:t>
            </a:fld>
            <a:endParaRPr lang="it-IT"/>
          </a:p>
        </p:txBody>
      </p:sp>
    </p:spTree>
    <p:extLst>
      <p:ext uri="{BB962C8B-B14F-4D97-AF65-F5344CB8AC3E}">
        <p14:creationId xmlns:p14="http://schemas.microsoft.com/office/powerpoint/2010/main" val="234844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F7DD98D-6923-FB90-15BC-82495F350F0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357032F-C95E-F637-2560-F0CD399E030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5B73B7B-11A0-AE25-2ED1-6E730DB880F1}"/>
              </a:ext>
            </a:extLst>
          </p:cNvPr>
          <p:cNvSpPr>
            <a:spLocks noGrp="1"/>
          </p:cNvSpPr>
          <p:nvPr>
            <p:ph type="dt" sz="half" idx="10"/>
          </p:nvPr>
        </p:nvSpPr>
        <p:spPr/>
        <p:txBody>
          <a:bodyPr/>
          <a:lstStyle/>
          <a:p>
            <a:fld id="{8BC95245-27F9-48D3-864D-5D174FC75699}" type="datetimeFigureOut">
              <a:rPr lang="it-IT" smtClean="0"/>
              <a:t>23/07/2023</a:t>
            </a:fld>
            <a:endParaRPr lang="it-IT"/>
          </a:p>
        </p:txBody>
      </p:sp>
      <p:sp>
        <p:nvSpPr>
          <p:cNvPr id="5" name="Segnaposto piè di pagina 4">
            <a:extLst>
              <a:ext uri="{FF2B5EF4-FFF2-40B4-BE49-F238E27FC236}">
                <a16:creationId xmlns:a16="http://schemas.microsoft.com/office/drawing/2014/main" id="{93006960-EF49-71A6-F0D4-9D5D283E96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1AF253-C886-320B-5988-B21E8EAC292F}"/>
              </a:ext>
            </a:extLst>
          </p:cNvPr>
          <p:cNvSpPr>
            <a:spLocks noGrp="1"/>
          </p:cNvSpPr>
          <p:nvPr>
            <p:ph type="sldNum" sz="quarter" idx="12"/>
          </p:nvPr>
        </p:nvSpPr>
        <p:spPr/>
        <p:txBody>
          <a:bodyPr/>
          <a:lstStyle/>
          <a:p>
            <a:fld id="{074299BF-0E55-4A51-947E-670BC0477EE7}" type="slidenum">
              <a:rPr lang="it-IT" smtClean="0"/>
              <a:t>‹N›</a:t>
            </a:fld>
            <a:endParaRPr lang="it-IT"/>
          </a:p>
        </p:txBody>
      </p:sp>
    </p:spTree>
    <p:extLst>
      <p:ext uri="{BB962C8B-B14F-4D97-AF65-F5344CB8AC3E}">
        <p14:creationId xmlns:p14="http://schemas.microsoft.com/office/powerpoint/2010/main" val="159208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0B566B-07E2-7FED-0FF5-2A40D1BC15A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D73E067-E534-CA13-C680-2D60C662010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DA7DF3D-6110-EE11-C8B0-7179100F2238}"/>
              </a:ext>
            </a:extLst>
          </p:cNvPr>
          <p:cNvSpPr>
            <a:spLocks noGrp="1"/>
          </p:cNvSpPr>
          <p:nvPr>
            <p:ph type="dt" sz="half" idx="10"/>
          </p:nvPr>
        </p:nvSpPr>
        <p:spPr/>
        <p:txBody>
          <a:bodyPr/>
          <a:lstStyle/>
          <a:p>
            <a:fld id="{8BC95245-27F9-48D3-864D-5D174FC75699}" type="datetimeFigureOut">
              <a:rPr lang="it-IT" smtClean="0"/>
              <a:t>23/07/2023</a:t>
            </a:fld>
            <a:endParaRPr lang="it-IT"/>
          </a:p>
        </p:txBody>
      </p:sp>
      <p:sp>
        <p:nvSpPr>
          <p:cNvPr id="5" name="Segnaposto piè di pagina 4">
            <a:extLst>
              <a:ext uri="{FF2B5EF4-FFF2-40B4-BE49-F238E27FC236}">
                <a16:creationId xmlns:a16="http://schemas.microsoft.com/office/drawing/2014/main" id="{539D50AF-6735-59B2-0E0B-590179CC778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BA1F7DB-8827-3701-C4E5-9365AABE77AB}"/>
              </a:ext>
            </a:extLst>
          </p:cNvPr>
          <p:cNvSpPr>
            <a:spLocks noGrp="1"/>
          </p:cNvSpPr>
          <p:nvPr>
            <p:ph type="sldNum" sz="quarter" idx="12"/>
          </p:nvPr>
        </p:nvSpPr>
        <p:spPr/>
        <p:txBody>
          <a:bodyPr/>
          <a:lstStyle/>
          <a:p>
            <a:fld id="{074299BF-0E55-4A51-947E-670BC0477EE7}" type="slidenum">
              <a:rPr lang="it-IT" smtClean="0"/>
              <a:t>‹N›</a:t>
            </a:fld>
            <a:endParaRPr lang="it-IT"/>
          </a:p>
        </p:txBody>
      </p:sp>
    </p:spTree>
    <p:extLst>
      <p:ext uri="{BB962C8B-B14F-4D97-AF65-F5344CB8AC3E}">
        <p14:creationId xmlns:p14="http://schemas.microsoft.com/office/powerpoint/2010/main" val="231676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02747E-623F-C249-9472-05E3FE8A0A4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F0A45DD-3955-D1AF-B40A-0638AD2EBB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2ADA5BA-6DF3-3CD8-35C9-0D2F60C1EDF5}"/>
              </a:ext>
            </a:extLst>
          </p:cNvPr>
          <p:cNvSpPr>
            <a:spLocks noGrp="1"/>
          </p:cNvSpPr>
          <p:nvPr>
            <p:ph type="dt" sz="half" idx="10"/>
          </p:nvPr>
        </p:nvSpPr>
        <p:spPr/>
        <p:txBody>
          <a:bodyPr/>
          <a:lstStyle/>
          <a:p>
            <a:fld id="{8BC95245-27F9-48D3-864D-5D174FC75699}" type="datetimeFigureOut">
              <a:rPr lang="it-IT" smtClean="0"/>
              <a:t>23/07/2023</a:t>
            </a:fld>
            <a:endParaRPr lang="it-IT"/>
          </a:p>
        </p:txBody>
      </p:sp>
      <p:sp>
        <p:nvSpPr>
          <p:cNvPr id="5" name="Segnaposto piè di pagina 4">
            <a:extLst>
              <a:ext uri="{FF2B5EF4-FFF2-40B4-BE49-F238E27FC236}">
                <a16:creationId xmlns:a16="http://schemas.microsoft.com/office/drawing/2014/main" id="{701EEF24-0F48-59DD-2229-CC7D6DAD328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B6EFAB7-A3C5-47FB-A86C-76364DFFA7A2}"/>
              </a:ext>
            </a:extLst>
          </p:cNvPr>
          <p:cNvSpPr>
            <a:spLocks noGrp="1"/>
          </p:cNvSpPr>
          <p:nvPr>
            <p:ph type="sldNum" sz="quarter" idx="12"/>
          </p:nvPr>
        </p:nvSpPr>
        <p:spPr/>
        <p:txBody>
          <a:bodyPr/>
          <a:lstStyle/>
          <a:p>
            <a:fld id="{074299BF-0E55-4A51-947E-670BC0477EE7}" type="slidenum">
              <a:rPr lang="it-IT" smtClean="0"/>
              <a:t>‹N›</a:t>
            </a:fld>
            <a:endParaRPr lang="it-IT"/>
          </a:p>
        </p:txBody>
      </p:sp>
    </p:spTree>
    <p:extLst>
      <p:ext uri="{BB962C8B-B14F-4D97-AF65-F5344CB8AC3E}">
        <p14:creationId xmlns:p14="http://schemas.microsoft.com/office/powerpoint/2010/main" val="17195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FBCC0E-8705-5CEC-A54C-97EB2A11F0B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BB6C62F-4CD8-5DAA-18C7-961838F27F3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86DF018-C713-2428-B6CF-C4568F00440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48486F2-8965-51AA-A43E-DE8245FCD028}"/>
              </a:ext>
            </a:extLst>
          </p:cNvPr>
          <p:cNvSpPr>
            <a:spLocks noGrp="1"/>
          </p:cNvSpPr>
          <p:nvPr>
            <p:ph type="dt" sz="half" idx="10"/>
          </p:nvPr>
        </p:nvSpPr>
        <p:spPr/>
        <p:txBody>
          <a:bodyPr/>
          <a:lstStyle/>
          <a:p>
            <a:fld id="{8BC95245-27F9-48D3-864D-5D174FC75699}" type="datetimeFigureOut">
              <a:rPr lang="it-IT" smtClean="0"/>
              <a:t>23/07/2023</a:t>
            </a:fld>
            <a:endParaRPr lang="it-IT"/>
          </a:p>
        </p:txBody>
      </p:sp>
      <p:sp>
        <p:nvSpPr>
          <p:cNvPr id="6" name="Segnaposto piè di pagina 5">
            <a:extLst>
              <a:ext uri="{FF2B5EF4-FFF2-40B4-BE49-F238E27FC236}">
                <a16:creationId xmlns:a16="http://schemas.microsoft.com/office/drawing/2014/main" id="{712D89CF-B038-7555-71F8-BD55BDEDEC4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13DBECA-D525-5B4F-AC38-1AEDCB1A7A3A}"/>
              </a:ext>
            </a:extLst>
          </p:cNvPr>
          <p:cNvSpPr>
            <a:spLocks noGrp="1"/>
          </p:cNvSpPr>
          <p:nvPr>
            <p:ph type="sldNum" sz="quarter" idx="12"/>
          </p:nvPr>
        </p:nvSpPr>
        <p:spPr/>
        <p:txBody>
          <a:bodyPr/>
          <a:lstStyle/>
          <a:p>
            <a:fld id="{074299BF-0E55-4A51-947E-670BC0477EE7}" type="slidenum">
              <a:rPr lang="it-IT" smtClean="0"/>
              <a:t>‹N›</a:t>
            </a:fld>
            <a:endParaRPr lang="it-IT"/>
          </a:p>
        </p:txBody>
      </p:sp>
    </p:spTree>
    <p:extLst>
      <p:ext uri="{BB962C8B-B14F-4D97-AF65-F5344CB8AC3E}">
        <p14:creationId xmlns:p14="http://schemas.microsoft.com/office/powerpoint/2010/main" val="237528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1B2AB6-A72F-5A7C-AD2D-A422E358A43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1196533-06FB-EF4F-19CB-C2E1BA1CC2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A9FA8B2-CF02-E897-BFE1-9CF799DE692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C34FA44-FEFF-8813-DE37-B9D71D5C6C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26A36D8-7E35-8094-F136-A391B8080A7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15C3917-CE93-ED91-A6F6-8561274244EA}"/>
              </a:ext>
            </a:extLst>
          </p:cNvPr>
          <p:cNvSpPr>
            <a:spLocks noGrp="1"/>
          </p:cNvSpPr>
          <p:nvPr>
            <p:ph type="dt" sz="half" idx="10"/>
          </p:nvPr>
        </p:nvSpPr>
        <p:spPr/>
        <p:txBody>
          <a:bodyPr/>
          <a:lstStyle/>
          <a:p>
            <a:fld id="{8BC95245-27F9-48D3-864D-5D174FC75699}" type="datetimeFigureOut">
              <a:rPr lang="it-IT" smtClean="0"/>
              <a:t>23/07/2023</a:t>
            </a:fld>
            <a:endParaRPr lang="it-IT"/>
          </a:p>
        </p:txBody>
      </p:sp>
      <p:sp>
        <p:nvSpPr>
          <p:cNvPr id="8" name="Segnaposto piè di pagina 7">
            <a:extLst>
              <a:ext uri="{FF2B5EF4-FFF2-40B4-BE49-F238E27FC236}">
                <a16:creationId xmlns:a16="http://schemas.microsoft.com/office/drawing/2014/main" id="{890775C6-4DDC-111C-696A-360AA0B491D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45AE922-2FE1-7EFB-7E73-4B2520963842}"/>
              </a:ext>
            </a:extLst>
          </p:cNvPr>
          <p:cNvSpPr>
            <a:spLocks noGrp="1"/>
          </p:cNvSpPr>
          <p:nvPr>
            <p:ph type="sldNum" sz="quarter" idx="12"/>
          </p:nvPr>
        </p:nvSpPr>
        <p:spPr/>
        <p:txBody>
          <a:bodyPr/>
          <a:lstStyle/>
          <a:p>
            <a:fld id="{074299BF-0E55-4A51-947E-670BC0477EE7}" type="slidenum">
              <a:rPr lang="it-IT" smtClean="0"/>
              <a:t>‹N›</a:t>
            </a:fld>
            <a:endParaRPr lang="it-IT"/>
          </a:p>
        </p:txBody>
      </p:sp>
    </p:spTree>
    <p:extLst>
      <p:ext uri="{BB962C8B-B14F-4D97-AF65-F5344CB8AC3E}">
        <p14:creationId xmlns:p14="http://schemas.microsoft.com/office/powerpoint/2010/main" val="42327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2F4512-FB9C-981C-C462-2B174B5754A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88B86EF-4AA2-70C2-1B51-473352C9F616}"/>
              </a:ext>
            </a:extLst>
          </p:cNvPr>
          <p:cNvSpPr>
            <a:spLocks noGrp="1"/>
          </p:cNvSpPr>
          <p:nvPr>
            <p:ph type="dt" sz="half" idx="10"/>
          </p:nvPr>
        </p:nvSpPr>
        <p:spPr/>
        <p:txBody>
          <a:bodyPr/>
          <a:lstStyle/>
          <a:p>
            <a:fld id="{8BC95245-27F9-48D3-864D-5D174FC75699}" type="datetimeFigureOut">
              <a:rPr lang="it-IT" smtClean="0"/>
              <a:t>23/07/2023</a:t>
            </a:fld>
            <a:endParaRPr lang="it-IT"/>
          </a:p>
        </p:txBody>
      </p:sp>
      <p:sp>
        <p:nvSpPr>
          <p:cNvPr id="4" name="Segnaposto piè di pagina 3">
            <a:extLst>
              <a:ext uri="{FF2B5EF4-FFF2-40B4-BE49-F238E27FC236}">
                <a16:creationId xmlns:a16="http://schemas.microsoft.com/office/drawing/2014/main" id="{A754EECB-32A2-DAC0-E764-56FA2F6AEE4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1901782-A09F-6296-0626-D52FD75A8A0D}"/>
              </a:ext>
            </a:extLst>
          </p:cNvPr>
          <p:cNvSpPr>
            <a:spLocks noGrp="1"/>
          </p:cNvSpPr>
          <p:nvPr>
            <p:ph type="sldNum" sz="quarter" idx="12"/>
          </p:nvPr>
        </p:nvSpPr>
        <p:spPr/>
        <p:txBody>
          <a:bodyPr/>
          <a:lstStyle/>
          <a:p>
            <a:fld id="{074299BF-0E55-4A51-947E-670BC0477EE7}" type="slidenum">
              <a:rPr lang="it-IT" smtClean="0"/>
              <a:t>‹N›</a:t>
            </a:fld>
            <a:endParaRPr lang="it-IT"/>
          </a:p>
        </p:txBody>
      </p:sp>
    </p:spTree>
    <p:extLst>
      <p:ext uri="{BB962C8B-B14F-4D97-AF65-F5344CB8AC3E}">
        <p14:creationId xmlns:p14="http://schemas.microsoft.com/office/powerpoint/2010/main" val="95293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2AEA8EC-24A1-04E3-98C6-2251EA876D81}"/>
              </a:ext>
            </a:extLst>
          </p:cNvPr>
          <p:cNvSpPr>
            <a:spLocks noGrp="1"/>
          </p:cNvSpPr>
          <p:nvPr>
            <p:ph type="dt" sz="half" idx="10"/>
          </p:nvPr>
        </p:nvSpPr>
        <p:spPr/>
        <p:txBody>
          <a:bodyPr/>
          <a:lstStyle/>
          <a:p>
            <a:fld id="{8BC95245-27F9-48D3-864D-5D174FC75699}" type="datetimeFigureOut">
              <a:rPr lang="it-IT" smtClean="0"/>
              <a:t>23/07/2023</a:t>
            </a:fld>
            <a:endParaRPr lang="it-IT"/>
          </a:p>
        </p:txBody>
      </p:sp>
      <p:sp>
        <p:nvSpPr>
          <p:cNvPr id="3" name="Segnaposto piè di pagina 2">
            <a:extLst>
              <a:ext uri="{FF2B5EF4-FFF2-40B4-BE49-F238E27FC236}">
                <a16:creationId xmlns:a16="http://schemas.microsoft.com/office/drawing/2014/main" id="{48D1050F-0680-CA5C-65C2-1FD9EEFB62A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6F2CD5A-37DB-B552-F1BE-9F502BB292F5}"/>
              </a:ext>
            </a:extLst>
          </p:cNvPr>
          <p:cNvSpPr>
            <a:spLocks noGrp="1"/>
          </p:cNvSpPr>
          <p:nvPr>
            <p:ph type="sldNum" sz="quarter" idx="12"/>
          </p:nvPr>
        </p:nvSpPr>
        <p:spPr/>
        <p:txBody>
          <a:bodyPr/>
          <a:lstStyle/>
          <a:p>
            <a:fld id="{074299BF-0E55-4A51-947E-670BC0477EE7}" type="slidenum">
              <a:rPr lang="it-IT" smtClean="0"/>
              <a:t>‹N›</a:t>
            </a:fld>
            <a:endParaRPr lang="it-IT"/>
          </a:p>
        </p:txBody>
      </p:sp>
    </p:spTree>
    <p:extLst>
      <p:ext uri="{BB962C8B-B14F-4D97-AF65-F5344CB8AC3E}">
        <p14:creationId xmlns:p14="http://schemas.microsoft.com/office/powerpoint/2010/main" val="200598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10051D-055B-DFE2-57BB-90679D028BA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E999D41-6AA0-C5D2-C938-625BDA59B5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064406D-8FB8-7E7E-E039-5EA704AF6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6873A06-76C8-9727-B43F-D3CF133EF50A}"/>
              </a:ext>
            </a:extLst>
          </p:cNvPr>
          <p:cNvSpPr>
            <a:spLocks noGrp="1"/>
          </p:cNvSpPr>
          <p:nvPr>
            <p:ph type="dt" sz="half" idx="10"/>
          </p:nvPr>
        </p:nvSpPr>
        <p:spPr/>
        <p:txBody>
          <a:bodyPr/>
          <a:lstStyle/>
          <a:p>
            <a:fld id="{8BC95245-27F9-48D3-864D-5D174FC75699}" type="datetimeFigureOut">
              <a:rPr lang="it-IT" smtClean="0"/>
              <a:t>23/07/2023</a:t>
            </a:fld>
            <a:endParaRPr lang="it-IT"/>
          </a:p>
        </p:txBody>
      </p:sp>
      <p:sp>
        <p:nvSpPr>
          <p:cNvPr id="6" name="Segnaposto piè di pagina 5">
            <a:extLst>
              <a:ext uri="{FF2B5EF4-FFF2-40B4-BE49-F238E27FC236}">
                <a16:creationId xmlns:a16="http://schemas.microsoft.com/office/drawing/2014/main" id="{4F7817AC-7D8D-27DC-439B-CE927D528E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D007F33-B658-3FF8-D855-B7470BD7450B}"/>
              </a:ext>
            </a:extLst>
          </p:cNvPr>
          <p:cNvSpPr>
            <a:spLocks noGrp="1"/>
          </p:cNvSpPr>
          <p:nvPr>
            <p:ph type="sldNum" sz="quarter" idx="12"/>
          </p:nvPr>
        </p:nvSpPr>
        <p:spPr/>
        <p:txBody>
          <a:bodyPr/>
          <a:lstStyle/>
          <a:p>
            <a:fld id="{074299BF-0E55-4A51-947E-670BC0477EE7}" type="slidenum">
              <a:rPr lang="it-IT" smtClean="0"/>
              <a:t>‹N›</a:t>
            </a:fld>
            <a:endParaRPr lang="it-IT"/>
          </a:p>
        </p:txBody>
      </p:sp>
    </p:spTree>
    <p:extLst>
      <p:ext uri="{BB962C8B-B14F-4D97-AF65-F5344CB8AC3E}">
        <p14:creationId xmlns:p14="http://schemas.microsoft.com/office/powerpoint/2010/main" val="262727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F79EEF-1BA6-9438-98FA-006FE7498EE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66B39E-E5C0-64AB-89D7-2ECFBF5D5A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DEECAA2-F572-C8E7-0C79-DDC283FE4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A2170B3-2161-74B2-5166-1A24296379C4}"/>
              </a:ext>
            </a:extLst>
          </p:cNvPr>
          <p:cNvSpPr>
            <a:spLocks noGrp="1"/>
          </p:cNvSpPr>
          <p:nvPr>
            <p:ph type="dt" sz="half" idx="10"/>
          </p:nvPr>
        </p:nvSpPr>
        <p:spPr/>
        <p:txBody>
          <a:bodyPr/>
          <a:lstStyle/>
          <a:p>
            <a:fld id="{8BC95245-27F9-48D3-864D-5D174FC75699}" type="datetimeFigureOut">
              <a:rPr lang="it-IT" smtClean="0"/>
              <a:t>23/07/2023</a:t>
            </a:fld>
            <a:endParaRPr lang="it-IT"/>
          </a:p>
        </p:txBody>
      </p:sp>
      <p:sp>
        <p:nvSpPr>
          <p:cNvPr id="6" name="Segnaposto piè di pagina 5">
            <a:extLst>
              <a:ext uri="{FF2B5EF4-FFF2-40B4-BE49-F238E27FC236}">
                <a16:creationId xmlns:a16="http://schemas.microsoft.com/office/drawing/2014/main" id="{6A35CED9-8CD8-1ED4-7662-EEB9E39C0C3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BB78E16-D81D-7815-D437-03B5E88A67AD}"/>
              </a:ext>
            </a:extLst>
          </p:cNvPr>
          <p:cNvSpPr>
            <a:spLocks noGrp="1"/>
          </p:cNvSpPr>
          <p:nvPr>
            <p:ph type="sldNum" sz="quarter" idx="12"/>
          </p:nvPr>
        </p:nvSpPr>
        <p:spPr/>
        <p:txBody>
          <a:bodyPr/>
          <a:lstStyle/>
          <a:p>
            <a:fld id="{074299BF-0E55-4A51-947E-670BC0477EE7}" type="slidenum">
              <a:rPr lang="it-IT" smtClean="0"/>
              <a:t>‹N›</a:t>
            </a:fld>
            <a:endParaRPr lang="it-IT"/>
          </a:p>
        </p:txBody>
      </p:sp>
    </p:spTree>
    <p:extLst>
      <p:ext uri="{BB962C8B-B14F-4D97-AF65-F5344CB8AC3E}">
        <p14:creationId xmlns:p14="http://schemas.microsoft.com/office/powerpoint/2010/main" val="240187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CCE9292-4C29-41F6-F174-A71BD5B3AB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D08029F-6A4D-F3C6-E2ED-D5DC36AA18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0D9E861-D54F-0340-9121-5933A0852A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95245-27F9-48D3-864D-5D174FC75699}" type="datetimeFigureOut">
              <a:rPr lang="it-IT" smtClean="0"/>
              <a:t>23/07/2023</a:t>
            </a:fld>
            <a:endParaRPr lang="it-IT"/>
          </a:p>
        </p:txBody>
      </p:sp>
      <p:sp>
        <p:nvSpPr>
          <p:cNvPr id="5" name="Segnaposto piè di pagina 4">
            <a:extLst>
              <a:ext uri="{FF2B5EF4-FFF2-40B4-BE49-F238E27FC236}">
                <a16:creationId xmlns:a16="http://schemas.microsoft.com/office/drawing/2014/main" id="{2D7565E2-6BE6-05D0-E97B-D5D833055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9110232-0B4F-55BF-C21A-C94AF61D1B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299BF-0E55-4A51-947E-670BC0477EE7}" type="slidenum">
              <a:rPr lang="it-IT" smtClean="0"/>
              <a:t>‹N›</a:t>
            </a:fld>
            <a:endParaRPr lang="it-IT"/>
          </a:p>
        </p:txBody>
      </p:sp>
    </p:spTree>
    <p:extLst>
      <p:ext uri="{BB962C8B-B14F-4D97-AF65-F5344CB8AC3E}">
        <p14:creationId xmlns:p14="http://schemas.microsoft.com/office/powerpoint/2010/main" val="650888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sv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3EBF89FD-0A37-1CD4-B733-6EFA0989F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8" name="CasellaDiTesto 7">
            <a:extLst>
              <a:ext uri="{FF2B5EF4-FFF2-40B4-BE49-F238E27FC236}">
                <a16:creationId xmlns:a16="http://schemas.microsoft.com/office/drawing/2014/main" id="{BD0D3F92-BE24-E8B9-60C2-5B0C4F19BE2D}"/>
              </a:ext>
            </a:extLst>
          </p:cNvPr>
          <p:cNvSpPr txBox="1"/>
          <p:nvPr/>
        </p:nvSpPr>
        <p:spPr>
          <a:xfrm>
            <a:off x="852323" y="2828835"/>
            <a:ext cx="10487354" cy="1200329"/>
          </a:xfrm>
          <a:prstGeom prst="rect">
            <a:avLst/>
          </a:prstGeom>
          <a:noFill/>
        </p:spPr>
        <p:txBody>
          <a:bodyPr wrap="square" rtlCol="0">
            <a:spAutoFit/>
          </a:bodyPr>
          <a:lstStyle/>
          <a:p>
            <a:pPr algn="ctr">
              <a:spcAft>
                <a:spcPts val="3000"/>
              </a:spcAft>
            </a:pPr>
            <a:r>
              <a:rPr lang="it-IT" sz="3600" b="1" dirty="0">
                <a:solidFill>
                  <a:schemeClr val="bg1"/>
                </a:solidFill>
                <a:latin typeface="Book Antiqua" panose="02040602050305030304" pitchFamily="18" charset="0"/>
                <a:cs typeface="Times New Roman" panose="02020603050405020304" pitchFamily="18" charset="0"/>
              </a:rPr>
              <a:t>RILANCIAMO GLI ISTITUTI CON LA FORMAZIONE CONTINUA</a:t>
            </a:r>
          </a:p>
        </p:txBody>
      </p:sp>
      <p:sp>
        <p:nvSpPr>
          <p:cNvPr id="2" name="CasellaDiTesto 1">
            <a:extLst>
              <a:ext uri="{FF2B5EF4-FFF2-40B4-BE49-F238E27FC236}">
                <a16:creationId xmlns:a16="http://schemas.microsoft.com/office/drawing/2014/main" id="{4079E3E0-4034-55A9-D34E-8A6284D939E8}"/>
              </a:ext>
            </a:extLst>
          </p:cNvPr>
          <p:cNvSpPr txBox="1"/>
          <p:nvPr/>
        </p:nvSpPr>
        <p:spPr>
          <a:xfrm>
            <a:off x="6531240" y="5516940"/>
            <a:ext cx="5379081" cy="892552"/>
          </a:xfrm>
          <a:prstGeom prst="rect">
            <a:avLst/>
          </a:prstGeom>
          <a:noFill/>
        </p:spPr>
        <p:txBody>
          <a:bodyPr wrap="square" rtlCol="0">
            <a:spAutoFit/>
          </a:bodyPr>
          <a:lstStyle/>
          <a:p>
            <a:pPr algn="ctr"/>
            <a:r>
              <a:rPr lang="it-IT" sz="2800" b="1" i="1" dirty="0">
                <a:solidFill>
                  <a:schemeClr val="bg1"/>
                </a:solidFill>
                <a:latin typeface="Book Antiqua" panose="02040602050305030304" pitchFamily="18" charset="0"/>
                <a:cs typeface="Times New Roman" panose="02020603050405020304" pitchFamily="18" charset="0"/>
              </a:rPr>
              <a:t>Dott. Nicola Mercurio</a:t>
            </a:r>
          </a:p>
          <a:p>
            <a:pPr algn="ctr"/>
            <a:r>
              <a:rPr lang="it-IT" sz="2400" dirty="0">
                <a:solidFill>
                  <a:schemeClr val="bg1"/>
                </a:solidFill>
                <a:latin typeface="Book Antiqua" panose="02040602050305030304" pitchFamily="18" charset="0"/>
                <a:cs typeface="Times New Roman" panose="02020603050405020304" pitchFamily="18" charset="0"/>
              </a:rPr>
              <a:t>Direttore Fondazione AGIDAE </a:t>
            </a:r>
            <a:r>
              <a:rPr lang="it-IT" sz="2400" dirty="0" err="1">
                <a:solidFill>
                  <a:schemeClr val="bg1"/>
                </a:solidFill>
                <a:latin typeface="Book Antiqua" panose="02040602050305030304" pitchFamily="18" charset="0"/>
                <a:cs typeface="Times New Roman" panose="02020603050405020304" pitchFamily="18" charset="0"/>
              </a:rPr>
              <a:t>Labor</a:t>
            </a:r>
            <a:r>
              <a:rPr lang="it-IT" sz="2400" dirty="0">
                <a:solidFill>
                  <a:schemeClr val="bg1"/>
                </a:solidFill>
                <a:latin typeface="Book Antiqua" panose="02040602050305030304" pitchFamily="18" charset="0"/>
                <a:cs typeface="Times New Roman" panose="02020603050405020304" pitchFamily="18" charset="0"/>
              </a:rPr>
              <a:t> </a:t>
            </a:r>
          </a:p>
        </p:txBody>
      </p:sp>
      <p:cxnSp>
        <p:nvCxnSpPr>
          <p:cNvPr id="4" name="Connettore diritto 3">
            <a:extLst>
              <a:ext uri="{FF2B5EF4-FFF2-40B4-BE49-F238E27FC236}">
                <a16:creationId xmlns:a16="http://schemas.microsoft.com/office/drawing/2014/main" id="{D50E092D-0C0D-3618-DF22-1BF748C9A89E}"/>
              </a:ext>
            </a:extLst>
          </p:cNvPr>
          <p:cNvCxnSpPr/>
          <p:nvPr/>
        </p:nvCxnSpPr>
        <p:spPr>
          <a:xfrm>
            <a:off x="6868470" y="5367737"/>
            <a:ext cx="4704623"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077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386BD8F-7A09-85B4-36C3-28854F7C8B86}"/>
              </a:ext>
            </a:extLst>
          </p:cNvPr>
          <p:cNvSpPr txBox="1"/>
          <p:nvPr/>
        </p:nvSpPr>
        <p:spPr>
          <a:xfrm>
            <a:off x="852323" y="1137195"/>
            <a:ext cx="10487354" cy="646331"/>
          </a:xfrm>
          <a:prstGeom prst="rect">
            <a:avLst/>
          </a:prstGeom>
          <a:noFill/>
        </p:spPr>
        <p:txBody>
          <a:bodyPr wrap="square" rtlCol="0">
            <a:spAutoFit/>
          </a:bodyPr>
          <a:lstStyle/>
          <a:p>
            <a:pPr algn="ctr">
              <a:spcAft>
                <a:spcPts val="3000"/>
              </a:spcAft>
            </a:pPr>
            <a:r>
              <a:rPr lang="it-IT" sz="3600" b="1" dirty="0">
                <a:solidFill>
                  <a:srgbClr val="E05B10"/>
                </a:solidFill>
                <a:latin typeface="Book Antiqua" panose="02040602050305030304" pitchFamily="18" charset="0"/>
                <a:cs typeface="Times New Roman" panose="02020603050405020304" pitchFamily="18" charset="0"/>
              </a:rPr>
              <a:t>IL NUOVO CORSO</a:t>
            </a:r>
          </a:p>
        </p:txBody>
      </p:sp>
      <p:grpSp>
        <p:nvGrpSpPr>
          <p:cNvPr id="8" name="Gruppo 7">
            <a:extLst>
              <a:ext uri="{FF2B5EF4-FFF2-40B4-BE49-F238E27FC236}">
                <a16:creationId xmlns:a16="http://schemas.microsoft.com/office/drawing/2014/main" id="{DF31C2EA-72C9-0E92-3D1E-D3BB8ED92A12}"/>
              </a:ext>
            </a:extLst>
          </p:cNvPr>
          <p:cNvGrpSpPr/>
          <p:nvPr/>
        </p:nvGrpSpPr>
        <p:grpSpPr>
          <a:xfrm>
            <a:off x="936544" y="2337538"/>
            <a:ext cx="6503916" cy="4243726"/>
            <a:chOff x="619044" y="1861095"/>
            <a:chExt cx="6503916" cy="4243726"/>
          </a:xfrm>
        </p:grpSpPr>
        <p:sp>
          <p:nvSpPr>
            <p:cNvPr id="9" name="CasellaDiTesto 8">
              <a:extLst>
                <a:ext uri="{FF2B5EF4-FFF2-40B4-BE49-F238E27FC236}">
                  <a16:creationId xmlns:a16="http://schemas.microsoft.com/office/drawing/2014/main" id="{17925E54-F22F-4FB3-1C5F-E21F260EA5D6}"/>
                </a:ext>
              </a:extLst>
            </p:cNvPr>
            <p:cNvSpPr txBox="1"/>
            <p:nvPr/>
          </p:nvSpPr>
          <p:spPr>
            <a:xfrm>
              <a:off x="852323" y="1861095"/>
              <a:ext cx="3887317" cy="461665"/>
            </a:xfrm>
            <a:prstGeom prst="rect">
              <a:avLst/>
            </a:prstGeom>
            <a:noFill/>
          </p:spPr>
          <p:txBody>
            <a:bodyPr wrap="square" rtlCol="0">
              <a:spAutoFit/>
            </a:bodyPr>
            <a:lstStyle/>
            <a:p>
              <a:pPr>
                <a:spcAft>
                  <a:spcPts val="3000"/>
                </a:spcAft>
              </a:pPr>
              <a:r>
                <a:rPr lang="it-IT" sz="2400" b="1" dirty="0">
                  <a:solidFill>
                    <a:srgbClr val="E05B10"/>
                  </a:solidFill>
                  <a:latin typeface="Book Antiqua" panose="02040602050305030304" pitchFamily="18" charset="0"/>
                  <a:cs typeface="Times New Roman" panose="02020603050405020304" pitchFamily="18" charset="0"/>
                </a:rPr>
                <a:t>Settore Socio-Sanitario:</a:t>
              </a:r>
            </a:p>
          </p:txBody>
        </p:sp>
        <p:sp>
          <p:nvSpPr>
            <p:cNvPr id="10" name="CasellaDiTesto 9">
              <a:extLst>
                <a:ext uri="{FF2B5EF4-FFF2-40B4-BE49-F238E27FC236}">
                  <a16:creationId xmlns:a16="http://schemas.microsoft.com/office/drawing/2014/main" id="{E060DECF-3FB7-6A72-6669-B9873E726625}"/>
                </a:ext>
              </a:extLst>
            </p:cNvPr>
            <p:cNvSpPr txBox="1"/>
            <p:nvPr/>
          </p:nvSpPr>
          <p:spPr>
            <a:xfrm>
              <a:off x="619044" y="2322760"/>
              <a:ext cx="6503916" cy="3782061"/>
            </a:xfrm>
            <a:prstGeom prst="rect">
              <a:avLst/>
            </a:prstGeom>
            <a:noFill/>
          </p:spPr>
          <p:txBody>
            <a:bodyPr wrap="square" rtlCol="0">
              <a:spAutoFit/>
            </a:bodyPr>
            <a:lstStyle/>
            <a:p>
              <a:pPr algn="just">
                <a:lnSpc>
                  <a:spcPct val="150000"/>
                </a:lnSpc>
              </a:pPr>
              <a:r>
                <a:rPr lang="it-IT" dirty="0">
                  <a:latin typeface="Times New Roman" panose="02020603050405020304" pitchFamily="18" charset="0"/>
                  <a:cs typeface="Times New Roman" panose="02020603050405020304" pitchFamily="18" charset="0"/>
                </a:rPr>
                <a:t>Per il settore socio-sanitario assistenziale, il nuovo catalogo prevede corsi per:</a:t>
              </a:r>
            </a:p>
            <a:p>
              <a:pPr marL="342900" indent="-342900" algn="just">
                <a:lnSpc>
                  <a:spcPct val="150000"/>
                </a:lnSpc>
                <a:buClr>
                  <a:srgbClr val="E05B10"/>
                </a:buClr>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a:t>
              </a:r>
              <a:r>
                <a:rPr lang="it-IT" b="1" i="1" dirty="0">
                  <a:latin typeface="Times New Roman" panose="02020603050405020304" pitchFamily="18" charset="0"/>
                  <a:cs typeface="Times New Roman" panose="02020603050405020304" pitchFamily="18" charset="0"/>
                </a:rPr>
                <a:t>l’Educazione Continua in Medicina</a:t>
              </a:r>
              <a:r>
                <a:rPr lang="it-IT" dirty="0">
                  <a:latin typeface="Times New Roman" panose="02020603050405020304" pitchFamily="18" charset="0"/>
                  <a:cs typeface="Times New Roman" panose="02020603050405020304" pitchFamily="18" charset="0"/>
                </a:rPr>
                <a:t>» – ECM, in partnership con l’Ordine dei Medici di Roma e Provincia. Sempre per gli ECM, stiamo lavorando all’accordo con l’Ordine degli Infermieri di Roma e Provincia; </a:t>
              </a:r>
            </a:p>
            <a:p>
              <a:pPr marL="342900" indent="-342900" algn="just">
                <a:lnSpc>
                  <a:spcPct val="150000"/>
                </a:lnSpc>
                <a:buClr>
                  <a:srgbClr val="E05B10"/>
                </a:buClr>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a:t>
              </a:r>
              <a:r>
                <a:rPr lang="it-IT" b="1" i="1" dirty="0">
                  <a:latin typeface="Times New Roman" panose="02020603050405020304" pitchFamily="18" charset="0"/>
                  <a:cs typeface="Times New Roman" panose="02020603050405020304" pitchFamily="18" charset="0"/>
                </a:rPr>
                <a:t>privacy e sicurezza dei dati»</a:t>
              </a:r>
              <a:r>
                <a:rPr lang="it-IT" dirty="0">
                  <a:latin typeface="Times New Roman" panose="02020603050405020304" pitchFamily="18" charset="0"/>
                  <a:cs typeface="Times New Roman" panose="02020603050405020304" pitchFamily="18" charset="0"/>
                </a:rPr>
                <a:t>;</a:t>
              </a:r>
            </a:p>
            <a:p>
              <a:pPr marL="342900" indent="-342900" algn="just">
                <a:lnSpc>
                  <a:spcPct val="150000"/>
                </a:lnSpc>
                <a:buClr>
                  <a:srgbClr val="E05B10"/>
                </a:buClr>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a:t>
              </a:r>
              <a:r>
                <a:rPr lang="it-IT" b="1" i="1" dirty="0">
                  <a:latin typeface="Times New Roman" panose="02020603050405020304" pitchFamily="18" charset="0"/>
                  <a:cs typeface="Times New Roman" panose="02020603050405020304" pitchFamily="18" charset="0"/>
                </a:rPr>
                <a:t>l'empatia nelle professioni socio sanitarie»</a:t>
              </a:r>
              <a:r>
                <a:rPr lang="it-IT" dirty="0">
                  <a:latin typeface="Times New Roman" panose="02020603050405020304" pitchFamily="18" charset="0"/>
                  <a:cs typeface="Times New Roman" panose="02020603050405020304" pitchFamily="18" charset="0"/>
                </a:rPr>
                <a:t>;</a:t>
              </a:r>
            </a:p>
            <a:p>
              <a:pPr marL="342900" indent="-342900" algn="just">
                <a:lnSpc>
                  <a:spcPct val="150000"/>
                </a:lnSpc>
                <a:buClr>
                  <a:srgbClr val="E05B10"/>
                </a:buClr>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a:t>
              </a:r>
              <a:r>
                <a:rPr lang="it-IT" b="1" i="1" dirty="0">
                  <a:latin typeface="Times New Roman" panose="02020603050405020304" pitchFamily="18" charset="0"/>
                  <a:cs typeface="Times New Roman" panose="02020603050405020304" pitchFamily="18" charset="0"/>
                </a:rPr>
                <a:t>BLSD</a:t>
              </a:r>
              <a:r>
                <a:rPr lang="it-IT" dirty="0">
                  <a:latin typeface="Times New Roman" panose="02020603050405020304" pitchFamily="18" charset="0"/>
                  <a:cs typeface="Times New Roman" panose="02020603050405020304" pitchFamily="18" charset="0"/>
                </a:rPr>
                <a:t>»</a:t>
              </a:r>
            </a:p>
          </p:txBody>
        </p:sp>
      </p:grpSp>
      <p:pic>
        <p:nvPicPr>
          <p:cNvPr id="7" name="Elemento grafico 6">
            <a:extLst>
              <a:ext uri="{FF2B5EF4-FFF2-40B4-BE49-F238E27FC236}">
                <a16:creationId xmlns:a16="http://schemas.microsoft.com/office/drawing/2014/main" id="{14D7328B-958D-7240-207D-E5730587AB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3279" y="2859003"/>
            <a:ext cx="2371528" cy="2371528"/>
          </a:xfrm>
          <a:prstGeom prst="rect">
            <a:avLst/>
          </a:prstGeom>
        </p:spPr>
      </p:pic>
    </p:spTree>
    <p:extLst>
      <p:ext uri="{BB962C8B-B14F-4D97-AF65-F5344CB8AC3E}">
        <p14:creationId xmlns:p14="http://schemas.microsoft.com/office/powerpoint/2010/main" val="329059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FD926D9-9E01-764E-E672-737048D3B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086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99DFF96-5F74-FED5-80A0-5B64C61F0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86878006-9C86-2FA7-1DA2-F103F93F9C7F}"/>
              </a:ext>
            </a:extLst>
          </p:cNvPr>
          <p:cNvPicPr>
            <a:picLocks noChangeAspect="1"/>
          </p:cNvPicPr>
          <p:nvPr/>
        </p:nvPicPr>
        <p:blipFill>
          <a:blip r:embed="rId3"/>
          <a:stretch>
            <a:fillRect/>
          </a:stretch>
        </p:blipFill>
        <p:spPr>
          <a:xfrm>
            <a:off x="4339467" y="3905236"/>
            <a:ext cx="1413633" cy="163844"/>
          </a:xfrm>
          <a:prstGeom prst="rect">
            <a:avLst/>
          </a:prstGeom>
        </p:spPr>
      </p:pic>
      <p:sp>
        <p:nvSpPr>
          <p:cNvPr id="5" name="Rettangolo 4">
            <a:extLst>
              <a:ext uri="{FF2B5EF4-FFF2-40B4-BE49-F238E27FC236}">
                <a16:creationId xmlns:a16="http://schemas.microsoft.com/office/drawing/2014/main" id="{3CF2A9D5-7AD8-B6E0-87B1-896B0B4F3A45}"/>
              </a:ext>
            </a:extLst>
          </p:cNvPr>
          <p:cNvSpPr/>
          <p:nvPr/>
        </p:nvSpPr>
        <p:spPr>
          <a:xfrm>
            <a:off x="5753100" y="3920490"/>
            <a:ext cx="102870" cy="14859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0003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03CDCA9-7E7C-6A6E-9D85-EB3372B55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magine 2">
            <a:extLst>
              <a:ext uri="{FF2B5EF4-FFF2-40B4-BE49-F238E27FC236}">
                <a16:creationId xmlns:a16="http://schemas.microsoft.com/office/drawing/2014/main" id="{6FC81E3F-764E-5826-195F-50401DF10356}"/>
              </a:ext>
            </a:extLst>
          </p:cNvPr>
          <p:cNvPicPr>
            <a:picLocks noChangeAspect="1"/>
          </p:cNvPicPr>
          <p:nvPr/>
        </p:nvPicPr>
        <p:blipFill>
          <a:blip r:embed="rId3"/>
          <a:stretch>
            <a:fillRect/>
          </a:stretch>
        </p:blipFill>
        <p:spPr>
          <a:xfrm>
            <a:off x="5237468" y="3055620"/>
            <a:ext cx="77064" cy="52070"/>
          </a:xfrm>
          <a:prstGeom prst="rect">
            <a:avLst/>
          </a:prstGeom>
        </p:spPr>
      </p:pic>
      <p:pic>
        <p:nvPicPr>
          <p:cNvPr id="6" name="Immagine 5">
            <a:extLst>
              <a:ext uri="{FF2B5EF4-FFF2-40B4-BE49-F238E27FC236}">
                <a16:creationId xmlns:a16="http://schemas.microsoft.com/office/drawing/2014/main" id="{38DD7F49-8B01-FDFE-D6D1-63DAA52871A8}"/>
              </a:ext>
            </a:extLst>
          </p:cNvPr>
          <p:cNvPicPr>
            <a:picLocks noChangeAspect="1"/>
          </p:cNvPicPr>
          <p:nvPr/>
        </p:nvPicPr>
        <p:blipFill>
          <a:blip r:embed="rId3"/>
          <a:stretch>
            <a:fillRect/>
          </a:stretch>
        </p:blipFill>
        <p:spPr>
          <a:xfrm>
            <a:off x="5237468" y="3371215"/>
            <a:ext cx="77064" cy="52070"/>
          </a:xfrm>
          <a:prstGeom prst="rect">
            <a:avLst/>
          </a:prstGeom>
        </p:spPr>
      </p:pic>
      <p:pic>
        <p:nvPicPr>
          <p:cNvPr id="7" name="Immagine 6">
            <a:extLst>
              <a:ext uri="{FF2B5EF4-FFF2-40B4-BE49-F238E27FC236}">
                <a16:creationId xmlns:a16="http://schemas.microsoft.com/office/drawing/2014/main" id="{40588024-00E5-994F-2962-1F53EB32213D}"/>
              </a:ext>
            </a:extLst>
          </p:cNvPr>
          <p:cNvPicPr>
            <a:picLocks noChangeAspect="1"/>
          </p:cNvPicPr>
          <p:nvPr/>
        </p:nvPicPr>
        <p:blipFill>
          <a:blip r:embed="rId3"/>
          <a:stretch>
            <a:fillRect/>
          </a:stretch>
        </p:blipFill>
        <p:spPr>
          <a:xfrm>
            <a:off x="5237468" y="3675380"/>
            <a:ext cx="77064" cy="52070"/>
          </a:xfrm>
          <a:prstGeom prst="rect">
            <a:avLst/>
          </a:prstGeom>
        </p:spPr>
      </p:pic>
      <p:pic>
        <p:nvPicPr>
          <p:cNvPr id="8" name="Immagine 7">
            <a:extLst>
              <a:ext uri="{FF2B5EF4-FFF2-40B4-BE49-F238E27FC236}">
                <a16:creationId xmlns:a16="http://schemas.microsoft.com/office/drawing/2014/main" id="{DDB1C802-57D4-628B-4EA3-7462180050EF}"/>
              </a:ext>
            </a:extLst>
          </p:cNvPr>
          <p:cNvPicPr>
            <a:picLocks noChangeAspect="1"/>
          </p:cNvPicPr>
          <p:nvPr/>
        </p:nvPicPr>
        <p:blipFill>
          <a:blip r:embed="rId3"/>
          <a:stretch>
            <a:fillRect/>
          </a:stretch>
        </p:blipFill>
        <p:spPr>
          <a:xfrm>
            <a:off x="5237468" y="4141470"/>
            <a:ext cx="77064" cy="52070"/>
          </a:xfrm>
          <a:prstGeom prst="rect">
            <a:avLst/>
          </a:prstGeom>
        </p:spPr>
      </p:pic>
    </p:spTree>
    <p:extLst>
      <p:ext uri="{BB962C8B-B14F-4D97-AF65-F5344CB8AC3E}">
        <p14:creationId xmlns:p14="http://schemas.microsoft.com/office/powerpoint/2010/main" val="421820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BDF0571-A284-E91F-CD8B-12D72667E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54DFEBF1-5417-154E-1FE2-E4BE121AAEF8}"/>
              </a:ext>
            </a:extLst>
          </p:cNvPr>
          <p:cNvPicPr>
            <a:picLocks noChangeAspect="1"/>
          </p:cNvPicPr>
          <p:nvPr/>
        </p:nvPicPr>
        <p:blipFill>
          <a:blip r:embed="rId3"/>
          <a:stretch>
            <a:fillRect/>
          </a:stretch>
        </p:blipFill>
        <p:spPr>
          <a:xfrm>
            <a:off x="6055818" y="3733800"/>
            <a:ext cx="2676466" cy="170180"/>
          </a:xfrm>
          <a:prstGeom prst="rect">
            <a:avLst/>
          </a:prstGeom>
        </p:spPr>
      </p:pic>
      <p:pic>
        <p:nvPicPr>
          <p:cNvPr id="6" name="Immagine 5">
            <a:extLst>
              <a:ext uri="{FF2B5EF4-FFF2-40B4-BE49-F238E27FC236}">
                <a16:creationId xmlns:a16="http://schemas.microsoft.com/office/drawing/2014/main" id="{7A2C2B0A-0DF4-842D-E07C-33D002660736}"/>
              </a:ext>
            </a:extLst>
          </p:cNvPr>
          <p:cNvPicPr>
            <a:picLocks noChangeAspect="1"/>
          </p:cNvPicPr>
          <p:nvPr/>
        </p:nvPicPr>
        <p:blipFill>
          <a:blip r:embed="rId4"/>
          <a:stretch>
            <a:fillRect/>
          </a:stretch>
        </p:blipFill>
        <p:spPr>
          <a:xfrm>
            <a:off x="4806315" y="3903980"/>
            <a:ext cx="4618421" cy="1507954"/>
          </a:xfrm>
          <a:prstGeom prst="rect">
            <a:avLst/>
          </a:prstGeom>
        </p:spPr>
      </p:pic>
      <p:sp>
        <p:nvSpPr>
          <p:cNvPr id="7" name="Rettangolo 6">
            <a:extLst>
              <a:ext uri="{FF2B5EF4-FFF2-40B4-BE49-F238E27FC236}">
                <a16:creationId xmlns:a16="http://schemas.microsoft.com/office/drawing/2014/main" id="{A5F1673F-9442-3887-8FFB-6A84C619678D}"/>
              </a:ext>
            </a:extLst>
          </p:cNvPr>
          <p:cNvSpPr/>
          <p:nvPr/>
        </p:nvSpPr>
        <p:spPr>
          <a:xfrm>
            <a:off x="4775200" y="5411934"/>
            <a:ext cx="4744720" cy="25734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9136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DF31C2EA-72C9-0E92-3D1E-D3BB8ED92A12}"/>
              </a:ext>
            </a:extLst>
          </p:cNvPr>
          <p:cNvGrpSpPr/>
          <p:nvPr/>
        </p:nvGrpSpPr>
        <p:grpSpPr>
          <a:xfrm>
            <a:off x="1235787" y="1783526"/>
            <a:ext cx="10337648" cy="5074723"/>
            <a:chOff x="852323" y="1861095"/>
            <a:chExt cx="10434939" cy="5074723"/>
          </a:xfrm>
        </p:grpSpPr>
        <p:sp>
          <p:nvSpPr>
            <p:cNvPr id="9" name="CasellaDiTesto 8">
              <a:extLst>
                <a:ext uri="{FF2B5EF4-FFF2-40B4-BE49-F238E27FC236}">
                  <a16:creationId xmlns:a16="http://schemas.microsoft.com/office/drawing/2014/main" id="{17925E54-F22F-4FB3-1C5F-E21F260EA5D6}"/>
                </a:ext>
              </a:extLst>
            </p:cNvPr>
            <p:cNvSpPr txBox="1"/>
            <p:nvPr/>
          </p:nvSpPr>
          <p:spPr>
            <a:xfrm>
              <a:off x="852323" y="1861095"/>
              <a:ext cx="3887317" cy="461665"/>
            </a:xfrm>
            <a:prstGeom prst="rect">
              <a:avLst/>
            </a:prstGeom>
            <a:noFill/>
          </p:spPr>
          <p:txBody>
            <a:bodyPr wrap="square" rtlCol="0">
              <a:spAutoFit/>
            </a:bodyPr>
            <a:lstStyle/>
            <a:p>
              <a:pPr>
                <a:spcAft>
                  <a:spcPts val="3000"/>
                </a:spcAft>
              </a:pPr>
              <a:r>
                <a:rPr lang="it-IT" sz="2400" b="1" dirty="0">
                  <a:solidFill>
                    <a:srgbClr val="E05B10"/>
                  </a:solidFill>
                  <a:latin typeface="Book Antiqua" panose="02040602050305030304" pitchFamily="18" charset="0"/>
                  <a:cs typeface="Times New Roman" panose="02020603050405020304" pitchFamily="18" charset="0"/>
                </a:rPr>
                <a:t>Nuovi Accreditamenti</a:t>
              </a:r>
            </a:p>
          </p:txBody>
        </p:sp>
        <p:sp>
          <p:nvSpPr>
            <p:cNvPr id="10" name="CasellaDiTesto 9">
              <a:extLst>
                <a:ext uri="{FF2B5EF4-FFF2-40B4-BE49-F238E27FC236}">
                  <a16:creationId xmlns:a16="http://schemas.microsoft.com/office/drawing/2014/main" id="{E060DECF-3FB7-6A72-6669-B9873E726625}"/>
                </a:ext>
              </a:extLst>
            </p:cNvPr>
            <p:cNvSpPr txBox="1"/>
            <p:nvPr/>
          </p:nvSpPr>
          <p:spPr>
            <a:xfrm>
              <a:off x="852323" y="2322760"/>
              <a:ext cx="10434939" cy="4613058"/>
            </a:xfrm>
            <a:prstGeom prst="rect">
              <a:avLst/>
            </a:prstGeom>
            <a:noFill/>
          </p:spPr>
          <p:txBody>
            <a:bodyPr wrap="square" rtlCol="0">
              <a:spAutoFit/>
            </a:bodyPr>
            <a:lstStyle/>
            <a:p>
              <a:pPr algn="just">
                <a:lnSpc>
                  <a:spcPct val="150000"/>
                </a:lnSpc>
              </a:pPr>
              <a:r>
                <a:rPr lang="it-IT" dirty="0">
                  <a:latin typeface="Times New Roman" panose="02020603050405020304" pitchFamily="18" charset="0"/>
                  <a:cs typeface="Times New Roman" panose="02020603050405020304" pitchFamily="18" charset="0"/>
                </a:rPr>
                <a:t>Per ampliare lo spettro degli strumenti, delle offerte formative e dei fondi a cui poter accedere a beneficio dei nostri Enti, stiamo lavorando ai seguenti nuovi accreditamenti:</a:t>
              </a:r>
            </a:p>
            <a:p>
              <a:pPr marL="285750" indent="-285750" algn="just">
                <a:lnSpc>
                  <a:spcPct val="150000"/>
                </a:lnSpc>
                <a:buClr>
                  <a:srgbClr val="E05B10"/>
                </a:buClr>
                <a:buFont typeface="Arial" panose="020B0604020202020204" pitchFamily="34" charset="0"/>
                <a:buChar char="•"/>
              </a:pPr>
              <a:r>
                <a:rPr lang="it-IT" b="1" dirty="0">
                  <a:latin typeface="Times New Roman" panose="02020603050405020304" pitchFamily="18" charset="0"/>
                  <a:cs typeface="Times New Roman" panose="02020603050405020304" pitchFamily="18" charset="0"/>
                </a:rPr>
                <a:t>Accreditamento </a:t>
              </a:r>
              <a:r>
                <a:rPr lang="it-IT" dirty="0">
                  <a:latin typeface="Times New Roman" panose="02020603050405020304" pitchFamily="18" charset="0"/>
                  <a:cs typeface="Times New Roman" panose="02020603050405020304" pitchFamily="18" charset="0"/>
                </a:rPr>
                <a:t>come </a:t>
              </a:r>
              <a:r>
                <a:rPr lang="it-IT" b="1" i="1" dirty="0">
                  <a:latin typeface="Times New Roman" panose="02020603050405020304" pitchFamily="18" charset="0"/>
                  <a:cs typeface="Times New Roman" panose="02020603050405020304" pitchFamily="18" charset="0"/>
                </a:rPr>
                <a:t>Ente di formazione</a:t>
              </a:r>
              <a:r>
                <a:rPr lang="it-IT" dirty="0">
                  <a:latin typeface="Times New Roman" panose="02020603050405020304" pitchFamily="18" charset="0"/>
                  <a:cs typeface="Times New Roman" panose="02020603050405020304" pitchFamily="18" charset="0"/>
                </a:rPr>
                <a:t> presso il </a:t>
              </a:r>
              <a:r>
                <a:rPr lang="it-IT" b="1" dirty="0">
                  <a:latin typeface="Times New Roman" panose="02020603050405020304" pitchFamily="18" charset="0"/>
                  <a:cs typeface="Times New Roman" panose="02020603050405020304" pitchFamily="18" charset="0"/>
                </a:rPr>
                <a:t>Ministero dell’Istruzione e del Merito </a:t>
              </a:r>
              <a:r>
                <a:rPr lang="it-IT" dirty="0">
                  <a:latin typeface="Times New Roman" panose="02020603050405020304" pitchFamily="18" charset="0"/>
                  <a:cs typeface="Times New Roman" panose="02020603050405020304" pitchFamily="18" charset="0"/>
                </a:rPr>
                <a:t>e la </a:t>
              </a:r>
              <a:r>
                <a:rPr lang="it-IT" b="1" dirty="0">
                  <a:latin typeface="Times New Roman" panose="02020603050405020304" pitchFamily="18" charset="0"/>
                  <a:cs typeface="Times New Roman" panose="02020603050405020304" pitchFamily="18" charset="0"/>
                </a:rPr>
                <a:t>Regione Lazio</a:t>
              </a:r>
              <a:r>
                <a:rPr lang="it-IT" dirty="0">
                  <a:latin typeface="Times New Roman" panose="02020603050405020304" pitchFamily="18" charset="0"/>
                  <a:cs typeface="Times New Roman" panose="02020603050405020304" pitchFamily="18" charset="0"/>
                </a:rPr>
                <a:t>;</a:t>
              </a:r>
            </a:p>
            <a:p>
              <a:pPr algn="just">
                <a:lnSpc>
                  <a:spcPct val="150000"/>
                </a:lnSpc>
                <a:buClr>
                  <a:srgbClr val="E05B10"/>
                </a:buClr>
              </a:pPr>
              <a:endParaRPr lang="it-IT" sz="600" dirty="0">
                <a:latin typeface="Times New Roman" panose="02020603050405020304" pitchFamily="18" charset="0"/>
                <a:cs typeface="Times New Roman" panose="02020603050405020304" pitchFamily="18" charset="0"/>
              </a:endParaRPr>
            </a:p>
            <a:p>
              <a:pPr marL="285750" indent="-285750" algn="just">
                <a:lnSpc>
                  <a:spcPct val="150000"/>
                </a:lnSpc>
                <a:buClr>
                  <a:srgbClr val="E05B10"/>
                </a:buClr>
                <a:buFont typeface="Arial" panose="020B0604020202020204" pitchFamily="34" charset="0"/>
                <a:buChar char="•"/>
              </a:pPr>
              <a:r>
                <a:rPr lang="it-IT" b="1" dirty="0">
                  <a:latin typeface="Times New Roman" panose="02020603050405020304" pitchFamily="18" charset="0"/>
                  <a:cs typeface="Times New Roman" panose="02020603050405020304" pitchFamily="18" charset="0"/>
                </a:rPr>
                <a:t>Accreditamento </a:t>
              </a:r>
              <a:r>
                <a:rPr lang="it-IT" dirty="0">
                  <a:latin typeface="Times New Roman" panose="02020603050405020304" pitchFamily="18" charset="0"/>
                  <a:cs typeface="Times New Roman" panose="02020603050405020304" pitchFamily="18" charset="0"/>
                </a:rPr>
                <a:t>come </a:t>
              </a:r>
              <a:r>
                <a:rPr lang="it-IT" b="1" i="1" dirty="0">
                  <a:latin typeface="Times New Roman" panose="02020603050405020304" pitchFamily="18" charset="0"/>
                  <a:cs typeface="Times New Roman" panose="02020603050405020304" pitchFamily="18" charset="0"/>
                </a:rPr>
                <a:t>Ente di formazione</a:t>
              </a:r>
              <a:r>
                <a:rPr lang="it-IT" dirty="0">
                  <a:latin typeface="Times New Roman" panose="02020603050405020304" pitchFamily="18" charset="0"/>
                  <a:cs typeface="Times New Roman" panose="02020603050405020304" pitchFamily="18" charset="0"/>
                </a:rPr>
                <a:t> presso altre Regioni Italiane, quali </a:t>
              </a:r>
              <a:r>
                <a:rPr lang="it-IT" b="1" dirty="0">
                  <a:latin typeface="Times New Roman" panose="02020603050405020304" pitchFamily="18" charset="0"/>
                  <a:cs typeface="Times New Roman" panose="02020603050405020304" pitchFamily="18" charset="0"/>
                </a:rPr>
                <a:t>Lombardia</a:t>
              </a:r>
              <a:r>
                <a:rPr lang="it-IT"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Sicilia </a:t>
              </a:r>
              <a:r>
                <a:rPr lang="it-IT" dirty="0">
                  <a:latin typeface="Times New Roman" panose="02020603050405020304" pitchFamily="18" charset="0"/>
                  <a:cs typeface="Times New Roman" panose="02020603050405020304" pitchFamily="18" charset="0"/>
                </a:rPr>
                <a:t>e </a:t>
              </a:r>
              <a:r>
                <a:rPr lang="it-IT" b="1" dirty="0">
                  <a:latin typeface="Times New Roman" panose="02020603050405020304" pitchFamily="18" charset="0"/>
                  <a:cs typeface="Times New Roman" panose="02020603050405020304" pitchFamily="18" charset="0"/>
                </a:rPr>
                <a:t>Puglia</a:t>
              </a:r>
              <a:r>
                <a:rPr lang="it-IT" dirty="0">
                  <a:latin typeface="Times New Roman" panose="02020603050405020304" pitchFamily="18" charset="0"/>
                  <a:cs typeface="Times New Roman" panose="02020603050405020304" pitchFamily="18" charset="0"/>
                </a:rPr>
                <a:t>;</a:t>
              </a:r>
            </a:p>
            <a:p>
              <a:pPr algn="just">
                <a:lnSpc>
                  <a:spcPct val="150000"/>
                </a:lnSpc>
                <a:buClr>
                  <a:srgbClr val="E05B10"/>
                </a:buClr>
              </a:pPr>
              <a:endParaRPr lang="it-IT" sz="600" dirty="0">
                <a:latin typeface="Times New Roman" panose="02020603050405020304" pitchFamily="18" charset="0"/>
                <a:cs typeface="Times New Roman" panose="02020603050405020304" pitchFamily="18" charset="0"/>
              </a:endParaRPr>
            </a:p>
            <a:p>
              <a:pPr marL="285750" indent="-285750" algn="just">
                <a:lnSpc>
                  <a:spcPct val="150000"/>
                </a:lnSpc>
                <a:buClr>
                  <a:srgbClr val="E05B10"/>
                </a:buClr>
                <a:buFont typeface="Arial" panose="020B0604020202020204" pitchFamily="34" charset="0"/>
                <a:buChar char="•"/>
              </a:pPr>
              <a:r>
                <a:rPr lang="it-IT" b="1" dirty="0">
                  <a:latin typeface="Times New Roman" panose="02020603050405020304" pitchFamily="18" charset="0"/>
                  <a:cs typeface="Times New Roman" panose="02020603050405020304" pitchFamily="18" charset="0"/>
                </a:rPr>
                <a:t>Accreditamento </a:t>
              </a:r>
              <a:r>
                <a:rPr lang="it-IT" dirty="0">
                  <a:latin typeface="Times New Roman" panose="02020603050405020304" pitchFamily="18" charset="0"/>
                  <a:cs typeface="Times New Roman" panose="02020603050405020304" pitchFamily="18" charset="0"/>
                </a:rPr>
                <a:t>per l’erogazione di </a:t>
              </a:r>
              <a:r>
                <a:rPr lang="it-IT" b="1" dirty="0">
                  <a:latin typeface="Times New Roman" panose="02020603050405020304" pitchFamily="18" charset="0"/>
                  <a:cs typeface="Times New Roman" panose="02020603050405020304" pitchFamily="18" charset="0"/>
                </a:rPr>
                <a:t>eventi ECM </a:t>
              </a:r>
              <a:r>
                <a:rPr lang="it-IT" dirty="0">
                  <a:latin typeface="Times New Roman" panose="02020603050405020304" pitchFamily="18" charset="0"/>
                  <a:cs typeface="Times New Roman" panose="02020603050405020304" pitchFamily="18" charset="0"/>
                </a:rPr>
                <a:t>(</a:t>
              </a:r>
              <a:r>
                <a:rPr lang="it-IT" b="1" i="1" dirty="0">
                  <a:latin typeface="Times New Roman" panose="02020603050405020304" pitchFamily="18" charset="0"/>
                  <a:cs typeface="Times New Roman" panose="02020603050405020304" pitchFamily="18" charset="0"/>
                </a:rPr>
                <a:t>Educazione Continua in Medicina</a:t>
              </a:r>
              <a:r>
                <a:rPr lang="it-IT" dirty="0">
                  <a:latin typeface="Times New Roman" panose="02020603050405020304" pitchFamily="18" charset="0"/>
                  <a:cs typeface="Times New Roman" panose="02020603050405020304" pitchFamily="18" charset="0"/>
                </a:rPr>
                <a:t>) per offrire nuove opportunità al settore sanitario e realizzare attività formative riconosciute per l’attribuzione di crediti;</a:t>
              </a:r>
            </a:p>
            <a:p>
              <a:pPr marL="285750" indent="-285750" algn="just">
                <a:lnSpc>
                  <a:spcPct val="150000"/>
                </a:lnSpc>
                <a:buClr>
                  <a:srgbClr val="E05B10"/>
                </a:buClr>
                <a:buFont typeface="Arial" panose="020B0604020202020204" pitchFamily="34" charset="0"/>
                <a:buChar char="•"/>
              </a:pPr>
              <a:endParaRPr lang="it-IT" sz="600" dirty="0">
                <a:latin typeface="Times New Roman" panose="02020603050405020304" pitchFamily="18" charset="0"/>
                <a:cs typeface="Times New Roman" panose="02020603050405020304" pitchFamily="18" charset="0"/>
              </a:endParaRPr>
            </a:p>
            <a:p>
              <a:pPr marL="285750" indent="-285750" algn="just">
                <a:lnSpc>
                  <a:spcPct val="150000"/>
                </a:lnSpc>
                <a:buClr>
                  <a:srgbClr val="E05B10"/>
                </a:buClr>
                <a:buFont typeface="Arial" panose="020B0604020202020204" pitchFamily="34" charset="0"/>
                <a:buChar char="•"/>
              </a:pPr>
              <a:r>
                <a:rPr lang="it-IT" b="1" dirty="0">
                  <a:latin typeface="Times New Roman" panose="02020603050405020304" pitchFamily="18" charset="0"/>
                  <a:cs typeface="Times New Roman" panose="02020603050405020304" pitchFamily="18" charset="0"/>
                </a:rPr>
                <a:t>Accreditamento</a:t>
              </a:r>
              <a:r>
                <a:rPr lang="it-IT" dirty="0">
                  <a:latin typeface="Times New Roman" panose="02020603050405020304" pitchFamily="18" charset="0"/>
                  <a:cs typeface="Times New Roman" panose="02020603050405020304" pitchFamily="18" charset="0"/>
                </a:rPr>
                <a:t> come </a:t>
              </a:r>
              <a:r>
                <a:rPr lang="it-IT" b="1" i="1" dirty="0">
                  <a:latin typeface="Times New Roman" panose="02020603050405020304" pitchFamily="18" charset="0"/>
                  <a:cs typeface="Times New Roman" panose="02020603050405020304" pitchFamily="18" charset="0"/>
                </a:rPr>
                <a:t>Ente di certificazione </a:t>
              </a:r>
              <a:r>
                <a:rPr lang="it-IT" dirty="0">
                  <a:latin typeface="Times New Roman" panose="02020603050405020304" pitchFamily="18" charset="0"/>
                  <a:cs typeface="Times New Roman" panose="02020603050405020304" pitchFamily="18" charset="0"/>
                </a:rPr>
                <a:t>per attribuire valenza curricolare agli attestati da noi rilasciati.</a:t>
              </a:r>
            </a:p>
          </p:txBody>
        </p:sp>
      </p:grpSp>
      <p:pic>
        <p:nvPicPr>
          <p:cNvPr id="4" name="Elemento grafico 3">
            <a:extLst>
              <a:ext uri="{FF2B5EF4-FFF2-40B4-BE49-F238E27FC236}">
                <a16:creationId xmlns:a16="http://schemas.microsoft.com/office/drawing/2014/main" id="{7071AB06-533D-01E4-C3DA-6EC8351C01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6960" y="4227744"/>
            <a:ext cx="620077" cy="541007"/>
          </a:xfrm>
          <a:prstGeom prst="rect">
            <a:avLst/>
          </a:prstGeom>
        </p:spPr>
      </p:pic>
      <p:pic>
        <p:nvPicPr>
          <p:cNvPr id="5" name="Elemento grafico 4">
            <a:extLst>
              <a:ext uri="{FF2B5EF4-FFF2-40B4-BE49-F238E27FC236}">
                <a16:creationId xmlns:a16="http://schemas.microsoft.com/office/drawing/2014/main" id="{AB653579-0AB0-1A90-BCAD-9FA107D064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6960" y="5108532"/>
            <a:ext cx="620077" cy="541007"/>
          </a:xfrm>
          <a:prstGeom prst="rect">
            <a:avLst/>
          </a:prstGeom>
        </p:spPr>
      </p:pic>
      <p:pic>
        <p:nvPicPr>
          <p:cNvPr id="6" name="Elemento grafico 5">
            <a:extLst>
              <a:ext uri="{FF2B5EF4-FFF2-40B4-BE49-F238E27FC236}">
                <a16:creationId xmlns:a16="http://schemas.microsoft.com/office/drawing/2014/main" id="{14A20A83-874F-976B-8634-A7174A0A70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6960" y="5989321"/>
            <a:ext cx="620079" cy="541008"/>
          </a:xfrm>
          <a:prstGeom prst="rect">
            <a:avLst/>
          </a:prstGeom>
        </p:spPr>
      </p:pic>
      <p:pic>
        <p:nvPicPr>
          <p:cNvPr id="11" name="Elemento grafico 10">
            <a:extLst>
              <a:ext uri="{FF2B5EF4-FFF2-40B4-BE49-F238E27FC236}">
                <a16:creationId xmlns:a16="http://schemas.microsoft.com/office/drawing/2014/main" id="{DDFF0525-4319-EEAE-3AB2-43C769D8F2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6960" y="3226356"/>
            <a:ext cx="693129" cy="655949"/>
          </a:xfrm>
          <a:prstGeom prst="rect">
            <a:avLst/>
          </a:prstGeom>
        </p:spPr>
      </p:pic>
      <p:sp>
        <p:nvSpPr>
          <p:cNvPr id="12" name="CasellaDiTesto 11">
            <a:extLst>
              <a:ext uri="{FF2B5EF4-FFF2-40B4-BE49-F238E27FC236}">
                <a16:creationId xmlns:a16="http://schemas.microsoft.com/office/drawing/2014/main" id="{2FED835D-1B32-9C73-20C6-0022FE420C94}"/>
              </a:ext>
            </a:extLst>
          </p:cNvPr>
          <p:cNvSpPr txBox="1"/>
          <p:nvPr/>
        </p:nvSpPr>
        <p:spPr>
          <a:xfrm>
            <a:off x="852323" y="1137195"/>
            <a:ext cx="10487354" cy="646331"/>
          </a:xfrm>
          <a:prstGeom prst="rect">
            <a:avLst/>
          </a:prstGeom>
          <a:noFill/>
        </p:spPr>
        <p:txBody>
          <a:bodyPr wrap="square" rtlCol="0">
            <a:spAutoFit/>
          </a:bodyPr>
          <a:lstStyle/>
          <a:p>
            <a:pPr algn="ctr">
              <a:spcAft>
                <a:spcPts val="3000"/>
              </a:spcAft>
            </a:pPr>
            <a:r>
              <a:rPr lang="it-IT" sz="3600" b="1" dirty="0">
                <a:solidFill>
                  <a:srgbClr val="E05B10"/>
                </a:solidFill>
                <a:latin typeface="Book Antiqua" panose="02040602050305030304" pitchFamily="18" charset="0"/>
                <a:cs typeface="Times New Roman" panose="02020603050405020304" pitchFamily="18" charset="0"/>
              </a:rPr>
              <a:t>IL NUOVO CORSO</a:t>
            </a:r>
          </a:p>
        </p:txBody>
      </p:sp>
    </p:spTree>
    <p:extLst>
      <p:ext uri="{BB962C8B-B14F-4D97-AF65-F5344CB8AC3E}">
        <p14:creationId xmlns:p14="http://schemas.microsoft.com/office/powerpoint/2010/main" val="243842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386BD8F-7A09-85B4-36C3-28854F7C8B86}"/>
              </a:ext>
            </a:extLst>
          </p:cNvPr>
          <p:cNvSpPr txBox="1"/>
          <p:nvPr/>
        </p:nvSpPr>
        <p:spPr>
          <a:xfrm>
            <a:off x="852323" y="1137195"/>
            <a:ext cx="10487354" cy="646331"/>
          </a:xfrm>
          <a:prstGeom prst="rect">
            <a:avLst/>
          </a:prstGeom>
          <a:noFill/>
        </p:spPr>
        <p:txBody>
          <a:bodyPr wrap="square" rtlCol="0">
            <a:spAutoFit/>
          </a:bodyPr>
          <a:lstStyle/>
          <a:p>
            <a:pPr algn="ctr">
              <a:spcAft>
                <a:spcPts val="3000"/>
              </a:spcAft>
            </a:pPr>
            <a:r>
              <a:rPr lang="it-IT" sz="3600" b="1" dirty="0">
                <a:solidFill>
                  <a:srgbClr val="E05B10"/>
                </a:solidFill>
                <a:latin typeface="Book Antiqua" panose="02040602050305030304" pitchFamily="18" charset="0"/>
                <a:cs typeface="Times New Roman" panose="02020603050405020304" pitchFamily="18" charset="0"/>
              </a:rPr>
              <a:t>IL NUOVO CORSO</a:t>
            </a:r>
          </a:p>
        </p:txBody>
      </p:sp>
      <p:grpSp>
        <p:nvGrpSpPr>
          <p:cNvPr id="8" name="Gruppo 7">
            <a:extLst>
              <a:ext uri="{FF2B5EF4-FFF2-40B4-BE49-F238E27FC236}">
                <a16:creationId xmlns:a16="http://schemas.microsoft.com/office/drawing/2014/main" id="{DF31C2EA-72C9-0E92-3D1E-D3BB8ED92A12}"/>
              </a:ext>
            </a:extLst>
          </p:cNvPr>
          <p:cNvGrpSpPr/>
          <p:nvPr/>
        </p:nvGrpSpPr>
        <p:grpSpPr>
          <a:xfrm>
            <a:off x="764692" y="2550974"/>
            <a:ext cx="10662614" cy="2685607"/>
            <a:chOff x="852323" y="1861095"/>
            <a:chExt cx="10662614" cy="2685607"/>
          </a:xfrm>
        </p:grpSpPr>
        <p:sp>
          <p:nvSpPr>
            <p:cNvPr id="9" name="CasellaDiTesto 8">
              <a:extLst>
                <a:ext uri="{FF2B5EF4-FFF2-40B4-BE49-F238E27FC236}">
                  <a16:creationId xmlns:a16="http://schemas.microsoft.com/office/drawing/2014/main" id="{17925E54-F22F-4FB3-1C5F-E21F260EA5D6}"/>
                </a:ext>
              </a:extLst>
            </p:cNvPr>
            <p:cNvSpPr txBox="1"/>
            <p:nvPr/>
          </p:nvSpPr>
          <p:spPr>
            <a:xfrm>
              <a:off x="852323" y="1861095"/>
              <a:ext cx="4180687" cy="461665"/>
            </a:xfrm>
            <a:prstGeom prst="rect">
              <a:avLst/>
            </a:prstGeom>
            <a:noFill/>
          </p:spPr>
          <p:txBody>
            <a:bodyPr wrap="square" rtlCol="0">
              <a:spAutoFit/>
            </a:bodyPr>
            <a:lstStyle/>
            <a:p>
              <a:pPr>
                <a:spcAft>
                  <a:spcPts val="3000"/>
                </a:spcAft>
              </a:pPr>
              <a:r>
                <a:rPr lang="it-IT" sz="2400" b="1" dirty="0">
                  <a:solidFill>
                    <a:srgbClr val="E05B10"/>
                  </a:solidFill>
                  <a:latin typeface="Book Antiqua" panose="02040602050305030304" pitchFamily="18" charset="0"/>
                  <a:cs typeface="Times New Roman" panose="02020603050405020304" pitchFamily="18" charset="0"/>
                </a:rPr>
                <a:t>Attività di Comunicazione:</a:t>
              </a:r>
            </a:p>
          </p:txBody>
        </p:sp>
        <p:sp>
          <p:nvSpPr>
            <p:cNvPr id="10" name="CasellaDiTesto 9">
              <a:extLst>
                <a:ext uri="{FF2B5EF4-FFF2-40B4-BE49-F238E27FC236}">
                  <a16:creationId xmlns:a16="http://schemas.microsoft.com/office/drawing/2014/main" id="{E060DECF-3FB7-6A72-6669-B9873E726625}"/>
                </a:ext>
              </a:extLst>
            </p:cNvPr>
            <p:cNvSpPr txBox="1"/>
            <p:nvPr/>
          </p:nvSpPr>
          <p:spPr>
            <a:xfrm>
              <a:off x="852323" y="2322760"/>
              <a:ext cx="10662614" cy="2223942"/>
            </a:xfrm>
            <a:prstGeom prst="rect">
              <a:avLst/>
            </a:prstGeom>
            <a:noFill/>
          </p:spPr>
          <p:txBody>
            <a:bodyPr wrap="square" rtlCol="0">
              <a:spAutoFit/>
            </a:bodyPr>
            <a:lstStyle/>
            <a:p>
              <a:pPr marL="285750" indent="-285750" algn="just">
                <a:lnSpc>
                  <a:spcPct val="200000"/>
                </a:lnSpc>
                <a:buClr>
                  <a:srgbClr val="E05B10"/>
                </a:buClr>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Restyling del </a:t>
              </a:r>
              <a:r>
                <a:rPr lang="it-IT" b="1" i="1" dirty="0">
                  <a:latin typeface="Times New Roman" panose="02020603050405020304" pitchFamily="18" charset="0"/>
                  <a:cs typeface="Times New Roman" panose="02020603050405020304" pitchFamily="18" charset="0"/>
                </a:rPr>
                <a:t>logo</a:t>
              </a:r>
            </a:p>
            <a:p>
              <a:pPr marL="285750" indent="-285750" algn="just">
                <a:lnSpc>
                  <a:spcPct val="200000"/>
                </a:lnSpc>
                <a:buClr>
                  <a:srgbClr val="E05B10"/>
                </a:buClr>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Nuovo </a:t>
              </a:r>
              <a:r>
                <a:rPr lang="it-IT" b="1" i="1" dirty="0">
                  <a:latin typeface="Times New Roman" panose="02020603050405020304" pitchFamily="18" charset="0"/>
                  <a:cs typeface="Times New Roman" panose="02020603050405020304" pitchFamily="18" charset="0"/>
                </a:rPr>
                <a:t>sito web</a:t>
              </a:r>
            </a:p>
            <a:p>
              <a:pPr marL="285750" indent="-285750" algn="just">
                <a:lnSpc>
                  <a:spcPct val="200000"/>
                </a:lnSpc>
                <a:buClr>
                  <a:srgbClr val="E05B10"/>
                </a:buClr>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Nuove </a:t>
              </a:r>
              <a:r>
                <a:rPr lang="it-IT" b="1" i="1" dirty="0">
                  <a:latin typeface="Times New Roman" panose="02020603050405020304" pitchFamily="18" charset="0"/>
                  <a:cs typeface="Times New Roman" panose="02020603050405020304" pitchFamily="18" charset="0"/>
                </a:rPr>
                <a:t>pagine social </a:t>
              </a:r>
              <a:r>
                <a:rPr lang="it-IT" dirty="0">
                  <a:latin typeface="Times New Roman" panose="02020603050405020304" pitchFamily="18" charset="0"/>
                  <a:cs typeface="Times New Roman" panose="02020603050405020304" pitchFamily="18" charset="0"/>
                </a:rPr>
                <a:t>(Facebook, Instagram, </a:t>
              </a:r>
              <a:r>
                <a:rPr lang="it-IT" dirty="0" err="1">
                  <a:latin typeface="Times New Roman" panose="02020603050405020304" pitchFamily="18" charset="0"/>
                  <a:cs typeface="Times New Roman" panose="02020603050405020304" pitchFamily="18" charset="0"/>
                </a:rPr>
                <a:t>ecc</a:t>
              </a:r>
              <a:r>
                <a:rPr lang="it-IT" dirty="0">
                  <a:latin typeface="Times New Roman" panose="02020603050405020304" pitchFamily="18" charset="0"/>
                  <a:cs typeface="Times New Roman" panose="02020603050405020304" pitchFamily="18" charset="0"/>
                </a:rPr>
                <a:t>…)</a:t>
              </a:r>
            </a:p>
            <a:p>
              <a:pPr marL="285750" indent="-285750" algn="just">
                <a:lnSpc>
                  <a:spcPct val="200000"/>
                </a:lnSpc>
                <a:buClr>
                  <a:srgbClr val="E05B10"/>
                </a:buClr>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Nuova </a:t>
              </a:r>
              <a:r>
                <a:rPr lang="it-IT" b="1" i="1" dirty="0">
                  <a:latin typeface="Times New Roman" panose="02020603050405020304" pitchFamily="18" charset="0"/>
                  <a:cs typeface="Times New Roman" panose="02020603050405020304" pitchFamily="18" charset="0"/>
                </a:rPr>
                <a:t>brochure</a:t>
              </a:r>
            </a:p>
          </p:txBody>
        </p:sp>
      </p:grpSp>
      <p:sp>
        <p:nvSpPr>
          <p:cNvPr id="4" name="CasellaDiTesto 3">
            <a:extLst>
              <a:ext uri="{FF2B5EF4-FFF2-40B4-BE49-F238E27FC236}">
                <a16:creationId xmlns:a16="http://schemas.microsoft.com/office/drawing/2014/main" id="{C0FC6328-9772-F8D4-F95C-1922F2907827}"/>
              </a:ext>
            </a:extLst>
          </p:cNvPr>
          <p:cNvSpPr txBox="1"/>
          <p:nvPr/>
        </p:nvSpPr>
        <p:spPr>
          <a:xfrm>
            <a:off x="342900" y="1704768"/>
            <a:ext cx="11506199" cy="458074"/>
          </a:xfrm>
          <a:prstGeom prst="rect">
            <a:avLst/>
          </a:prstGeom>
          <a:noFill/>
        </p:spPr>
        <p:txBody>
          <a:bodyPr wrap="square">
            <a:spAutoFit/>
          </a:bodyPr>
          <a:lstStyle/>
          <a:p>
            <a:pPr algn="ctr">
              <a:lnSpc>
                <a:spcPct val="150000"/>
              </a:lnSpc>
            </a:pPr>
            <a:r>
              <a:rPr lang="it-IT" dirty="0">
                <a:latin typeface="Times New Roman" panose="02020603050405020304" pitchFamily="18" charset="0"/>
                <a:cs typeface="Times New Roman" panose="02020603050405020304" pitchFamily="18" charset="0"/>
              </a:rPr>
              <a:t>Lo sforzo per la crescita della Fondazione e il raggiungimento dei precedenti obiettivi è supportato da un nuovo impulso:</a:t>
            </a:r>
          </a:p>
        </p:txBody>
      </p:sp>
      <p:pic>
        <p:nvPicPr>
          <p:cNvPr id="7" name="Immagine 6">
            <a:extLst>
              <a:ext uri="{FF2B5EF4-FFF2-40B4-BE49-F238E27FC236}">
                <a16:creationId xmlns:a16="http://schemas.microsoft.com/office/drawing/2014/main" id="{883EB6C3-4AB0-0371-7A89-C1740F851816}"/>
              </a:ext>
            </a:extLst>
          </p:cNvPr>
          <p:cNvPicPr>
            <a:picLocks noChangeAspect="1"/>
          </p:cNvPicPr>
          <p:nvPr/>
        </p:nvPicPr>
        <p:blipFill rotWithShape="1">
          <a:blip r:embed="rId2"/>
          <a:srcRect l="26500" t="6223" r="26750" b="3222"/>
          <a:stretch/>
        </p:blipFill>
        <p:spPr>
          <a:xfrm>
            <a:off x="6871973" y="2351099"/>
            <a:ext cx="3596640" cy="3918799"/>
          </a:xfrm>
          <a:prstGeom prst="rect">
            <a:avLst/>
          </a:prstGeom>
        </p:spPr>
      </p:pic>
    </p:spTree>
    <p:extLst>
      <p:ext uri="{BB962C8B-B14F-4D97-AF65-F5344CB8AC3E}">
        <p14:creationId xmlns:p14="http://schemas.microsoft.com/office/powerpoint/2010/main" val="314773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A043F3D-5212-561B-469A-A59071287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055463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F60A584C-15BC-34BA-01F7-F2F694C5A015}"/>
              </a:ext>
            </a:extLst>
          </p:cNvPr>
          <p:cNvPicPr>
            <a:picLocks noChangeAspect="1"/>
          </p:cNvPicPr>
          <p:nvPr/>
        </p:nvPicPr>
        <p:blipFill rotWithShape="1">
          <a:blip r:embed="rId2">
            <a:extLst>
              <a:ext uri="{28A0092B-C50C-407E-A947-70E740481C1C}">
                <a14:useLocalDpi xmlns:a14="http://schemas.microsoft.com/office/drawing/2010/main" val="0"/>
              </a:ext>
            </a:extLst>
          </a:blip>
          <a:srcRect l="37500"/>
          <a:stretch/>
        </p:blipFill>
        <p:spPr>
          <a:xfrm>
            <a:off x="4572000" y="0"/>
            <a:ext cx="7620000" cy="6858000"/>
          </a:xfrm>
          <a:prstGeom prst="rect">
            <a:avLst/>
          </a:prstGeom>
        </p:spPr>
      </p:pic>
      <p:pic>
        <p:nvPicPr>
          <p:cNvPr id="10" name="Immagine 9">
            <a:extLst>
              <a:ext uri="{FF2B5EF4-FFF2-40B4-BE49-F238E27FC236}">
                <a16:creationId xmlns:a16="http://schemas.microsoft.com/office/drawing/2014/main" id="{6C2ACE88-0C08-54ED-0627-268592829B82}"/>
              </a:ext>
            </a:extLst>
          </p:cNvPr>
          <p:cNvPicPr>
            <a:picLocks noChangeAspect="1"/>
          </p:cNvPicPr>
          <p:nvPr/>
        </p:nvPicPr>
        <p:blipFill rotWithShape="1">
          <a:blip r:embed="rId2">
            <a:extLst>
              <a:ext uri="{28A0092B-C50C-407E-A947-70E740481C1C}">
                <a14:useLocalDpi xmlns:a14="http://schemas.microsoft.com/office/drawing/2010/main" val="0"/>
              </a:ext>
            </a:extLst>
          </a:blip>
          <a:srcRect l="7125" t="39445" r="66438" b="24888"/>
          <a:stretch/>
        </p:blipFill>
        <p:spPr>
          <a:xfrm>
            <a:off x="868680" y="2705100"/>
            <a:ext cx="3223260" cy="2446020"/>
          </a:xfrm>
          <a:prstGeom prst="rect">
            <a:avLst/>
          </a:prstGeom>
        </p:spPr>
      </p:pic>
    </p:spTree>
    <p:extLst>
      <p:ext uri="{BB962C8B-B14F-4D97-AF65-F5344CB8AC3E}">
        <p14:creationId xmlns:p14="http://schemas.microsoft.com/office/powerpoint/2010/main" val="12222472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2000"/>
                                        <p:tgtEl>
                                          <p:spTgt spid="1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0977569-7C46-C604-447D-24936A08E60B}"/>
              </a:ext>
            </a:extLst>
          </p:cNvPr>
          <p:cNvSpPr txBox="1"/>
          <p:nvPr/>
        </p:nvSpPr>
        <p:spPr>
          <a:xfrm>
            <a:off x="852323" y="1137195"/>
            <a:ext cx="10487354" cy="646331"/>
          </a:xfrm>
          <a:prstGeom prst="rect">
            <a:avLst/>
          </a:prstGeom>
          <a:noFill/>
        </p:spPr>
        <p:txBody>
          <a:bodyPr wrap="square" rtlCol="0">
            <a:spAutoFit/>
          </a:bodyPr>
          <a:lstStyle/>
          <a:p>
            <a:pPr algn="ctr">
              <a:spcAft>
                <a:spcPts val="3000"/>
              </a:spcAft>
            </a:pPr>
            <a:r>
              <a:rPr lang="it-IT" sz="3600" b="1" dirty="0">
                <a:solidFill>
                  <a:srgbClr val="E05B10"/>
                </a:solidFill>
                <a:latin typeface="Book Antiqua" panose="02040602050305030304" pitchFamily="18" charset="0"/>
                <a:cs typeface="Times New Roman" panose="02020603050405020304" pitchFamily="18" charset="0"/>
              </a:rPr>
              <a:t>ATTIVITÀ STORICHE</a:t>
            </a:r>
          </a:p>
        </p:txBody>
      </p:sp>
      <p:grpSp>
        <p:nvGrpSpPr>
          <p:cNvPr id="6" name="Gruppo 5">
            <a:extLst>
              <a:ext uri="{FF2B5EF4-FFF2-40B4-BE49-F238E27FC236}">
                <a16:creationId xmlns:a16="http://schemas.microsoft.com/office/drawing/2014/main" id="{1917CA49-DEB5-36F8-EEBA-33FB51CA3D17}"/>
              </a:ext>
            </a:extLst>
          </p:cNvPr>
          <p:cNvGrpSpPr/>
          <p:nvPr/>
        </p:nvGrpSpPr>
        <p:grpSpPr>
          <a:xfrm>
            <a:off x="658013" y="5010347"/>
            <a:ext cx="10605464" cy="1328340"/>
            <a:chOff x="658013" y="5010347"/>
            <a:chExt cx="10605464" cy="1328340"/>
          </a:xfrm>
        </p:grpSpPr>
        <p:sp>
          <p:nvSpPr>
            <p:cNvPr id="27" name="CasellaDiTesto 26">
              <a:extLst>
                <a:ext uri="{FF2B5EF4-FFF2-40B4-BE49-F238E27FC236}">
                  <a16:creationId xmlns:a16="http://schemas.microsoft.com/office/drawing/2014/main" id="{0AD7E470-6B8C-CE38-CFA4-E70FD25E9348}"/>
                </a:ext>
              </a:extLst>
            </p:cNvPr>
            <p:cNvSpPr txBox="1"/>
            <p:nvPr/>
          </p:nvSpPr>
          <p:spPr>
            <a:xfrm>
              <a:off x="658013" y="5049616"/>
              <a:ext cx="10605464" cy="1289071"/>
            </a:xfrm>
            <a:prstGeom prst="rect">
              <a:avLst/>
            </a:prstGeom>
            <a:noFill/>
          </p:spPr>
          <p:txBody>
            <a:bodyPr wrap="square" rtlCol="0">
              <a:spAutoFit/>
            </a:bodyPr>
            <a:lstStyle/>
            <a:p>
              <a:pPr algn="just">
                <a:lnSpc>
                  <a:spcPct val="150000"/>
                </a:lnSpc>
              </a:pP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LA FONDAZIONE AGIDAE LABOR affianca gli enti, le aziende, gli istituti, ecc., nelle analisi delle necessità di formazione e nella definizione degli interventi più adatti, organizzando e realizzando le azioni formative.</a:t>
              </a:r>
            </a:p>
          </p:txBody>
        </p:sp>
        <p:pic>
          <p:nvPicPr>
            <p:cNvPr id="26" name="Elemento grafico 25">
              <a:extLst>
                <a:ext uri="{FF2B5EF4-FFF2-40B4-BE49-F238E27FC236}">
                  <a16:creationId xmlns:a16="http://schemas.microsoft.com/office/drawing/2014/main" id="{DD9F8F5D-CD2D-B8D1-337C-F1991C81B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8013" y="5010347"/>
              <a:ext cx="3239997" cy="677454"/>
            </a:xfrm>
            <a:prstGeom prst="rect">
              <a:avLst/>
            </a:prstGeom>
          </p:spPr>
        </p:pic>
      </p:grpSp>
      <p:grpSp>
        <p:nvGrpSpPr>
          <p:cNvPr id="5" name="Gruppo 4">
            <a:extLst>
              <a:ext uri="{FF2B5EF4-FFF2-40B4-BE49-F238E27FC236}">
                <a16:creationId xmlns:a16="http://schemas.microsoft.com/office/drawing/2014/main" id="{AFA8D743-C539-BDC0-3097-91C0DD3123E4}"/>
              </a:ext>
            </a:extLst>
          </p:cNvPr>
          <p:cNvGrpSpPr/>
          <p:nvPr/>
        </p:nvGrpSpPr>
        <p:grpSpPr>
          <a:xfrm>
            <a:off x="658013" y="3242350"/>
            <a:ext cx="10681664" cy="1336927"/>
            <a:chOff x="658013" y="3242350"/>
            <a:chExt cx="10681664" cy="1336927"/>
          </a:xfrm>
        </p:grpSpPr>
        <p:sp>
          <p:nvSpPr>
            <p:cNvPr id="22" name="CasellaDiTesto 21">
              <a:extLst>
                <a:ext uri="{FF2B5EF4-FFF2-40B4-BE49-F238E27FC236}">
                  <a16:creationId xmlns:a16="http://schemas.microsoft.com/office/drawing/2014/main" id="{3AAF0EE9-06EC-5ED4-2633-E5F53A7C1567}"/>
                </a:ext>
              </a:extLst>
            </p:cNvPr>
            <p:cNvSpPr txBox="1"/>
            <p:nvPr/>
          </p:nvSpPr>
          <p:spPr>
            <a:xfrm>
              <a:off x="734213" y="3290206"/>
              <a:ext cx="10605464" cy="1289071"/>
            </a:xfrm>
            <a:prstGeom prst="rect">
              <a:avLst/>
            </a:prstGeom>
            <a:noFill/>
          </p:spPr>
          <p:txBody>
            <a:bodyPr wrap="square" rtlCol="0">
              <a:spAutoFit/>
            </a:bodyPr>
            <a:lstStyle/>
            <a:p>
              <a:pPr algn="just">
                <a:lnSpc>
                  <a:spcPct val="150000"/>
                </a:lnSpc>
              </a:pP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ideata a partire dei fabbisogni formativi espressi dagli enti, aziende, istituti, ecc.. Viene offerta la possibilità di progettare insieme ai Responsabili degli Enti corsi specifici in funzione dei propri obiettivi da svolgersi presso la sede degli Enti o presso le sedi della FONDAZIONE AGIDAE LABOR.</a:t>
              </a:r>
            </a:p>
          </p:txBody>
        </p:sp>
        <p:pic>
          <p:nvPicPr>
            <p:cNvPr id="32" name="Elemento grafico 31">
              <a:extLst>
                <a:ext uri="{FF2B5EF4-FFF2-40B4-BE49-F238E27FC236}">
                  <a16:creationId xmlns:a16="http://schemas.microsoft.com/office/drawing/2014/main" id="{EB36F738-E899-8832-903A-DAD0446DB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013" y="3242350"/>
              <a:ext cx="3240000" cy="677455"/>
            </a:xfrm>
            <a:prstGeom prst="rect">
              <a:avLst/>
            </a:prstGeom>
          </p:spPr>
        </p:pic>
      </p:grpSp>
      <p:grpSp>
        <p:nvGrpSpPr>
          <p:cNvPr id="3" name="Gruppo 2">
            <a:extLst>
              <a:ext uri="{FF2B5EF4-FFF2-40B4-BE49-F238E27FC236}">
                <a16:creationId xmlns:a16="http://schemas.microsoft.com/office/drawing/2014/main" id="{894636FB-4DA6-B36D-70E7-29A8905492E7}"/>
              </a:ext>
            </a:extLst>
          </p:cNvPr>
          <p:cNvGrpSpPr/>
          <p:nvPr/>
        </p:nvGrpSpPr>
        <p:grpSpPr>
          <a:xfrm>
            <a:off x="658013" y="1958863"/>
            <a:ext cx="10681664" cy="929074"/>
            <a:chOff x="658013" y="1958863"/>
            <a:chExt cx="10681664" cy="929074"/>
          </a:xfrm>
        </p:grpSpPr>
        <p:sp>
          <p:nvSpPr>
            <p:cNvPr id="4" name="CasellaDiTesto 3">
              <a:extLst>
                <a:ext uri="{FF2B5EF4-FFF2-40B4-BE49-F238E27FC236}">
                  <a16:creationId xmlns:a16="http://schemas.microsoft.com/office/drawing/2014/main" id="{AD88CF12-C4AC-2423-B7C7-90383DAC52B2}"/>
                </a:ext>
              </a:extLst>
            </p:cNvPr>
            <p:cNvSpPr txBox="1"/>
            <p:nvPr/>
          </p:nvSpPr>
          <p:spPr>
            <a:xfrm>
              <a:off x="734213" y="2014365"/>
              <a:ext cx="10605464" cy="873572"/>
            </a:xfrm>
            <a:prstGeom prst="rect">
              <a:avLst/>
            </a:prstGeom>
            <a:noFill/>
          </p:spPr>
          <p:txBody>
            <a:bodyPr wrap="square" rtlCol="0">
              <a:spAutoFit/>
            </a:bodyPr>
            <a:lstStyle/>
            <a:p>
              <a:pPr algn="just">
                <a:lnSpc>
                  <a:spcPct val="150000"/>
                </a:lnSpc>
              </a:pP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con fondi pubblici o con Fondi Interprofessionali, attraverso la progettazione e l’erogazione di interventi di formazione continua personalizzati sulle esigenze degli Istituti richiedenti.</a:t>
              </a:r>
            </a:p>
          </p:txBody>
        </p:sp>
        <p:pic>
          <p:nvPicPr>
            <p:cNvPr id="34" name="Elemento grafico 33">
              <a:extLst>
                <a:ext uri="{FF2B5EF4-FFF2-40B4-BE49-F238E27FC236}">
                  <a16:creationId xmlns:a16="http://schemas.microsoft.com/office/drawing/2014/main" id="{D1A36789-C11C-A3AB-8F1A-52164FD7B3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8013" y="1958863"/>
              <a:ext cx="3240000" cy="677455"/>
            </a:xfrm>
            <a:prstGeom prst="rect">
              <a:avLst/>
            </a:prstGeom>
          </p:spPr>
        </p:pic>
      </p:grpSp>
    </p:spTree>
    <p:extLst>
      <p:ext uri="{BB962C8B-B14F-4D97-AF65-F5344CB8AC3E}">
        <p14:creationId xmlns:p14="http://schemas.microsoft.com/office/powerpoint/2010/main" val="15690539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0977569-7C46-C604-447D-24936A08E60B}"/>
              </a:ext>
            </a:extLst>
          </p:cNvPr>
          <p:cNvSpPr txBox="1"/>
          <p:nvPr/>
        </p:nvSpPr>
        <p:spPr>
          <a:xfrm>
            <a:off x="852323" y="1137195"/>
            <a:ext cx="10487354" cy="646331"/>
          </a:xfrm>
          <a:prstGeom prst="rect">
            <a:avLst/>
          </a:prstGeom>
          <a:noFill/>
        </p:spPr>
        <p:txBody>
          <a:bodyPr wrap="square" rtlCol="0">
            <a:spAutoFit/>
          </a:bodyPr>
          <a:lstStyle/>
          <a:p>
            <a:pPr algn="ctr">
              <a:spcAft>
                <a:spcPts val="3000"/>
              </a:spcAft>
            </a:pPr>
            <a:r>
              <a:rPr lang="it-IT" sz="3600" b="1" dirty="0">
                <a:solidFill>
                  <a:srgbClr val="E05B10"/>
                </a:solidFill>
                <a:latin typeface="Book Antiqua" panose="02040602050305030304" pitchFamily="18" charset="0"/>
                <a:cs typeface="Times New Roman" panose="02020603050405020304" pitchFamily="18" charset="0"/>
              </a:rPr>
              <a:t>ATTIVITÀ STORICHE</a:t>
            </a:r>
          </a:p>
        </p:txBody>
      </p:sp>
      <p:grpSp>
        <p:nvGrpSpPr>
          <p:cNvPr id="3" name="Gruppo 2">
            <a:extLst>
              <a:ext uri="{FF2B5EF4-FFF2-40B4-BE49-F238E27FC236}">
                <a16:creationId xmlns:a16="http://schemas.microsoft.com/office/drawing/2014/main" id="{45F93C01-E010-317F-60A8-4EBDEBD2B096}"/>
              </a:ext>
            </a:extLst>
          </p:cNvPr>
          <p:cNvGrpSpPr/>
          <p:nvPr/>
        </p:nvGrpSpPr>
        <p:grpSpPr>
          <a:xfrm>
            <a:off x="658013" y="1951870"/>
            <a:ext cx="10681664" cy="3025504"/>
            <a:chOff x="658013" y="1951870"/>
            <a:chExt cx="10681664" cy="3025504"/>
          </a:xfrm>
        </p:grpSpPr>
        <p:sp>
          <p:nvSpPr>
            <p:cNvPr id="22" name="CasellaDiTesto 21">
              <a:extLst>
                <a:ext uri="{FF2B5EF4-FFF2-40B4-BE49-F238E27FC236}">
                  <a16:creationId xmlns:a16="http://schemas.microsoft.com/office/drawing/2014/main" id="{3AAF0EE9-06EC-5ED4-2633-E5F53A7C1567}"/>
                </a:ext>
              </a:extLst>
            </p:cNvPr>
            <p:cNvSpPr txBox="1"/>
            <p:nvPr/>
          </p:nvSpPr>
          <p:spPr>
            <a:xfrm>
              <a:off x="734213" y="2026310"/>
              <a:ext cx="10605464" cy="2951064"/>
            </a:xfrm>
            <a:prstGeom prst="rect">
              <a:avLst/>
            </a:prstGeom>
            <a:noFill/>
          </p:spPr>
          <p:txBody>
            <a:bodyPr wrap="square" rtlCol="0">
              <a:spAutoFit/>
            </a:bodyPr>
            <a:lstStyle/>
            <a:p>
              <a:pPr algn="just">
                <a:lnSpc>
                  <a:spcPct val="150000"/>
                </a:lnSpc>
              </a:pP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attivati attraverso un servizio di assistenza, supporto e/o partecipazione in partnership in Avvisi e bandi pubblici locali, nazionali ed europei. La FONDAZIONE AGIDAE LABOR accompagna gli Istituti nella progettazione, predisposizione e presentazione della documentazione di partecipazione, gestione e rendicontazione dei Progetti realizzati all’interno dei Programmi PON, ERASMUS+ e ALTRI PROGRAMMI EUROPEI E NUOVI BANDI MINISTERIALI per contribuire allo sviluppo dell’offerta formativa, incentivando lo scambio di buone prassi e accrescendo la competenza e la spinta verso l’inclusione e l’Integrazione dei Partecipanti.</a:t>
              </a:r>
            </a:p>
          </p:txBody>
        </p:sp>
        <p:pic>
          <p:nvPicPr>
            <p:cNvPr id="5" name="Elemento grafico 4">
              <a:extLst>
                <a:ext uri="{FF2B5EF4-FFF2-40B4-BE49-F238E27FC236}">
                  <a16:creationId xmlns:a16="http://schemas.microsoft.com/office/drawing/2014/main" id="{45F9E8B3-63DF-B3F7-6885-64632FE7CB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8013" y="1951870"/>
              <a:ext cx="3240000" cy="680548"/>
            </a:xfrm>
            <a:prstGeom prst="rect">
              <a:avLst/>
            </a:prstGeom>
          </p:spPr>
        </p:pic>
      </p:grpSp>
      <p:grpSp>
        <p:nvGrpSpPr>
          <p:cNvPr id="6" name="Gruppo 5">
            <a:extLst>
              <a:ext uri="{FF2B5EF4-FFF2-40B4-BE49-F238E27FC236}">
                <a16:creationId xmlns:a16="http://schemas.microsoft.com/office/drawing/2014/main" id="{0D2B2784-5A32-8A06-B860-41CDA346D24E}"/>
              </a:ext>
            </a:extLst>
          </p:cNvPr>
          <p:cNvGrpSpPr/>
          <p:nvPr/>
        </p:nvGrpSpPr>
        <p:grpSpPr>
          <a:xfrm>
            <a:off x="658013" y="5051814"/>
            <a:ext cx="10605464" cy="940316"/>
            <a:chOff x="658013" y="5051814"/>
            <a:chExt cx="10605464" cy="940316"/>
          </a:xfrm>
        </p:grpSpPr>
        <p:sp>
          <p:nvSpPr>
            <p:cNvPr id="4" name="CasellaDiTesto 3">
              <a:extLst>
                <a:ext uri="{FF2B5EF4-FFF2-40B4-BE49-F238E27FC236}">
                  <a16:creationId xmlns:a16="http://schemas.microsoft.com/office/drawing/2014/main" id="{AD88CF12-C4AC-2423-B7C7-90383DAC52B2}"/>
                </a:ext>
              </a:extLst>
            </p:cNvPr>
            <p:cNvSpPr txBox="1"/>
            <p:nvPr/>
          </p:nvSpPr>
          <p:spPr>
            <a:xfrm>
              <a:off x="658013" y="5118558"/>
              <a:ext cx="10605464" cy="873572"/>
            </a:xfrm>
            <a:prstGeom prst="rect">
              <a:avLst/>
            </a:prstGeom>
            <a:noFill/>
          </p:spPr>
          <p:txBody>
            <a:bodyPr wrap="square" rtlCol="0">
              <a:spAutoFit/>
            </a:bodyPr>
            <a:lstStyle/>
            <a:p>
              <a:pPr algn="just">
                <a:lnSpc>
                  <a:spcPct val="150000"/>
                </a:lnSpc>
              </a:pP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con fondi pubblici o con Fondi Interprofessionali, attraverso la progettazione e l’erogazione di interventi di formazione continua personalizzati sulle esigenze degli Istituti richiedenti.</a:t>
              </a:r>
            </a:p>
          </p:txBody>
        </p:sp>
        <p:pic>
          <p:nvPicPr>
            <p:cNvPr id="7" name="Elemento grafico 6">
              <a:extLst>
                <a:ext uri="{FF2B5EF4-FFF2-40B4-BE49-F238E27FC236}">
                  <a16:creationId xmlns:a16="http://schemas.microsoft.com/office/drawing/2014/main" id="{AAF4F1E9-2EC9-E191-7D3D-134BA5BD48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013" y="5051814"/>
              <a:ext cx="3240000" cy="677455"/>
            </a:xfrm>
            <a:prstGeom prst="rect">
              <a:avLst/>
            </a:prstGeom>
          </p:spPr>
        </p:pic>
      </p:grpSp>
    </p:spTree>
    <p:extLst>
      <p:ext uri="{BB962C8B-B14F-4D97-AF65-F5344CB8AC3E}">
        <p14:creationId xmlns:p14="http://schemas.microsoft.com/office/powerpoint/2010/main" val="373893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Elemento grafico 3">
            <a:extLst>
              <a:ext uri="{FF2B5EF4-FFF2-40B4-BE49-F238E27FC236}">
                <a16:creationId xmlns:a16="http://schemas.microsoft.com/office/drawing/2014/main" id="{2C2A9768-4F71-AA60-EDE2-12EAF205A95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8650" b="10730"/>
          <a:stretch/>
        </p:blipFill>
        <p:spPr>
          <a:xfrm>
            <a:off x="2991802" y="2377440"/>
            <a:ext cx="6208396" cy="4137660"/>
          </a:xfrm>
          <a:prstGeom prst="rect">
            <a:avLst/>
          </a:prstGeom>
        </p:spPr>
      </p:pic>
      <p:sp>
        <p:nvSpPr>
          <p:cNvPr id="5" name="CasellaDiTesto 4">
            <a:extLst>
              <a:ext uri="{FF2B5EF4-FFF2-40B4-BE49-F238E27FC236}">
                <a16:creationId xmlns:a16="http://schemas.microsoft.com/office/drawing/2014/main" id="{AAEB8D3D-3306-4467-86DA-DC7075F5D5C7}"/>
              </a:ext>
            </a:extLst>
          </p:cNvPr>
          <p:cNvSpPr txBox="1"/>
          <p:nvPr/>
        </p:nvSpPr>
        <p:spPr>
          <a:xfrm>
            <a:off x="3451860" y="1287780"/>
            <a:ext cx="5288280" cy="646331"/>
          </a:xfrm>
          <a:prstGeom prst="rect">
            <a:avLst/>
          </a:prstGeom>
          <a:noFill/>
        </p:spPr>
        <p:txBody>
          <a:bodyPr wrap="square" rtlCol="0">
            <a:spAutoFit/>
          </a:bodyPr>
          <a:lstStyle/>
          <a:p>
            <a:pPr algn="ctr"/>
            <a:r>
              <a:rPr lang="it-IT" dirty="0">
                <a:solidFill>
                  <a:schemeClr val="bg1"/>
                </a:solidFill>
                <a:latin typeface="Times New Roman" panose="02020603050405020304" pitchFamily="18" charset="0"/>
                <a:cs typeface="Times New Roman" panose="02020603050405020304" pitchFamily="18" charset="0"/>
              </a:rPr>
              <a:t>La Fondazione AGIDAE </a:t>
            </a:r>
            <a:r>
              <a:rPr lang="it-IT" dirty="0" err="1">
                <a:solidFill>
                  <a:schemeClr val="bg1"/>
                </a:solidFill>
                <a:latin typeface="Times New Roman" panose="02020603050405020304" pitchFamily="18" charset="0"/>
                <a:cs typeface="Times New Roman" panose="02020603050405020304" pitchFamily="18" charset="0"/>
              </a:rPr>
              <a:t>Labor</a:t>
            </a:r>
            <a:r>
              <a:rPr lang="it-IT" dirty="0">
                <a:solidFill>
                  <a:schemeClr val="bg1"/>
                </a:solidFill>
                <a:latin typeface="Times New Roman" panose="02020603050405020304" pitchFamily="18" charset="0"/>
                <a:cs typeface="Times New Roman" panose="02020603050405020304" pitchFamily="18" charset="0"/>
              </a:rPr>
              <a:t> offre e promuove</a:t>
            </a:r>
          </a:p>
          <a:p>
            <a:pPr algn="ctr"/>
            <a:r>
              <a:rPr lang="it-IT" dirty="0">
                <a:solidFill>
                  <a:schemeClr val="bg1"/>
                </a:solidFill>
                <a:latin typeface="Times New Roman" panose="02020603050405020304" pitchFamily="18" charset="0"/>
                <a:cs typeface="Times New Roman" panose="02020603050405020304" pitchFamily="18" charset="0"/>
              </a:rPr>
              <a:t>Percorsi di formazione nelle seguenti aree tematiche:</a:t>
            </a:r>
          </a:p>
        </p:txBody>
      </p:sp>
    </p:spTree>
    <p:extLst>
      <p:ext uri="{BB962C8B-B14F-4D97-AF65-F5344CB8AC3E}">
        <p14:creationId xmlns:p14="http://schemas.microsoft.com/office/powerpoint/2010/main" val="264333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386BD8F-7A09-85B4-36C3-28854F7C8B86}"/>
              </a:ext>
            </a:extLst>
          </p:cNvPr>
          <p:cNvSpPr txBox="1"/>
          <p:nvPr/>
        </p:nvSpPr>
        <p:spPr>
          <a:xfrm>
            <a:off x="852323" y="1137195"/>
            <a:ext cx="10487354" cy="646331"/>
          </a:xfrm>
          <a:prstGeom prst="rect">
            <a:avLst/>
          </a:prstGeom>
          <a:noFill/>
        </p:spPr>
        <p:txBody>
          <a:bodyPr wrap="square" rtlCol="0">
            <a:spAutoFit/>
          </a:bodyPr>
          <a:lstStyle/>
          <a:p>
            <a:pPr algn="ctr">
              <a:spcAft>
                <a:spcPts val="3000"/>
              </a:spcAft>
            </a:pPr>
            <a:r>
              <a:rPr lang="it-IT" sz="3600" b="1" dirty="0">
                <a:solidFill>
                  <a:srgbClr val="E05B10"/>
                </a:solidFill>
                <a:latin typeface="Book Antiqua" panose="02040602050305030304" pitchFamily="18" charset="0"/>
                <a:cs typeface="Times New Roman" panose="02020603050405020304" pitchFamily="18" charset="0"/>
              </a:rPr>
              <a:t>IL NUOVO CORSO</a:t>
            </a:r>
          </a:p>
        </p:txBody>
      </p:sp>
      <p:grpSp>
        <p:nvGrpSpPr>
          <p:cNvPr id="8" name="Gruppo 7">
            <a:extLst>
              <a:ext uri="{FF2B5EF4-FFF2-40B4-BE49-F238E27FC236}">
                <a16:creationId xmlns:a16="http://schemas.microsoft.com/office/drawing/2014/main" id="{DF31C2EA-72C9-0E92-3D1E-D3BB8ED92A12}"/>
              </a:ext>
            </a:extLst>
          </p:cNvPr>
          <p:cNvGrpSpPr/>
          <p:nvPr/>
        </p:nvGrpSpPr>
        <p:grpSpPr>
          <a:xfrm>
            <a:off x="936544" y="2337538"/>
            <a:ext cx="4759807" cy="3412729"/>
            <a:chOff x="619044" y="1861095"/>
            <a:chExt cx="4759807" cy="3412729"/>
          </a:xfrm>
        </p:grpSpPr>
        <p:sp>
          <p:nvSpPr>
            <p:cNvPr id="9" name="CasellaDiTesto 8">
              <a:extLst>
                <a:ext uri="{FF2B5EF4-FFF2-40B4-BE49-F238E27FC236}">
                  <a16:creationId xmlns:a16="http://schemas.microsoft.com/office/drawing/2014/main" id="{17925E54-F22F-4FB3-1C5F-E21F260EA5D6}"/>
                </a:ext>
              </a:extLst>
            </p:cNvPr>
            <p:cNvSpPr txBox="1"/>
            <p:nvPr/>
          </p:nvSpPr>
          <p:spPr>
            <a:xfrm>
              <a:off x="852323" y="1861095"/>
              <a:ext cx="3887317" cy="461665"/>
            </a:xfrm>
            <a:prstGeom prst="rect">
              <a:avLst/>
            </a:prstGeom>
            <a:noFill/>
          </p:spPr>
          <p:txBody>
            <a:bodyPr wrap="square" rtlCol="0">
              <a:spAutoFit/>
            </a:bodyPr>
            <a:lstStyle/>
            <a:p>
              <a:pPr>
                <a:spcAft>
                  <a:spcPts val="3000"/>
                </a:spcAft>
              </a:pPr>
              <a:r>
                <a:rPr lang="it-IT" sz="2400" b="1" dirty="0">
                  <a:solidFill>
                    <a:srgbClr val="E05B10"/>
                  </a:solidFill>
                  <a:latin typeface="Book Antiqua" panose="02040602050305030304" pitchFamily="18" charset="0"/>
                  <a:cs typeface="Times New Roman" panose="02020603050405020304" pitchFamily="18" charset="0"/>
                </a:rPr>
                <a:t>Nuovo Catalogo Corsi:</a:t>
              </a:r>
            </a:p>
          </p:txBody>
        </p:sp>
        <p:sp>
          <p:nvSpPr>
            <p:cNvPr id="10" name="CasellaDiTesto 9">
              <a:extLst>
                <a:ext uri="{FF2B5EF4-FFF2-40B4-BE49-F238E27FC236}">
                  <a16:creationId xmlns:a16="http://schemas.microsoft.com/office/drawing/2014/main" id="{E060DECF-3FB7-6A72-6669-B9873E726625}"/>
                </a:ext>
              </a:extLst>
            </p:cNvPr>
            <p:cNvSpPr txBox="1"/>
            <p:nvPr/>
          </p:nvSpPr>
          <p:spPr>
            <a:xfrm>
              <a:off x="619044" y="2322760"/>
              <a:ext cx="4759807" cy="2951064"/>
            </a:xfrm>
            <a:prstGeom prst="rect">
              <a:avLst/>
            </a:prstGeom>
            <a:noFill/>
          </p:spPr>
          <p:txBody>
            <a:bodyPr wrap="square" rtlCol="0">
              <a:spAutoFit/>
            </a:bodyPr>
            <a:lstStyle/>
            <a:p>
              <a:pPr algn="just">
                <a:lnSpc>
                  <a:spcPct val="150000"/>
                </a:lnSpc>
              </a:pPr>
              <a:r>
                <a:rPr lang="it-IT" dirty="0">
                  <a:latin typeface="Times New Roman" panose="02020603050405020304" pitchFamily="18" charset="0"/>
                  <a:cs typeface="Times New Roman" panose="02020603050405020304" pitchFamily="18" charset="0"/>
                </a:rPr>
                <a:t>Per rispondere alla necessità di aggiornamento costante delle conoscenze, delle abilità e delle competenze tecniche, professionali e trasversali, stiamo lavorando per attualizzare il nostro catalogo corsi e poter quindi offrire nuove opportunità formative anche a soggetti non ancora fruitori dei nostri servizi.</a:t>
              </a:r>
            </a:p>
          </p:txBody>
        </p:sp>
      </p:grpSp>
      <p:pic>
        <p:nvPicPr>
          <p:cNvPr id="14" name="Immagine 13">
            <a:extLst>
              <a:ext uri="{FF2B5EF4-FFF2-40B4-BE49-F238E27FC236}">
                <a16:creationId xmlns:a16="http://schemas.microsoft.com/office/drawing/2014/main" id="{205C894E-2880-A3BF-B484-21224822C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862" y="1981869"/>
            <a:ext cx="4227006" cy="4227006"/>
          </a:xfrm>
          <a:prstGeom prst="rect">
            <a:avLst/>
          </a:prstGeom>
        </p:spPr>
      </p:pic>
    </p:spTree>
    <p:extLst>
      <p:ext uri="{BB962C8B-B14F-4D97-AF65-F5344CB8AC3E}">
        <p14:creationId xmlns:p14="http://schemas.microsoft.com/office/powerpoint/2010/main" val="146852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anim calcmode="lin" valueType="num">
                                      <p:cBhvr>
                                        <p:cTn id="10" dur="500" fill="hold"/>
                                        <p:tgtEl>
                                          <p:spTgt spid="14"/>
                                        </p:tgtEl>
                                        <p:attrNameLst>
                                          <p:attrName>ppt_x</p:attrName>
                                        </p:attrNameLst>
                                      </p:cBhvr>
                                      <p:tavLst>
                                        <p:tav tm="0">
                                          <p:val>
                                            <p:fltVal val="0.5"/>
                                          </p:val>
                                        </p:tav>
                                        <p:tav tm="100000">
                                          <p:val>
                                            <p:strVal val="#ppt_x"/>
                                          </p:val>
                                        </p:tav>
                                      </p:tavLst>
                                    </p:anim>
                                    <p:anim calcmode="lin" valueType="num">
                                      <p:cBhvr>
                                        <p:cTn id="11"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386BD8F-7A09-85B4-36C3-28854F7C8B86}"/>
              </a:ext>
            </a:extLst>
          </p:cNvPr>
          <p:cNvSpPr txBox="1"/>
          <p:nvPr/>
        </p:nvSpPr>
        <p:spPr>
          <a:xfrm>
            <a:off x="852323" y="1137195"/>
            <a:ext cx="10487354" cy="646331"/>
          </a:xfrm>
          <a:prstGeom prst="rect">
            <a:avLst/>
          </a:prstGeom>
          <a:noFill/>
        </p:spPr>
        <p:txBody>
          <a:bodyPr wrap="square" rtlCol="0">
            <a:spAutoFit/>
          </a:bodyPr>
          <a:lstStyle/>
          <a:p>
            <a:pPr algn="ctr">
              <a:spcAft>
                <a:spcPts val="3000"/>
              </a:spcAft>
            </a:pPr>
            <a:r>
              <a:rPr lang="it-IT" sz="3600" b="1" dirty="0">
                <a:solidFill>
                  <a:srgbClr val="E05B10"/>
                </a:solidFill>
                <a:latin typeface="Book Antiqua" panose="02040602050305030304" pitchFamily="18" charset="0"/>
                <a:cs typeface="Times New Roman" panose="02020603050405020304" pitchFamily="18" charset="0"/>
              </a:rPr>
              <a:t>IL NUOVO CORSO</a:t>
            </a:r>
          </a:p>
        </p:txBody>
      </p:sp>
      <p:grpSp>
        <p:nvGrpSpPr>
          <p:cNvPr id="8" name="Gruppo 7">
            <a:extLst>
              <a:ext uri="{FF2B5EF4-FFF2-40B4-BE49-F238E27FC236}">
                <a16:creationId xmlns:a16="http://schemas.microsoft.com/office/drawing/2014/main" id="{DF31C2EA-72C9-0E92-3D1E-D3BB8ED92A12}"/>
              </a:ext>
            </a:extLst>
          </p:cNvPr>
          <p:cNvGrpSpPr/>
          <p:nvPr/>
        </p:nvGrpSpPr>
        <p:grpSpPr>
          <a:xfrm>
            <a:off x="936544" y="2337538"/>
            <a:ext cx="6198318" cy="3412729"/>
            <a:chOff x="619044" y="1861095"/>
            <a:chExt cx="6198318" cy="3412729"/>
          </a:xfrm>
        </p:grpSpPr>
        <p:sp>
          <p:nvSpPr>
            <p:cNvPr id="9" name="CasellaDiTesto 8">
              <a:extLst>
                <a:ext uri="{FF2B5EF4-FFF2-40B4-BE49-F238E27FC236}">
                  <a16:creationId xmlns:a16="http://schemas.microsoft.com/office/drawing/2014/main" id="{17925E54-F22F-4FB3-1C5F-E21F260EA5D6}"/>
                </a:ext>
              </a:extLst>
            </p:cNvPr>
            <p:cNvSpPr txBox="1"/>
            <p:nvPr/>
          </p:nvSpPr>
          <p:spPr>
            <a:xfrm>
              <a:off x="852323" y="1861095"/>
              <a:ext cx="3887317" cy="461665"/>
            </a:xfrm>
            <a:prstGeom prst="rect">
              <a:avLst/>
            </a:prstGeom>
            <a:noFill/>
          </p:spPr>
          <p:txBody>
            <a:bodyPr wrap="square" rtlCol="0">
              <a:spAutoFit/>
            </a:bodyPr>
            <a:lstStyle/>
            <a:p>
              <a:pPr>
                <a:spcAft>
                  <a:spcPts val="3000"/>
                </a:spcAft>
              </a:pPr>
              <a:r>
                <a:rPr lang="it-IT" sz="2400" b="1" dirty="0">
                  <a:solidFill>
                    <a:srgbClr val="E05B10"/>
                  </a:solidFill>
                  <a:latin typeface="Book Antiqua" panose="02040602050305030304" pitchFamily="18" charset="0"/>
                  <a:cs typeface="Times New Roman" panose="02020603050405020304" pitchFamily="18" charset="0"/>
                </a:rPr>
                <a:t>Settore Scuola:</a:t>
              </a:r>
            </a:p>
          </p:txBody>
        </p:sp>
        <p:sp>
          <p:nvSpPr>
            <p:cNvPr id="10" name="CasellaDiTesto 9">
              <a:extLst>
                <a:ext uri="{FF2B5EF4-FFF2-40B4-BE49-F238E27FC236}">
                  <a16:creationId xmlns:a16="http://schemas.microsoft.com/office/drawing/2014/main" id="{E060DECF-3FB7-6A72-6669-B9873E726625}"/>
                </a:ext>
              </a:extLst>
            </p:cNvPr>
            <p:cNvSpPr txBox="1"/>
            <p:nvPr/>
          </p:nvSpPr>
          <p:spPr>
            <a:xfrm>
              <a:off x="619044" y="2322760"/>
              <a:ext cx="6198318" cy="2951064"/>
            </a:xfrm>
            <a:prstGeom prst="rect">
              <a:avLst/>
            </a:prstGeom>
            <a:noFill/>
          </p:spPr>
          <p:txBody>
            <a:bodyPr wrap="square" rtlCol="0">
              <a:spAutoFit/>
            </a:bodyPr>
            <a:lstStyle/>
            <a:p>
              <a:pPr algn="just">
                <a:lnSpc>
                  <a:spcPct val="150000"/>
                </a:lnSpc>
              </a:pPr>
              <a:r>
                <a:rPr lang="it-IT" dirty="0">
                  <a:latin typeface="Times New Roman" panose="02020603050405020304" pitchFamily="18" charset="0"/>
                  <a:cs typeface="Times New Roman" panose="02020603050405020304" pitchFamily="18" charset="0"/>
                </a:rPr>
                <a:t>Per il settore scuola vogliamo potenziare la pubblicizzazione dell’Albo dei “</a:t>
              </a:r>
              <a:r>
                <a:rPr lang="it-IT" b="1" i="1" dirty="0">
                  <a:latin typeface="Times New Roman" panose="02020603050405020304" pitchFamily="18" charset="0"/>
                  <a:cs typeface="Times New Roman" panose="02020603050405020304" pitchFamily="18" charset="0"/>
                </a:rPr>
                <a:t>Coordinatori didatti</a:t>
              </a:r>
              <a:r>
                <a:rPr lang="it-IT" dirty="0">
                  <a:latin typeface="Times New Roman" panose="02020603050405020304" pitchFamily="18" charset="0"/>
                  <a:cs typeface="Times New Roman" panose="02020603050405020304" pitchFamily="18" charset="0"/>
                </a:rPr>
                <a:t>” e del personale di “</a:t>
              </a:r>
              <a:r>
                <a:rPr lang="it-IT" b="1" i="1" dirty="0">
                  <a:latin typeface="Times New Roman" panose="02020603050405020304" pitchFamily="18" charset="0"/>
                  <a:cs typeface="Times New Roman" panose="02020603050405020304" pitchFamily="18" charset="0"/>
                </a:rPr>
                <a:t>Segreteria</a:t>
              </a:r>
              <a:r>
                <a:rPr lang="it-IT" dirty="0">
                  <a:latin typeface="Times New Roman" panose="02020603050405020304" pitchFamily="18" charset="0"/>
                  <a:cs typeface="Times New Roman" panose="02020603050405020304" pitchFamily="18" charset="0"/>
                </a:rPr>
                <a:t>”, al fine di migliorare il livello professionale e favorire la ricerca del lavoro nell’ambito associativo AGIDAE. </a:t>
              </a:r>
            </a:p>
            <a:p>
              <a:pPr algn="just">
                <a:lnSpc>
                  <a:spcPct val="150000"/>
                </a:lnSpc>
              </a:pPr>
              <a:r>
                <a:rPr lang="it-IT" dirty="0">
                  <a:latin typeface="Times New Roman" panose="02020603050405020304" pitchFamily="18" charset="0"/>
                  <a:cs typeface="Times New Roman" panose="02020603050405020304" pitchFamily="18" charset="0"/>
                </a:rPr>
                <a:t>Stesso discorso varrà per il </a:t>
              </a:r>
              <a:r>
                <a:rPr lang="it-IT" b="1" i="1" dirty="0">
                  <a:latin typeface="Times New Roman" panose="02020603050405020304" pitchFamily="18" charset="0"/>
                  <a:cs typeface="Times New Roman" panose="02020603050405020304" pitchFamily="18" charset="0"/>
                </a:rPr>
                <a:t>personale docente</a:t>
              </a:r>
              <a:r>
                <a:rPr lang="it-IT" dirty="0">
                  <a:latin typeface="Times New Roman" panose="02020603050405020304" pitchFamily="18" charset="0"/>
                  <a:cs typeface="Times New Roman" panose="02020603050405020304" pitchFamily="18" charset="0"/>
                </a:rPr>
                <a:t>, creando un albo professionale informale attraverso il quale favorire i Gestori nella ricerca di personale qualificato. </a:t>
              </a:r>
            </a:p>
          </p:txBody>
        </p:sp>
      </p:grpSp>
      <p:pic>
        <p:nvPicPr>
          <p:cNvPr id="3" name="Elemento grafico 2">
            <a:extLst>
              <a:ext uri="{FF2B5EF4-FFF2-40B4-BE49-F238E27FC236}">
                <a16:creationId xmlns:a16="http://schemas.microsoft.com/office/drawing/2014/main" id="{6B4E243E-B066-35C3-250B-3CBE8AA90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82147" y="3160869"/>
            <a:ext cx="2752660" cy="1767796"/>
          </a:xfrm>
          <a:prstGeom prst="rect">
            <a:avLst/>
          </a:prstGeom>
        </p:spPr>
      </p:pic>
    </p:spTree>
    <p:extLst>
      <p:ext uri="{BB962C8B-B14F-4D97-AF65-F5344CB8AC3E}">
        <p14:creationId xmlns:p14="http://schemas.microsoft.com/office/powerpoint/2010/main" val="96919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386BD8F-7A09-85B4-36C3-28854F7C8B86}"/>
              </a:ext>
            </a:extLst>
          </p:cNvPr>
          <p:cNvSpPr txBox="1"/>
          <p:nvPr/>
        </p:nvSpPr>
        <p:spPr>
          <a:xfrm>
            <a:off x="852323" y="1137195"/>
            <a:ext cx="10487354" cy="646331"/>
          </a:xfrm>
          <a:prstGeom prst="rect">
            <a:avLst/>
          </a:prstGeom>
          <a:noFill/>
        </p:spPr>
        <p:txBody>
          <a:bodyPr wrap="square" rtlCol="0">
            <a:spAutoFit/>
          </a:bodyPr>
          <a:lstStyle/>
          <a:p>
            <a:pPr algn="ctr">
              <a:spcAft>
                <a:spcPts val="3000"/>
              </a:spcAft>
            </a:pPr>
            <a:r>
              <a:rPr lang="it-IT" sz="3600" b="1" dirty="0">
                <a:solidFill>
                  <a:srgbClr val="E05B10"/>
                </a:solidFill>
                <a:latin typeface="Book Antiqua" panose="02040602050305030304" pitchFamily="18" charset="0"/>
                <a:cs typeface="Times New Roman" panose="02020603050405020304" pitchFamily="18" charset="0"/>
              </a:rPr>
              <a:t>IL NUOVO CORSO</a:t>
            </a:r>
          </a:p>
        </p:txBody>
      </p:sp>
      <p:grpSp>
        <p:nvGrpSpPr>
          <p:cNvPr id="8" name="Gruppo 7">
            <a:extLst>
              <a:ext uri="{FF2B5EF4-FFF2-40B4-BE49-F238E27FC236}">
                <a16:creationId xmlns:a16="http://schemas.microsoft.com/office/drawing/2014/main" id="{DF31C2EA-72C9-0E92-3D1E-D3BB8ED92A12}"/>
              </a:ext>
            </a:extLst>
          </p:cNvPr>
          <p:cNvGrpSpPr/>
          <p:nvPr/>
        </p:nvGrpSpPr>
        <p:grpSpPr>
          <a:xfrm>
            <a:off x="936544" y="2337538"/>
            <a:ext cx="6198318" cy="2581733"/>
            <a:chOff x="619044" y="1861095"/>
            <a:chExt cx="6198318" cy="2581733"/>
          </a:xfrm>
        </p:grpSpPr>
        <p:sp>
          <p:nvSpPr>
            <p:cNvPr id="9" name="CasellaDiTesto 8">
              <a:extLst>
                <a:ext uri="{FF2B5EF4-FFF2-40B4-BE49-F238E27FC236}">
                  <a16:creationId xmlns:a16="http://schemas.microsoft.com/office/drawing/2014/main" id="{17925E54-F22F-4FB3-1C5F-E21F260EA5D6}"/>
                </a:ext>
              </a:extLst>
            </p:cNvPr>
            <p:cNvSpPr txBox="1"/>
            <p:nvPr/>
          </p:nvSpPr>
          <p:spPr>
            <a:xfrm>
              <a:off x="852323" y="1861095"/>
              <a:ext cx="3887317" cy="461665"/>
            </a:xfrm>
            <a:prstGeom prst="rect">
              <a:avLst/>
            </a:prstGeom>
            <a:noFill/>
          </p:spPr>
          <p:txBody>
            <a:bodyPr wrap="square" rtlCol="0">
              <a:spAutoFit/>
            </a:bodyPr>
            <a:lstStyle/>
            <a:p>
              <a:pPr>
                <a:spcAft>
                  <a:spcPts val="3000"/>
                </a:spcAft>
              </a:pPr>
              <a:r>
                <a:rPr lang="it-IT" sz="2400" b="1" dirty="0">
                  <a:solidFill>
                    <a:srgbClr val="E05B10"/>
                  </a:solidFill>
                  <a:latin typeface="Book Antiqua" panose="02040602050305030304" pitchFamily="18" charset="0"/>
                  <a:cs typeface="Times New Roman" panose="02020603050405020304" pitchFamily="18" charset="0"/>
                </a:rPr>
                <a:t>Settore Scuola:</a:t>
              </a:r>
            </a:p>
          </p:txBody>
        </p:sp>
        <p:sp>
          <p:nvSpPr>
            <p:cNvPr id="10" name="CasellaDiTesto 9">
              <a:extLst>
                <a:ext uri="{FF2B5EF4-FFF2-40B4-BE49-F238E27FC236}">
                  <a16:creationId xmlns:a16="http://schemas.microsoft.com/office/drawing/2014/main" id="{E060DECF-3FB7-6A72-6669-B9873E726625}"/>
                </a:ext>
              </a:extLst>
            </p:cNvPr>
            <p:cNvSpPr txBox="1"/>
            <p:nvPr/>
          </p:nvSpPr>
          <p:spPr>
            <a:xfrm>
              <a:off x="619044" y="2322760"/>
              <a:ext cx="6198318" cy="2120068"/>
            </a:xfrm>
            <a:prstGeom prst="rect">
              <a:avLst/>
            </a:prstGeom>
            <a:noFill/>
          </p:spPr>
          <p:txBody>
            <a:bodyPr wrap="square" rtlCol="0">
              <a:spAutoFit/>
            </a:bodyPr>
            <a:lstStyle/>
            <a:p>
              <a:pPr algn="just">
                <a:lnSpc>
                  <a:spcPct val="150000"/>
                </a:lnSpc>
              </a:pPr>
              <a:r>
                <a:rPr lang="it-IT" dirty="0">
                  <a:latin typeface="Times New Roman" panose="02020603050405020304" pitchFamily="18" charset="0"/>
                  <a:cs typeface="Times New Roman" panose="02020603050405020304" pitchFamily="18" charset="0"/>
                </a:rPr>
                <a:t>Per i nuovi interventi formativi i corsi riguardano:</a:t>
              </a:r>
            </a:p>
            <a:p>
              <a:pPr marL="342900" indent="-342900" algn="just">
                <a:lnSpc>
                  <a:spcPct val="150000"/>
                </a:lnSpc>
                <a:buClr>
                  <a:srgbClr val="E05B10"/>
                </a:buClr>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 il «</a:t>
              </a:r>
              <a:r>
                <a:rPr lang="it-IT" b="1" i="1" dirty="0">
                  <a:latin typeface="Times New Roman" panose="02020603050405020304" pitchFamily="18" charset="0"/>
                  <a:cs typeface="Times New Roman" panose="02020603050405020304" pitchFamily="18" charset="0"/>
                </a:rPr>
                <a:t>digitale</a:t>
              </a:r>
              <a:r>
                <a:rPr lang="it-IT" i="1" dirty="0">
                  <a:latin typeface="Times New Roman" panose="02020603050405020304" pitchFamily="18" charset="0"/>
                  <a:cs typeface="Times New Roman" panose="02020603050405020304" pitchFamily="18" charset="0"/>
                </a:rPr>
                <a:t>»</a:t>
              </a:r>
              <a:r>
                <a:rPr lang="it-IT" dirty="0">
                  <a:latin typeface="Times New Roman" panose="02020603050405020304" pitchFamily="18" charset="0"/>
                  <a:cs typeface="Times New Roman" panose="02020603050405020304" pitchFamily="18" charset="0"/>
                </a:rPr>
                <a:t>;</a:t>
              </a:r>
            </a:p>
            <a:p>
              <a:pPr marL="342900" indent="-342900" algn="just">
                <a:lnSpc>
                  <a:spcPct val="150000"/>
                </a:lnSpc>
                <a:buClr>
                  <a:srgbClr val="E05B10"/>
                </a:buClr>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la «</a:t>
              </a:r>
              <a:r>
                <a:rPr lang="it-IT" b="1" i="1" dirty="0">
                  <a:latin typeface="Times New Roman" panose="02020603050405020304" pitchFamily="18" charset="0"/>
                  <a:cs typeface="Times New Roman" panose="02020603050405020304" pitchFamily="18" charset="0"/>
                </a:rPr>
                <a:t>continuità educativa infanzia-primaria</a:t>
              </a:r>
              <a:r>
                <a:rPr lang="it-IT" dirty="0">
                  <a:latin typeface="Times New Roman" panose="02020603050405020304" pitchFamily="18" charset="0"/>
                  <a:cs typeface="Times New Roman" panose="02020603050405020304" pitchFamily="18" charset="0"/>
                </a:rPr>
                <a:t>»;</a:t>
              </a:r>
            </a:p>
            <a:p>
              <a:pPr marL="342900" indent="-342900" algn="just">
                <a:lnSpc>
                  <a:spcPct val="150000"/>
                </a:lnSpc>
                <a:buClr>
                  <a:srgbClr val="E05B10"/>
                </a:buClr>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i «</a:t>
              </a:r>
              <a:r>
                <a:rPr lang="it-IT" b="1" i="1" dirty="0">
                  <a:latin typeface="Times New Roman" panose="02020603050405020304" pitchFamily="18" charset="0"/>
                  <a:cs typeface="Times New Roman" panose="02020603050405020304" pitchFamily="18" charset="0"/>
                </a:rPr>
                <a:t>laboratori di cittadinanza digitale consapevole</a:t>
              </a:r>
              <a:r>
                <a:rPr lang="it-IT" dirty="0">
                  <a:latin typeface="Times New Roman" panose="02020603050405020304" pitchFamily="18" charset="0"/>
                  <a:cs typeface="Times New Roman" panose="02020603050405020304" pitchFamily="18" charset="0"/>
                </a:rPr>
                <a:t>»;</a:t>
              </a:r>
            </a:p>
            <a:p>
              <a:pPr marL="342900" indent="-342900" algn="just">
                <a:lnSpc>
                  <a:spcPct val="150000"/>
                </a:lnSpc>
                <a:buClr>
                  <a:srgbClr val="E05B10"/>
                </a:buClr>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i «</a:t>
              </a:r>
              <a:r>
                <a:rPr lang="it-IT" b="1" i="1" dirty="0">
                  <a:latin typeface="Times New Roman" panose="02020603050405020304" pitchFamily="18" charset="0"/>
                  <a:cs typeface="Times New Roman" panose="02020603050405020304" pitchFamily="18" charset="0"/>
                </a:rPr>
                <a:t>Tutor DSA</a:t>
              </a:r>
              <a:r>
                <a:rPr lang="it-IT" dirty="0">
                  <a:latin typeface="Times New Roman" panose="02020603050405020304" pitchFamily="18" charset="0"/>
                  <a:cs typeface="Times New Roman" panose="02020603050405020304" pitchFamily="18" charset="0"/>
                </a:rPr>
                <a:t>»</a:t>
              </a:r>
            </a:p>
          </p:txBody>
        </p:sp>
      </p:grpSp>
      <p:pic>
        <p:nvPicPr>
          <p:cNvPr id="3" name="Elemento grafico 2">
            <a:extLst>
              <a:ext uri="{FF2B5EF4-FFF2-40B4-BE49-F238E27FC236}">
                <a16:creationId xmlns:a16="http://schemas.microsoft.com/office/drawing/2014/main" id="{35EFBC7B-F3AB-9411-94C1-C8EC75CA12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82147" y="3160869"/>
            <a:ext cx="2752660" cy="1767796"/>
          </a:xfrm>
          <a:prstGeom prst="rect">
            <a:avLst/>
          </a:prstGeom>
        </p:spPr>
      </p:pic>
    </p:spTree>
    <p:extLst>
      <p:ext uri="{BB962C8B-B14F-4D97-AF65-F5344CB8AC3E}">
        <p14:creationId xmlns:p14="http://schemas.microsoft.com/office/powerpoint/2010/main" val="51855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D3D2A18-50A9-8E2D-9EBA-CB4EA7E84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350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674</Words>
  <Application>Microsoft Office PowerPoint</Application>
  <PresentationFormat>Widescreen</PresentationFormat>
  <Paragraphs>50</Paragraphs>
  <Slides>17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17</vt:i4>
      </vt:variant>
    </vt:vector>
  </HeadingPairs>
  <TitlesOfParts>
    <vt:vector size="24" baseType="lpstr">
      <vt:lpstr>Arial</vt:lpstr>
      <vt:lpstr>Book Antiqua</vt:lpstr>
      <vt:lpstr>Calibri</vt:lpstr>
      <vt:lpstr>Calibri Light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Agidae Salus</dc:creator>
  <cp:lastModifiedBy>Raffaele Mercurio</cp:lastModifiedBy>
  <cp:revision>16</cp:revision>
  <cp:lastPrinted>2023-07-22T15:58:41Z</cp:lastPrinted>
  <dcterms:created xsi:type="dcterms:W3CDTF">2023-07-22T09:18:20Z</dcterms:created>
  <dcterms:modified xsi:type="dcterms:W3CDTF">2023-07-23T12:33:17Z</dcterms:modified>
</cp:coreProperties>
</file>