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61" r:id="rId3"/>
    <p:sldId id="260" r:id="rId4"/>
    <p:sldId id="263" r:id="rId5"/>
    <p:sldId id="293" r:id="rId6"/>
    <p:sldId id="257" r:id="rId7"/>
    <p:sldId id="258" r:id="rId8"/>
    <p:sldId id="266" r:id="rId9"/>
    <p:sldId id="301" r:id="rId10"/>
    <p:sldId id="302" r:id="rId11"/>
    <p:sldId id="303" r:id="rId12"/>
    <p:sldId id="267" r:id="rId13"/>
    <p:sldId id="268" r:id="rId14"/>
    <p:sldId id="269" r:id="rId15"/>
    <p:sldId id="270" r:id="rId16"/>
    <p:sldId id="271" r:id="rId17"/>
    <p:sldId id="272" r:id="rId18"/>
    <p:sldId id="265" r:id="rId19"/>
    <p:sldId id="298" r:id="rId20"/>
    <p:sldId id="294" r:id="rId21"/>
    <p:sldId id="295" r:id="rId22"/>
    <p:sldId id="273" r:id="rId23"/>
    <p:sldId id="305" r:id="rId24"/>
    <p:sldId id="275" r:id="rId25"/>
    <p:sldId id="274" r:id="rId26"/>
    <p:sldId id="299" r:id="rId27"/>
    <p:sldId id="276" r:id="rId28"/>
    <p:sldId id="300" r:id="rId29"/>
    <p:sldId id="277" r:id="rId30"/>
    <p:sldId id="279" r:id="rId31"/>
    <p:sldId id="304" r:id="rId32"/>
    <p:sldId id="278" r:id="rId33"/>
    <p:sldId id="280" r:id="rId34"/>
    <p:sldId id="281" r:id="rId35"/>
    <p:sldId id="282" r:id="rId36"/>
    <p:sldId id="283" r:id="rId37"/>
    <p:sldId id="284" r:id="rId38"/>
    <p:sldId id="286" r:id="rId39"/>
    <p:sldId id="285" r:id="rId40"/>
    <p:sldId id="297" r:id="rId41"/>
    <p:sldId id="287" r:id="rId42"/>
    <p:sldId id="288" r:id="rId43"/>
    <p:sldId id="289" r:id="rId44"/>
    <p:sldId id="290" r:id="rId45"/>
    <p:sldId id="296" r:id="rId46"/>
    <p:sldId id="291" r:id="rId47"/>
    <p:sldId id="292" r:id="rId4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B3B4DC51-A90F-4A28-8FCA-795A97CCD658}">
          <p14:sldIdLst>
            <p14:sldId id="256"/>
            <p14:sldId id="261"/>
          </p14:sldIdLst>
        </p14:section>
        <p14:section name="Sezione senza titolo" id="{D61FE27A-6064-4EB3-A702-8193061C49F0}">
          <p14:sldIdLst>
            <p14:sldId id="260"/>
            <p14:sldId id="263"/>
            <p14:sldId id="293"/>
            <p14:sldId id="257"/>
            <p14:sldId id="258"/>
            <p14:sldId id="266"/>
            <p14:sldId id="301"/>
            <p14:sldId id="302"/>
            <p14:sldId id="303"/>
            <p14:sldId id="267"/>
            <p14:sldId id="268"/>
            <p14:sldId id="269"/>
            <p14:sldId id="270"/>
            <p14:sldId id="271"/>
            <p14:sldId id="272"/>
            <p14:sldId id="265"/>
            <p14:sldId id="298"/>
            <p14:sldId id="294"/>
            <p14:sldId id="295"/>
            <p14:sldId id="273"/>
            <p14:sldId id="305"/>
            <p14:sldId id="275"/>
            <p14:sldId id="274"/>
            <p14:sldId id="299"/>
            <p14:sldId id="276"/>
            <p14:sldId id="300"/>
            <p14:sldId id="277"/>
            <p14:sldId id="279"/>
            <p14:sldId id="304"/>
            <p14:sldId id="278"/>
            <p14:sldId id="280"/>
            <p14:sldId id="281"/>
            <p14:sldId id="282"/>
            <p14:sldId id="283"/>
          </p14:sldIdLst>
        </p14:section>
        <p14:section name="Sezione senza titolo" id="{688594F2-35C2-46E7-BB0F-DBB41D8855C0}">
          <p14:sldIdLst>
            <p14:sldId id="284"/>
            <p14:sldId id="286"/>
            <p14:sldId id="285"/>
            <p14:sldId id="297"/>
            <p14:sldId id="287"/>
            <p14:sldId id="288"/>
            <p14:sldId id="289"/>
            <p14:sldId id="290"/>
            <p14:sldId id="296"/>
            <p14:sldId id="291"/>
            <p14:sldId id="29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5418" autoAdjust="0"/>
  </p:normalViewPr>
  <p:slideViewPr>
    <p:cSldViewPr snapToGrid="0">
      <p:cViewPr varScale="1">
        <p:scale>
          <a:sx n="82" d="100"/>
          <a:sy n="82" d="100"/>
        </p:scale>
        <p:origin x="6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C195D2-9E1D-4667-A9C7-0E8D51C8B238}" type="datetimeFigureOut">
              <a:rPr lang="it-IT" smtClean="0"/>
              <a:t>27/07/2023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59EAC-2658-44DA-8247-342B750061BA}" type="slidenum">
              <a:rPr lang="it-IT" smtClean="0"/>
              <a:t>‹N›</a:t>
            </a:fld>
            <a:endParaRPr lang="it-IT"/>
          </a:p>
        </p:txBody>
      </p:sp>
    </p:spTree>
    <p:extLst>
      <p:ext uri="{BB962C8B-B14F-4D97-AF65-F5344CB8AC3E}">
        <p14:creationId xmlns:p14="http://schemas.microsoft.com/office/powerpoint/2010/main" val="4166534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DF59EAC-2658-44DA-8247-342B750061BA}" type="slidenum">
              <a:rPr lang="it-IT" smtClean="0"/>
              <a:t>27</a:t>
            </a:fld>
            <a:endParaRPr lang="it-IT"/>
          </a:p>
        </p:txBody>
      </p:sp>
    </p:spTree>
    <p:extLst>
      <p:ext uri="{BB962C8B-B14F-4D97-AF65-F5344CB8AC3E}">
        <p14:creationId xmlns:p14="http://schemas.microsoft.com/office/powerpoint/2010/main" val="2251924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E1578A-BCDC-4869-A2DA-B99E6F46603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46808FE-8B6B-4EE5-9EFE-78A08B4EC6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4DA186D-53A0-4508-8BA2-75E6FE9EE115}"/>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5" name="Segnaposto piè di pagina 4">
            <a:extLst>
              <a:ext uri="{FF2B5EF4-FFF2-40B4-BE49-F238E27FC236}">
                <a16:creationId xmlns:a16="http://schemas.microsoft.com/office/drawing/2014/main" id="{C48654F9-6D2D-4085-8A37-FB8A6C16759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A90534-5FA7-4B09-9BEE-FDEBC3F574DF}"/>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2745235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BC970C-C5A8-4BAC-BB9D-190816414B1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1BE940F-BE46-4CE1-918A-B8CA374FFEE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54479C4-C302-4C92-A3C2-7818BB565D5E}"/>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5" name="Segnaposto piè di pagina 4">
            <a:extLst>
              <a:ext uri="{FF2B5EF4-FFF2-40B4-BE49-F238E27FC236}">
                <a16:creationId xmlns:a16="http://schemas.microsoft.com/office/drawing/2014/main" id="{BFD3BE91-A55E-4C0C-B0F0-312D18A102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E6BEA7E-F209-4D2C-B404-E4B77E448866}"/>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63221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0D28935-0C59-420A-BB5F-BB1FCD29DDF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C635706-0894-422F-864C-2ECE31ED6EB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E78D8AC-5C24-49BB-9F75-E04FE690F759}"/>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5" name="Segnaposto piè di pagina 4">
            <a:extLst>
              <a:ext uri="{FF2B5EF4-FFF2-40B4-BE49-F238E27FC236}">
                <a16:creationId xmlns:a16="http://schemas.microsoft.com/office/drawing/2014/main" id="{655C627C-29A5-49AD-BEAB-E7A289C733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2CAEEE5-2D92-41E2-8A3E-DC03D2D158B8}"/>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511435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5F7E9-1C2E-4343-9BE2-5C110312563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2A63CB9-B07E-4530-8419-CF091007C85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7A44319-34DA-4FBB-B566-627DA9AF6AA4}"/>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5" name="Segnaposto piè di pagina 4">
            <a:extLst>
              <a:ext uri="{FF2B5EF4-FFF2-40B4-BE49-F238E27FC236}">
                <a16:creationId xmlns:a16="http://schemas.microsoft.com/office/drawing/2014/main" id="{54AB8222-E74C-4F20-83DF-84C70D783F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40B1C57-BD1D-4A59-B13E-93B061064132}"/>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326663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4CA26-FCF1-43B0-917D-DBA4557C55C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F011C33-5EC1-42E8-BE0D-1C830F823F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42319D3-9365-4837-9209-D0DB6A69389A}"/>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5" name="Segnaposto piè di pagina 4">
            <a:extLst>
              <a:ext uri="{FF2B5EF4-FFF2-40B4-BE49-F238E27FC236}">
                <a16:creationId xmlns:a16="http://schemas.microsoft.com/office/drawing/2014/main" id="{FE17A5BE-182C-4994-BDA4-1BEB97BE84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4D8C47A-8D4A-44F2-B8BE-8B9D4983D0A0}"/>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3432302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13E66D-67ED-4F1D-8F43-619AE1B39E4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739B765-3E6C-4072-9527-A7DADAC68BB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FAA0F7A-C5BE-4350-BBC7-7CFEDFE8C61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457A118-B548-4D9E-A565-5281D867A58D}"/>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6" name="Segnaposto piè di pagina 5">
            <a:extLst>
              <a:ext uri="{FF2B5EF4-FFF2-40B4-BE49-F238E27FC236}">
                <a16:creationId xmlns:a16="http://schemas.microsoft.com/office/drawing/2014/main" id="{31654008-00BC-4117-A3B3-BEC81654E8D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D4872D1-7C59-4F61-8EC1-111F5800EFDD}"/>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3589801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6E0D70-18D6-40E5-897B-D0DB58D7C49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05D4F66-2875-452C-B0F3-BA9FCDA9E8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B5D1009-908A-4B8C-82A1-3ECAACB6BD6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0A174AC-3F1A-4E6F-9A10-8F3478B85D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F40953A-29A0-4BAC-9920-9EDEDB53675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A65CD2F-FC50-4FCD-91EA-A050E6245BD2}"/>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8" name="Segnaposto piè di pagina 7">
            <a:extLst>
              <a:ext uri="{FF2B5EF4-FFF2-40B4-BE49-F238E27FC236}">
                <a16:creationId xmlns:a16="http://schemas.microsoft.com/office/drawing/2014/main" id="{CF2C21E4-EDA9-41FF-8875-10D654B8390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D6B5BED-E365-4148-AAE6-ABC5323A4002}"/>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120534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EA5C3D-97A9-47CE-8307-6B9CCAF152B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7A6219D-2144-4572-BF79-855FDB8F822C}"/>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4" name="Segnaposto piè di pagina 3">
            <a:extLst>
              <a:ext uri="{FF2B5EF4-FFF2-40B4-BE49-F238E27FC236}">
                <a16:creationId xmlns:a16="http://schemas.microsoft.com/office/drawing/2014/main" id="{C5AD3BBC-7818-4AD9-A8FA-0663F62603E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0F385F7-A9F9-4979-8B79-843ED87E311D}"/>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297333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D946D50-BADD-48DD-923A-940A1A649E78}"/>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3" name="Segnaposto piè di pagina 2">
            <a:extLst>
              <a:ext uri="{FF2B5EF4-FFF2-40B4-BE49-F238E27FC236}">
                <a16:creationId xmlns:a16="http://schemas.microsoft.com/office/drawing/2014/main" id="{56E4A96F-84A3-47CF-B8EF-6C144633EEF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0477385-E787-4107-8B29-DAC3A81DEC8C}"/>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2624000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AB9921-E5E7-4059-B448-08835FF96AF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729936D-5FC8-4243-A201-4B4126EAEC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FB56C26-3801-4BE0-9143-A0E56792CC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D9C3BB8-ACB8-4C26-8A0F-2046D867D1D8}"/>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6" name="Segnaposto piè di pagina 5">
            <a:extLst>
              <a:ext uri="{FF2B5EF4-FFF2-40B4-BE49-F238E27FC236}">
                <a16:creationId xmlns:a16="http://schemas.microsoft.com/office/drawing/2014/main" id="{A57304A5-0322-4E2A-B644-D2E3BABB506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2B2432F-7845-4501-85F9-CC0483F45FA2}"/>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256660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F70C90-00BB-44F4-8065-3B80966A329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C007B27-E5E5-4062-B3FC-04494331B2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82F1A3D-828F-46CC-A09C-E24CB3C845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B9C62C5-4FC7-4D0E-BCE4-6CD551A2CB4B}"/>
              </a:ext>
            </a:extLst>
          </p:cNvPr>
          <p:cNvSpPr>
            <a:spLocks noGrp="1"/>
          </p:cNvSpPr>
          <p:nvPr>
            <p:ph type="dt" sz="half" idx="10"/>
          </p:nvPr>
        </p:nvSpPr>
        <p:spPr/>
        <p:txBody>
          <a:bodyPr/>
          <a:lstStyle/>
          <a:p>
            <a:fld id="{3C1EAD7A-6E8F-4CB4-9E30-93447F71C1C3}" type="datetimeFigureOut">
              <a:rPr lang="it-IT" smtClean="0"/>
              <a:t>27/07/2023</a:t>
            </a:fld>
            <a:endParaRPr lang="it-IT"/>
          </a:p>
        </p:txBody>
      </p:sp>
      <p:sp>
        <p:nvSpPr>
          <p:cNvPr id="6" name="Segnaposto piè di pagina 5">
            <a:extLst>
              <a:ext uri="{FF2B5EF4-FFF2-40B4-BE49-F238E27FC236}">
                <a16:creationId xmlns:a16="http://schemas.microsoft.com/office/drawing/2014/main" id="{E7D0642D-4889-42AC-8CEE-4B477F31601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447AAF2-744A-491C-A33D-D428DA73AFEA}"/>
              </a:ext>
            </a:extLst>
          </p:cNvPr>
          <p:cNvSpPr>
            <a:spLocks noGrp="1"/>
          </p:cNvSpPr>
          <p:nvPr>
            <p:ph type="sldNum" sz="quarter" idx="12"/>
          </p:nvPr>
        </p:nvSpPr>
        <p:spPr/>
        <p:txBody>
          <a:bodyPr/>
          <a:lstStyle/>
          <a:p>
            <a:fld id="{024DF050-8CCB-408F-9912-376839CA8916}" type="slidenum">
              <a:rPr lang="it-IT" smtClean="0"/>
              <a:t>‹N›</a:t>
            </a:fld>
            <a:endParaRPr lang="it-IT"/>
          </a:p>
        </p:txBody>
      </p:sp>
    </p:spTree>
    <p:extLst>
      <p:ext uri="{BB962C8B-B14F-4D97-AF65-F5344CB8AC3E}">
        <p14:creationId xmlns:p14="http://schemas.microsoft.com/office/powerpoint/2010/main" val="2492301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892F8AF-BB7B-4626-A443-CC10880E14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42E3FA6-3A30-4BBF-8DDF-EEA2E115AD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5D0FFD6-10B2-4749-9294-0A25D92E55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EAD7A-6E8F-4CB4-9E30-93447F71C1C3}" type="datetimeFigureOut">
              <a:rPr lang="it-IT" smtClean="0"/>
              <a:t>27/07/2023</a:t>
            </a:fld>
            <a:endParaRPr lang="it-IT"/>
          </a:p>
        </p:txBody>
      </p:sp>
      <p:sp>
        <p:nvSpPr>
          <p:cNvPr id="5" name="Segnaposto piè di pagina 4">
            <a:extLst>
              <a:ext uri="{FF2B5EF4-FFF2-40B4-BE49-F238E27FC236}">
                <a16:creationId xmlns:a16="http://schemas.microsoft.com/office/drawing/2014/main" id="{674622C4-9B3E-4EC6-A322-86ECFF4094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D44D2A7-DFA3-4A17-B6B9-CE2388DD5E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DF050-8CCB-408F-9912-376839CA8916}" type="slidenum">
              <a:rPr lang="it-IT" smtClean="0"/>
              <a:t>‹N›</a:t>
            </a:fld>
            <a:endParaRPr lang="it-IT"/>
          </a:p>
        </p:txBody>
      </p:sp>
    </p:spTree>
    <p:extLst>
      <p:ext uri="{BB962C8B-B14F-4D97-AF65-F5344CB8AC3E}">
        <p14:creationId xmlns:p14="http://schemas.microsoft.com/office/powerpoint/2010/main" val="101208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867A3C-D8BE-40AC-B5EF-DF357311513D}"/>
              </a:ext>
            </a:extLst>
          </p:cNvPr>
          <p:cNvSpPr>
            <a:spLocks noGrp="1"/>
          </p:cNvSpPr>
          <p:nvPr>
            <p:ph type="ctrTitle"/>
          </p:nvPr>
        </p:nvSpPr>
        <p:spPr>
          <a:xfrm>
            <a:off x="1524000" y="405442"/>
            <a:ext cx="9144000" cy="3104521"/>
          </a:xfrm>
          <a:solidFill>
            <a:schemeClr val="accent2">
              <a:lumMod val="20000"/>
              <a:lumOff val="80000"/>
            </a:schemeClr>
          </a:solidFill>
        </p:spPr>
        <p:txBody>
          <a:bodyPr>
            <a:normAutofit fontScale="90000"/>
          </a:bodyPr>
          <a:lstStyle/>
          <a:p>
            <a:r>
              <a:rPr lang="it-IT" sz="4400" dirty="0"/>
              <a:t>LA NORMATIVA ANTIDISCRIMINATORIA</a:t>
            </a:r>
            <a:br>
              <a:rPr lang="it-IT" sz="4400" dirty="0"/>
            </a:br>
            <a:r>
              <a:rPr lang="it-IT" sz="4400" dirty="0"/>
              <a:t>LA NORMATIVA SULL’EQUO COMPENSO</a:t>
            </a:r>
            <a:br>
              <a:rPr lang="it-IT" sz="4400" dirty="0"/>
            </a:br>
            <a:r>
              <a:rPr lang="it-IT" sz="4400" dirty="0"/>
              <a:t>LA NORMATIVA SULLA SEGNALAZIONE DELLE VIOLAZIONI DI NORME</a:t>
            </a:r>
            <a:br>
              <a:rPr lang="it-IT" dirty="0"/>
            </a:br>
            <a:endParaRPr lang="it-IT" dirty="0"/>
          </a:p>
        </p:txBody>
      </p:sp>
      <p:sp>
        <p:nvSpPr>
          <p:cNvPr id="3" name="Sottotitolo 2">
            <a:extLst>
              <a:ext uri="{FF2B5EF4-FFF2-40B4-BE49-F238E27FC236}">
                <a16:creationId xmlns:a16="http://schemas.microsoft.com/office/drawing/2014/main" id="{8CF56598-9CCF-4EB3-B276-924602B9D2D4}"/>
              </a:ext>
            </a:extLst>
          </p:cNvPr>
          <p:cNvSpPr>
            <a:spLocks noGrp="1"/>
          </p:cNvSpPr>
          <p:nvPr>
            <p:ph type="subTitle" idx="1"/>
          </p:nvPr>
        </p:nvSpPr>
        <p:spPr>
          <a:solidFill>
            <a:schemeClr val="accent2">
              <a:lumMod val="60000"/>
              <a:lumOff val="40000"/>
            </a:schemeClr>
          </a:solidFill>
        </p:spPr>
        <p:txBody>
          <a:bodyPr>
            <a:normAutofit lnSpcReduction="10000"/>
          </a:bodyPr>
          <a:lstStyle/>
          <a:p>
            <a:r>
              <a:rPr lang="it-IT" i="1" dirty="0"/>
              <a:t>CAMPUS AGIDAE </a:t>
            </a:r>
          </a:p>
          <a:p>
            <a:r>
              <a:rPr lang="it-IT" i="1" dirty="0"/>
              <a:t>GENOVA 24-29 LUGLIO 2023</a:t>
            </a:r>
          </a:p>
          <a:p>
            <a:r>
              <a:rPr lang="it-IT" i="1" dirty="0"/>
              <a:t>DR.SSA ROSA DEL PRETE</a:t>
            </a:r>
          </a:p>
          <a:p>
            <a:r>
              <a:rPr lang="it-IT" i="1" dirty="0"/>
              <a:t>Consigliere Corte di Appello Napoli-Sezione Lavoro</a:t>
            </a:r>
          </a:p>
        </p:txBody>
      </p:sp>
    </p:spTree>
    <p:extLst>
      <p:ext uri="{BB962C8B-B14F-4D97-AF65-F5344CB8AC3E}">
        <p14:creationId xmlns:p14="http://schemas.microsoft.com/office/powerpoint/2010/main" val="3049979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3B958F-7B8E-402B-AE59-0B1A88DBFCCC}"/>
              </a:ext>
            </a:extLst>
          </p:cNvPr>
          <p:cNvSpPr>
            <a:spLocks noGrp="1"/>
          </p:cNvSpPr>
          <p:nvPr>
            <p:ph type="title"/>
          </p:nvPr>
        </p:nvSpPr>
        <p:spPr>
          <a:xfrm>
            <a:off x="838200" y="365126"/>
            <a:ext cx="10515600" cy="1052970"/>
          </a:xfrm>
        </p:spPr>
        <p:txBody>
          <a:bodyPr/>
          <a:lstStyle/>
          <a:p>
            <a:r>
              <a:rPr lang="it-IT" dirty="0"/>
              <a:t>Le competenze</a:t>
            </a:r>
          </a:p>
        </p:txBody>
      </p:sp>
      <p:sp>
        <p:nvSpPr>
          <p:cNvPr id="3" name="Segnaposto contenuto 2">
            <a:extLst>
              <a:ext uri="{FF2B5EF4-FFF2-40B4-BE49-F238E27FC236}">
                <a16:creationId xmlns:a16="http://schemas.microsoft.com/office/drawing/2014/main" id="{340CBF05-B7A9-4BDA-B28C-4A1389D0FC0D}"/>
              </a:ext>
            </a:extLst>
          </p:cNvPr>
          <p:cNvSpPr>
            <a:spLocks noGrp="1"/>
          </p:cNvSpPr>
          <p:nvPr>
            <p:ph idx="1"/>
          </p:nvPr>
        </p:nvSpPr>
        <p:spPr>
          <a:xfrm>
            <a:off x="433953" y="1092632"/>
            <a:ext cx="10919847" cy="5084332"/>
          </a:xfrm>
        </p:spPr>
        <p:txBody>
          <a:bodyPr>
            <a:normAutofit fontScale="70000" lnSpcReduction="20000"/>
          </a:bodyPr>
          <a:lstStyle/>
          <a:p>
            <a:pPr marL="0" indent="0" algn="just">
              <a:buNone/>
            </a:pPr>
            <a:endParaRPr lang="it-IT" dirty="0"/>
          </a:p>
          <a:p>
            <a:pPr marL="0" indent="0" algn="just">
              <a:buNone/>
            </a:pPr>
            <a:r>
              <a:rPr lang="it-IT" dirty="0"/>
              <a:t>Spetta al </a:t>
            </a:r>
            <a:r>
              <a:rPr lang="it-IT" b="1" dirty="0"/>
              <a:t>Presidente del Consiglio  dei  Ministri </a:t>
            </a:r>
            <a:r>
              <a:rPr lang="it-IT" dirty="0"/>
              <a:t>promuovere  e coordinare  le  azioni  di   Governo   volte</a:t>
            </a:r>
            <a:r>
              <a:rPr lang="it-IT" b="1" dirty="0"/>
              <a:t>:</a:t>
            </a:r>
          </a:p>
          <a:p>
            <a:pPr algn="just">
              <a:buFontTx/>
              <a:buChar char="-"/>
            </a:pPr>
            <a:r>
              <a:rPr lang="it-IT" dirty="0"/>
              <a:t>ad assicurare pari </a:t>
            </a:r>
            <a:r>
              <a:rPr lang="it-IT" dirty="0" err="1"/>
              <a:t>opportunita'</a:t>
            </a:r>
            <a:r>
              <a:rPr lang="it-IT" dirty="0"/>
              <a:t>, a prevenire e rimuovere le discriminazioni;</a:t>
            </a:r>
          </a:p>
          <a:p>
            <a:pPr algn="just">
              <a:buFontTx/>
              <a:buChar char="-"/>
            </a:pPr>
            <a:r>
              <a:rPr lang="it-IT" dirty="0"/>
              <a:t> </a:t>
            </a:r>
            <a:r>
              <a:rPr lang="it-IT" dirty="0" err="1"/>
              <a:t>nonche</a:t>
            </a:r>
            <a:r>
              <a:rPr lang="it-IT" dirty="0"/>
              <a:t>’ a consentire l'indirizzo, il  coordinamento  e  il  monitoraggio  della utilizzazione dei relativi fondi europei.</a:t>
            </a:r>
          </a:p>
          <a:p>
            <a:pPr marL="0" indent="0" algn="just">
              <a:buNone/>
            </a:pPr>
            <a:r>
              <a:rPr lang="it-IT" dirty="0"/>
              <a:t>E’ istituito  presso  il  Ministero  del  lavoro  e  delle politiche sociali il </a:t>
            </a:r>
            <a:r>
              <a:rPr lang="it-IT" b="1" dirty="0"/>
              <a:t>Comitato nazionale per </a:t>
            </a:r>
            <a:r>
              <a:rPr lang="it-IT" b="1" u="sng" dirty="0"/>
              <a:t>l'attuazione</a:t>
            </a:r>
            <a:r>
              <a:rPr lang="it-IT" b="1" dirty="0"/>
              <a:t> dei principi  di  </a:t>
            </a:r>
            <a:r>
              <a:rPr lang="it-IT" b="1" dirty="0" err="1"/>
              <a:t>parita’</a:t>
            </a:r>
            <a:r>
              <a:rPr lang="it-IT" b="1" dirty="0"/>
              <a:t> di trattamento  ed  uguaglianza  di  </a:t>
            </a:r>
            <a:r>
              <a:rPr lang="it-IT" b="1" dirty="0" err="1"/>
              <a:t>opportunita'</a:t>
            </a:r>
            <a:r>
              <a:rPr lang="it-IT" dirty="0"/>
              <a:t>  </a:t>
            </a:r>
            <a:r>
              <a:rPr lang="it-IT" i="1" dirty="0"/>
              <a:t>tra  lavoratori  e lavoratrici</a:t>
            </a:r>
            <a:r>
              <a:rPr lang="it-IT" dirty="0"/>
              <a:t>; è presieduto dal Ministro del lavoro. Tra le altre competenze:</a:t>
            </a:r>
          </a:p>
          <a:p>
            <a:pPr algn="just">
              <a:buFontTx/>
              <a:buChar char="-"/>
            </a:pPr>
            <a:r>
              <a:rPr lang="it-IT" dirty="0"/>
              <a:t>formula   proposte   sulle   questioni   generali   relative all'attuazione  degli  obiettivi   della   parità e delle pari </a:t>
            </a:r>
            <a:r>
              <a:rPr lang="it-IT" dirty="0" err="1"/>
              <a:t>opportunita'</a:t>
            </a:r>
            <a:r>
              <a:rPr lang="it-IT" dirty="0"/>
              <a:t>, </a:t>
            </a:r>
            <a:r>
              <a:rPr lang="it-IT" dirty="0" err="1"/>
              <a:t>nonche</a:t>
            </a:r>
            <a:r>
              <a:rPr lang="it-IT" dirty="0"/>
              <a:t>' per lo  sviluppo  e  il  perfezionamento  della legislazione vigente;</a:t>
            </a:r>
          </a:p>
          <a:p>
            <a:pPr algn="just">
              <a:buFontTx/>
              <a:buChar char="-"/>
            </a:pPr>
            <a:r>
              <a:rPr lang="it-IT" dirty="0"/>
              <a:t> informa e sensibilizza l'opinione pubblica;</a:t>
            </a:r>
          </a:p>
          <a:p>
            <a:pPr algn="just">
              <a:buFontTx/>
              <a:buChar char="-"/>
            </a:pPr>
            <a:r>
              <a:rPr lang="it-IT" dirty="0"/>
              <a:t>formula, entro il mese di febbraio di ogni anno, gli indirizzi per  le  iniziative del Ministero del lavoro, indicando obiettivi e tipologie  di progetti di azioni positive che intende  promuovere.  Sulla  base  di tali indirizzi il Ministero pubblica apposito bando  di  finanziamento  dei  suddetti progetti; </a:t>
            </a:r>
          </a:p>
          <a:p>
            <a:pPr algn="just">
              <a:buFontTx/>
              <a:buChar char="-"/>
            </a:pPr>
            <a:r>
              <a:rPr lang="it-IT" dirty="0"/>
              <a:t>verifica lo stato di applicazione della  legislazione  vigente in materia di </a:t>
            </a:r>
            <a:r>
              <a:rPr lang="it-IT" dirty="0" err="1"/>
              <a:t>parita'</a:t>
            </a:r>
            <a:r>
              <a:rPr lang="it-IT" dirty="0"/>
              <a:t>; </a:t>
            </a:r>
          </a:p>
          <a:p>
            <a:pPr algn="just">
              <a:buFontTx/>
              <a:buChar char="-"/>
            </a:pPr>
            <a:r>
              <a:rPr lang="it-IT" dirty="0"/>
              <a:t>avvalendosi dei risultati dei monitoraggi effettuati, elabora iniziative  per  favorire  il  dialogo  tra  le  parti sociali, al fine di promuovere la </a:t>
            </a:r>
            <a:r>
              <a:rPr lang="it-IT" dirty="0" err="1"/>
              <a:t>parita'</a:t>
            </a:r>
            <a:r>
              <a:rPr lang="it-IT" dirty="0"/>
              <a:t> di trattamento. </a:t>
            </a:r>
          </a:p>
          <a:p>
            <a:pPr algn="just">
              <a:buFontTx/>
              <a:buChar char="-"/>
            </a:pPr>
            <a:endParaRPr lang="it-IT" dirty="0"/>
          </a:p>
        </p:txBody>
      </p:sp>
    </p:spTree>
    <p:extLst>
      <p:ext uri="{BB962C8B-B14F-4D97-AF65-F5344CB8AC3E}">
        <p14:creationId xmlns:p14="http://schemas.microsoft.com/office/powerpoint/2010/main" val="3348843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562E4F-5721-4329-9C11-447799355301}"/>
              </a:ext>
            </a:extLst>
          </p:cNvPr>
          <p:cNvSpPr>
            <a:spLocks noGrp="1"/>
          </p:cNvSpPr>
          <p:nvPr>
            <p:ph type="title"/>
          </p:nvPr>
        </p:nvSpPr>
        <p:spPr/>
        <p:txBody>
          <a:bodyPr/>
          <a:lstStyle/>
          <a:p>
            <a:r>
              <a:rPr lang="it-IT" dirty="0"/>
              <a:t>Segue: i consiglieri di parità</a:t>
            </a:r>
          </a:p>
        </p:txBody>
      </p:sp>
      <p:sp>
        <p:nvSpPr>
          <p:cNvPr id="3" name="Segnaposto contenuto 2">
            <a:extLst>
              <a:ext uri="{FF2B5EF4-FFF2-40B4-BE49-F238E27FC236}">
                <a16:creationId xmlns:a16="http://schemas.microsoft.com/office/drawing/2014/main" id="{285EE32E-B73A-4159-9B21-67300B2DE33C}"/>
              </a:ext>
            </a:extLst>
          </p:cNvPr>
          <p:cNvSpPr>
            <a:spLocks noGrp="1"/>
          </p:cNvSpPr>
          <p:nvPr>
            <p:ph idx="1"/>
          </p:nvPr>
        </p:nvSpPr>
        <p:spPr>
          <a:xfrm>
            <a:off x="838200" y="1464590"/>
            <a:ext cx="10515600" cy="4712373"/>
          </a:xfrm>
        </p:spPr>
        <p:txBody>
          <a:bodyPr>
            <a:normAutofit fontScale="62500" lnSpcReduction="20000"/>
          </a:bodyPr>
          <a:lstStyle/>
          <a:p>
            <a:pPr marL="0" indent="0" algn="just">
              <a:buNone/>
            </a:pPr>
            <a:r>
              <a:rPr lang="it-IT" dirty="0"/>
              <a:t>A livello nazionale, regionale e della </a:t>
            </a:r>
            <a:r>
              <a:rPr lang="it-IT" dirty="0" err="1"/>
              <a:t>citta'</a:t>
            </a:r>
            <a:r>
              <a:rPr lang="it-IT" dirty="0"/>
              <a:t> metropolitana  sono nominati una consigliera  o  un  consigliere  di  parita’. La nomina avviene con  decreto del Ministro del lavoro,  su  designazione degli enti locali.</a:t>
            </a:r>
          </a:p>
          <a:p>
            <a:pPr marL="0" indent="0" algn="just">
              <a:buNone/>
            </a:pPr>
            <a:r>
              <a:rPr lang="it-IT" dirty="0"/>
              <a:t>I consiglieri svolgono   funzioni   di   </a:t>
            </a:r>
            <a:r>
              <a:rPr lang="it-IT" b="1" u="sng" dirty="0"/>
              <a:t>promozione</a:t>
            </a:r>
            <a:r>
              <a:rPr lang="it-IT" dirty="0"/>
              <a:t>   e  di  </a:t>
            </a:r>
            <a:r>
              <a:rPr lang="it-IT" b="1" u="sng" dirty="0"/>
              <a:t>controllo</a:t>
            </a:r>
            <a:r>
              <a:rPr lang="it-IT" u="sng" dirty="0"/>
              <a:t> dell'attuazione</a:t>
            </a:r>
            <a:r>
              <a:rPr lang="it-IT" dirty="0"/>
              <a:t>  dei principi di uguaglianza di </a:t>
            </a:r>
            <a:r>
              <a:rPr lang="it-IT" dirty="0" err="1"/>
              <a:t>opportunita'</a:t>
            </a:r>
            <a:r>
              <a:rPr lang="it-IT" dirty="0"/>
              <a:t> e di non discriminazione  tra  donne e uomini </a:t>
            </a:r>
            <a:r>
              <a:rPr lang="it-IT" i="1" u="sng" dirty="0"/>
              <a:t>nel campo del lavoro</a:t>
            </a:r>
            <a:r>
              <a:rPr lang="it-IT" dirty="0"/>
              <a:t>. Nell'esercizio delle funzioni  loro attribuite, le consigliere ed i consiglieri di parita’ sono </a:t>
            </a:r>
            <a:r>
              <a:rPr lang="it-IT" u="sng" dirty="0"/>
              <a:t>pubblici   ufficiali   </a:t>
            </a:r>
            <a:r>
              <a:rPr lang="it-IT" dirty="0"/>
              <a:t>ed   hanno  l'obbligo  di  segnalazione all'autorità giudiziaria dei reati di cui vengono a conoscenza per ragione del loro ufficio. </a:t>
            </a:r>
          </a:p>
          <a:p>
            <a:pPr marL="0" indent="0" algn="just">
              <a:buNone/>
            </a:pPr>
            <a:r>
              <a:rPr lang="it-IT" dirty="0"/>
              <a:t>Hanno </a:t>
            </a:r>
            <a:r>
              <a:rPr lang="it-IT" dirty="0" err="1"/>
              <a:t>facolta’</a:t>
            </a:r>
            <a:r>
              <a:rPr lang="it-IT" dirty="0"/>
              <a:t> di </a:t>
            </a:r>
            <a:r>
              <a:rPr lang="it-IT" u="sng" dirty="0"/>
              <a:t>ricorrere innanzi al tribunale </a:t>
            </a:r>
            <a:r>
              <a:rPr lang="it-IT" dirty="0"/>
              <a:t>in funzione di giudice del  lavoro  o, per i  rapporti  sottoposti  alla  sua  giurisdizione,  al  TAR, su delega della persona che vi  ha  interesse,  ovvero  di  intervenire  nei  giudizi promossi dalla medesima. </a:t>
            </a:r>
          </a:p>
          <a:p>
            <a:pPr marL="0" indent="0" algn="just">
              <a:buNone/>
            </a:pPr>
            <a:r>
              <a:rPr lang="it-IT" dirty="0"/>
              <a:t>Qualora accertino una discriminazione collettiva, prima di promuovere l'azione in  giudizio (</a:t>
            </a:r>
            <a:r>
              <a:rPr lang="it-IT" u="sng" dirty="0"/>
              <a:t>class action</a:t>
            </a:r>
            <a:r>
              <a:rPr lang="it-IT" dirty="0"/>
              <a:t>), possono chiedere all'autore della discriminazione di predisporre un piano di  rimozione  delle  discriminazioni  accertate, entro un termine non superiore a 120 giorni. Se  il  piano  </a:t>
            </a:r>
            <a:r>
              <a:rPr lang="it-IT" dirty="0" err="1"/>
              <a:t>e’</a:t>
            </a:r>
            <a:r>
              <a:rPr lang="it-IT" dirty="0"/>
              <a:t> considerato  idoneo,  i consiglieri promuovono  il  tentativo di conciliazione ed il relativo verbale acquista forza di titolo esecutivo con decreto del giudice del lavoro. In caso contrario, ricorrono al Tribunale che, oltre a risarcire il danno, ordina all'autore della  discriminazione  di  definire  il piano  di rimozione della discriminazione. </a:t>
            </a:r>
          </a:p>
          <a:p>
            <a:pPr marL="0" indent="0" algn="just">
              <a:buNone/>
            </a:pPr>
            <a:r>
              <a:rPr lang="it-IT" dirty="0"/>
              <a:t>Oltre alla class action, i consiglieri possono proporre ricorso d’urgenza innanzi al Tribunale del lavoro. Il giudice, accertata la </a:t>
            </a:r>
            <a:r>
              <a:rPr lang="it-IT" dirty="0" err="1"/>
              <a:t>disciminazione</a:t>
            </a:r>
            <a:r>
              <a:rPr lang="it-IT" dirty="0"/>
              <a:t>, con decreto motivato  e  immediatamente  esecutivo  oltre  a provvedere,  se  richiesto,  al  risarcimento  del  danno  anche  non patrimoniale, nei limiti della prova fornita, ordina all'autore della discriminazione la cessazione  del  comportamento  pregiudizievole  e adotta ogni altro provvedimento idoneo a rimuovere gli effetti  delle discriminazioni accertate.</a:t>
            </a:r>
          </a:p>
          <a:p>
            <a:pPr marL="0" indent="0" algn="just">
              <a:buNone/>
            </a:pPr>
            <a:endParaRPr lang="it-IT" dirty="0"/>
          </a:p>
        </p:txBody>
      </p:sp>
    </p:spTree>
    <p:extLst>
      <p:ext uri="{BB962C8B-B14F-4D97-AF65-F5344CB8AC3E}">
        <p14:creationId xmlns:p14="http://schemas.microsoft.com/office/powerpoint/2010/main" val="3425354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8E62B046-4550-4792-A715-CBDE91AB2C4A}"/>
              </a:ext>
            </a:extLst>
          </p:cNvPr>
          <p:cNvSpPr/>
          <p:nvPr/>
        </p:nvSpPr>
        <p:spPr>
          <a:xfrm>
            <a:off x="1329491" y="363872"/>
            <a:ext cx="9885872" cy="674030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it-IT" dirty="0"/>
              <a:t>Il Codice delle pari opportunità definisce i </a:t>
            </a:r>
            <a:r>
              <a:rPr lang="it-IT" b="1" dirty="0"/>
              <a:t>concetti di DI­SCRIMINAZIONE e MOLESTIA IN AMBITO LAVORATIVO </a:t>
            </a:r>
            <a:r>
              <a:rPr lang="it-IT" dirty="0"/>
              <a:t>(Titolo I, libro III, artt. 25 - 26).</a:t>
            </a:r>
          </a:p>
          <a:p>
            <a:pPr algn="just"/>
            <a:r>
              <a:rPr lang="it-IT" dirty="0"/>
              <a:t>In particolare, </a:t>
            </a:r>
            <a:r>
              <a:rPr lang="it-IT" b="1" dirty="0"/>
              <a:t>l’art. 25, novellato dalla legge n. 162 del 2021, </a:t>
            </a:r>
            <a:r>
              <a:rPr lang="it-IT" dirty="0"/>
              <a:t>definisce la </a:t>
            </a:r>
            <a:r>
              <a:rPr lang="it-IT" b="1" dirty="0"/>
              <a:t>discriminazione diretta </a:t>
            </a:r>
            <a:r>
              <a:rPr lang="it-IT" dirty="0"/>
              <a:t>“</a:t>
            </a:r>
            <a:r>
              <a:rPr lang="it-IT" i="1" dirty="0"/>
              <a:t>qualsiasi </a:t>
            </a:r>
            <a:r>
              <a:rPr lang="it-IT" b="1" i="1" dirty="0"/>
              <a:t>disposizione, criterio, prassi, atto, patto o comportamento</a:t>
            </a:r>
            <a:r>
              <a:rPr lang="it-IT" i="1" dirty="0"/>
              <a:t>, che produca un effetto pregiudizievole discriminando le candidate e i candidati, in fase di selezione del personale,</a:t>
            </a:r>
            <a:r>
              <a:rPr lang="it-IT" b="1" i="1" dirty="0"/>
              <a:t> </a:t>
            </a:r>
            <a:r>
              <a:rPr lang="it-IT" i="1" dirty="0"/>
              <a:t>le lavoratrici o i lavoratori in ragione del loro </a:t>
            </a:r>
            <a:r>
              <a:rPr lang="it-IT" b="1" i="1" u="sng" dirty="0"/>
              <a:t>sesso</a:t>
            </a:r>
            <a:r>
              <a:rPr lang="it-IT" i="1" dirty="0"/>
              <a:t> e, comunque, il trattamento meno favorevole rispetto a quello di un’altra lavoratrice o di un altro lavoratore in situazione analoga.”</a:t>
            </a:r>
          </a:p>
          <a:p>
            <a:pPr algn="just"/>
            <a:r>
              <a:rPr lang="it-IT" dirty="0"/>
              <a:t>Il </a:t>
            </a:r>
            <a:r>
              <a:rPr lang="it-IT" b="1" dirty="0"/>
              <a:t>comma 2 dell’art. 25, </a:t>
            </a:r>
            <a:r>
              <a:rPr lang="it-IT" dirty="0"/>
              <a:t>con riguardo alla </a:t>
            </a:r>
            <a:r>
              <a:rPr lang="it-IT" b="1" dirty="0"/>
              <a:t>discriminazione indiretta </a:t>
            </a:r>
            <a:r>
              <a:rPr lang="it-IT" dirty="0"/>
              <a:t>chiarisce che “</a:t>
            </a:r>
            <a:r>
              <a:rPr lang="it-IT" i="1" dirty="0"/>
              <a:t>Si ha discrimina­zione indiretta, ai sensi del presente titolo, quando una disposizione, un crite­rio, una prassi, un atto, un patto o un comportamento, compresi quelli di na­tura organizzativa o incidenti sull’orario di lavoro,</a:t>
            </a:r>
            <a:r>
              <a:rPr lang="it-IT" b="1" i="1" dirty="0"/>
              <a:t> </a:t>
            </a:r>
            <a:r>
              <a:rPr lang="it-IT" i="1" u="sng" dirty="0"/>
              <a:t>apparentemente neutri </a:t>
            </a:r>
            <a:r>
              <a:rPr lang="it-IT" i="1" dirty="0"/>
              <a:t>mettono o possono mettere </a:t>
            </a:r>
            <a:r>
              <a:rPr lang="it-IT" b="1" i="1" dirty="0"/>
              <a:t>i candidati in fase di selezione e i lavoratori di un determinato </a:t>
            </a:r>
            <a:r>
              <a:rPr lang="it-IT" b="1" i="1" u="sng" dirty="0"/>
              <a:t>sesso </a:t>
            </a:r>
            <a:r>
              <a:rPr lang="it-IT" b="1" i="1" dirty="0"/>
              <a:t>in una posizione di particolare svantaggio rispetto a lavora­tori dell’altro sesso</a:t>
            </a:r>
            <a:r>
              <a:rPr lang="it-IT" i="1" dirty="0"/>
              <a:t>, </a:t>
            </a:r>
            <a:r>
              <a:rPr lang="it-IT" i="1" u="sng" dirty="0"/>
              <a:t>salvo che </a:t>
            </a:r>
            <a:r>
              <a:rPr lang="it-IT" i="1" dirty="0"/>
              <a:t>riguardino requisiti essenziali allo svolgimento dell’attività lavorativa, purché l’obiettivo sia legittimo e i mezzi impiegati per il suo conseguimento siano appropriati e necessari”. </a:t>
            </a:r>
          </a:p>
          <a:p>
            <a:pPr algn="just"/>
            <a:r>
              <a:rPr lang="it-IT" dirty="0"/>
              <a:t>Ai sensi del </a:t>
            </a:r>
            <a:r>
              <a:rPr lang="it-IT" b="1" dirty="0"/>
              <a:t>comma 2- bis, introdotto dal </a:t>
            </a:r>
            <a:r>
              <a:rPr lang="it-IT" b="1" dirty="0" err="1"/>
              <a:t>d.lgs</a:t>
            </a:r>
            <a:r>
              <a:rPr lang="it-IT" b="1" dirty="0"/>
              <a:t> del 2010, n. 5 in attuazione della direttiva CE 54/2006</a:t>
            </a:r>
            <a:r>
              <a:rPr lang="it-IT" b="1" dirty="0">
                <a:solidFill>
                  <a:prstClr val="black"/>
                </a:solidFill>
              </a:rPr>
              <a:t> e modificato dalla L. 162 del 2021 </a:t>
            </a:r>
            <a:r>
              <a:rPr lang="it-IT" b="1" dirty="0"/>
              <a:t>: </a:t>
            </a:r>
            <a:r>
              <a:rPr lang="it-IT" i="1" dirty="0"/>
              <a:t>“Costituisce discriminazione, ai sensi del pre­sente titolo, </a:t>
            </a:r>
            <a:r>
              <a:rPr lang="it-IT" i="1" dirty="0">
                <a:solidFill>
                  <a:srgbClr val="FF0000"/>
                </a:solidFill>
              </a:rPr>
              <a:t>ogni trattamento o modifica dell’organizzazione delle condizioni e dei tempi di lavoro </a:t>
            </a:r>
            <a:r>
              <a:rPr lang="it-IT" i="1" dirty="0">
                <a:solidFill>
                  <a:schemeClr val="tx1"/>
                </a:solidFill>
              </a:rPr>
              <a:t>(prima: «ogni trattamento meno favorevole»)</a:t>
            </a:r>
            <a:r>
              <a:rPr lang="it-IT" i="1" dirty="0">
                <a:solidFill>
                  <a:srgbClr val="FF0000"/>
                </a:solidFill>
              </a:rPr>
              <a:t> </a:t>
            </a:r>
            <a:r>
              <a:rPr lang="it-IT" i="1" dirty="0"/>
              <a:t>che, in ragione </a:t>
            </a:r>
            <a:r>
              <a:rPr lang="it-IT" i="1" dirty="0">
                <a:solidFill>
                  <a:srgbClr val="FF0000"/>
                </a:solidFill>
              </a:rPr>
              <a:t>del </a:t>
            </a:r>
            <a:r>
              <a:rPr lang="it-IT" i="1" u="sng" dirty="0">
                <a:solidFill>
                  <a:srgbClr val="FF0000"/>
                </a:solidFill>
              </a:rPr>
              <a:t>sesso</a:t>
            </a:r>
            <a:r>
              <a:rPr lang="it-IT" i="1" dirty="0">
                <a:solidFill>
                  <a:srgbClr val="FF0000"/>
                </a:solidFill>
              </a:rPr>
              <a:t>, </a:t>
            </a:r>
            <a:r>
              <a:rPr lang="it-IT" i="1" u="sng" dirty="0">
                <a:solidFill>
                  <a:srgbClr val="FF0000"/>
                </a:solidFill>
              </a:rPr>
              <a:t>dell’età anagrafica, delle esi­genze di cura personale o familiare, (fattori introdotti dalla novella)</a:t>
            </a:r>
            <a:r>
              <a:rPr lang="it-IT" i="1" dirty="0"/>
              <a:t>, </a:t>
            </a:r>
            <a:r>
              <a:rPr lang="it-IT" i="1" u="sng" dirty="0">
                <a:solidFill>
                  <a:schemeClr val="tx1"/>
                </a:solidFill>
              </a:rPr>
              <a:t>dello stato di gravidanza nonché di ma­ternità o paternità, anche adottive, ovvero in ragione della titolarità e dell’esercizio dei relativi diritti </a:t>
            </a:r>
            <a:r>
              <a:rPr lang="it-IT" i="1" dirty="0"/>
              <a:t>pone o può porre il lavoratore in almeno una delle seguenti condizioni: a) posizione di svantaggio rispetto alla generalità degli altri lavoratori; b) </a:t>
            </a:r>
            <a:r>
              <a:rPr lang="it-IT" i="1" u="sng" dirty="0">
                <a:solidFill>
                  <a:srgbClr val="FF0000"/>
                </a:solidFill>
              </a:rPr>
              <a:t>limitazione delle opportunità di partecipazione alla vita o alle scelte aziendali</a:t>
            </a:r>
            <a:r>
              <a:rPr lang="it-IT" i="1" dirty="0">
                <a:solidFill>
                  <a:srgbClr val="FF0000"/>
                </a:solidFill>
              </a:rPr>
              <a:t>; c) </a:t>
            </a:r>
            <a:r>
              <a:rPr lang="it-IT" i="1" u="sng" dirty="0">
                <a:solidFill>
                  <a:srgbClr val="FF0000"/>
                </a:solidFill>
              </a:rPr>
              <a:t>limitazione dell’accesso ai meccanismi di avan­zamento e di progressione nella carriera (novella).</a:t>
            </a:r>
            <a:endParaRPr lang="it-IT" u="sng" dirty="0">
              <a:solidFill>
                <a:srgbClr val="FF0000"/>
              </a:solidFill>
            </a:endParaRPr>
          </a:p>
        </p:txBody>
      </p:sp>
    </p:spTree>
    <p:extLst>
      <p:ext uri="{BB962C8B-B14F-4D97-AF65-F5344CB8AC3E}">
        <p14:creationId xmlns:p14="http://schemas.microsoft.com/office/powerpoint/2010/main" val="3709148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2B95B0B-B202-404C-9CDA-FF82604AF326}"/>
              </a:ext>
            </a:extLst>
          </p:cNvPr>
          <p:cNvSpPr/>
          <p:nvPr/>
        </p:nvSpPr>
        <p:spPr>
          <a:xfrm>
            <a:off x="1743558" y="1022887"/>
            <a:ext cx="9190495" cy="507831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it-IT" dirty="0"/>
              <a:t>L’art.</a:t>
            </a:r>
            <a:r>
              <a:rPr lang="it-IT" b="1" dirty="0"/>
              <a:t> 26 «Molestie e molestie sessuali»,</a:t>
            </a:r>
            <a:r>
              <a:rPr lang="it-IT" dirty="0"/>
              <a:t> D.lgs. 198/2006 è stato introdotto con il d. lgs. 5/2010 per recepire la direttiva 54/2006/CE.</a:t>
            </a:r>
          </a:p>
          <a:p>
            <a:pPr algn="just"/>
            <a:r>
              <a:rPr lang="it-IT" dirty="0"/>
              <a:t>Stabilisce, ai commi 1-2-2bis: </a:t>
            </a:r>
          </a:p>
          <a:p>
            <a:pPr algn="just"/>
            <a:r>
              <a:rPr lang="it-IT" b="1" dirty="0"/>
              <a:t>1. </a:t>
            </a:r>
            <a:r>
              <a:rPr lang="it-IT" dirty="0"/>
              <a:t>“</a:t>
            </a:r>
            <a:r>
              <a:rPr lang="it-IT" i="1" dirty="0"/>
              <a:t>sono considerate come discriminazioni anche </a:t>
            </a:r>
            <a:r>
              <a:rPr lang="it-IT" b="1" i="1" dirty="0"/>
              <a:t>le molestie</a:t>
            </a:r>
            <a:r>
              <a:rPr lang="it-IT" i="1" dirty="0"/>
              <a:t>, ovvero quei comportamenti indesiderati, posti in essere per ragioni connesse al sesso, </a:t>
            </a:r>
            <a:r>
              <a:rPr lang="it-IT" i="1" u="sng" dirty="0"/>
              <a:t>aventi lo scopo o l’effetto di violare la dignità</a:t>
            </a:r>
            <a:r>
              <a:rPr lang="it-IT" i="1" dirty="0"/>
              <a:t> di una lavoratrice o di un lavoratore </a:t>
            </a:r>
            <a:r>
              <a:rPr lang="it-IT" i="1" u="sng" dirty="0"/>
              <a:t>e di creare un clima intimidatorio, ostile, degradante, umiliante o offensivo</a:t>
            </a:r>
            <a:r>
              <a:rPr lang="it-IT" i="1" dirty="0"/>
              <a:t>.</a:t>
            </a:r>
          </a:p>
          <a:p>
            <a:pPr algn="just"/>
            <a:r>
              <a:rPr lang="it-IT" i="1" dirty="0"/>
              <a:t> </a:t>
            </a:r>
            <a:r>
              <a:rPr lang="it-IT" b="1" i="1" dirty="0"/>
              <a:t>2. </a:t>
            </a:r>
            <a:r>
              <a:rPr lang="it-IT" i="1" dirty="0"/>
              <a:t>Sono, </a:t>
            </a:r>
            <a:r>
              <a:rPr lang="it-IT" i="1" dirty="0" err="1"/>
              <a:t>altresi'</a:t>
            </a:r>
            <a:r>
              <a:rPr lang="it-IT" i="1" dirty="0"/>
              <a:t>, considerate  come  discriminazioni  le  </a:t>
            </a:r>
            <a:r>
              <a:rPr lang="it-IT" b="1" i="1" dirty="0"/>
              <a:t>molestie sessuali </a:t>
            </a:r>
            <a:r>
              <a:rPr lang="it-IT" i="1" dirty="0"/>
              <a:t>ovvero quei comportamenti indesiderati a connotazione sessuale, espressi in forma fisica, verbale o non verbale, </a:t>
            </a:r>
            <a:r>
              <a:rPr lang="it-IT" i="1" u="sng" dirty="0"/>
              <a:t>aventi lo scopo o l’effetto di violare la dignità di una lavoratrice o di un lavoratore e di creare un clima intimidatorio, ostile, degradante, umiliante o offensivo.</a:t>
            </a:r>
            <a:r>
              <a:rPr lang="it-IT" u="sng" dirty="0"/>
              <a:t> </a:t>
            </a:r>
          </a:p>
          <a:p>
            <a:pPr algn="just"/>
            <a:r>
              <a:rPr lang="it-IT" b="1" dirty="0"/>
              <a:t>2- bis. </a:t>
            </a:r>
            <a:r>
              <a:rPr lang="it-IT" i="1" dirty="0"/>
              <a:t>Sono, altresì, considerati come discriminazione i trattamenti meno favorevoli subiti da una lavoratrice o da un lavoratore </a:t>
            </a:r>
            <a:r>
              <a:rPr lang="it-IT" i="1" u="sng" dirty="0"/>
              <a:t>per il fatto di aver rifiutato i comportamenti di cui ai commi 1 e 2 o di esservisi sottomessi”.</a:t>
            </a:r>
          </a:p>
          <a:p>
            <a:pPr algn="just"/>
            <a:r>
              <a:rPr lang="it-IT" dirty="0"/>
              <a:t>Con l’aggiunta del comma 2 bis è stata ampliata la nozione di </a:t>
            </a:r>
            <a:r>
              <a:rPr lang="it-IT" dirty="0" err="1"/>
              <a:t>disciminazione</a:t>
            </a:r>
            <a:r>
              <a:rPr lang="it-IT" dirty="0"/>
              <a:t>, siccome sono repressi </a:t>
            </a:r>
            <a:r>
              <a:rPr lang="it-IT" b="1" dirty="0"/>
              <a:t>non solo quegli abusi direttamente preordinati alla discriminazione del lavoratore, bensì anche quelli conseguenziali</a:t>
            </a:r>
            <a:r>
              <a:rPr lang="it-IT" dirty="0"/>
              <a:t>, ossia scaturenti dalle reazioni delle vittime a determinati soprusi. </a:t>
            </a:r>
          </a:p>
        </p:txBody>
      </p:sp>
    </p:spTree>
    <p:extLst>
      <p:ext uri="{BB962C8B-B14F-4D97-AF65-F5344CB8AC3E}">
        <p14:creationId xmlns:p14="http://schemas.microsoft.com/office/powerpoint/2010/main" val="3105815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00AC3B-CEF6-4834-8574-1BCAF878CB57}"/>
              </a:ext>
            </a:extLst>
          </p:cNvPr>
          <p:cNvSpPr>
            <a:spLocks noGrp="1"/>
          </p:cNvSpPr>
          <p:nvPr>
            <p:ph type="title"/>
          </p:nvPr>
        </p:nvSpPr>
        <p:spPr>
          <a:xfrm>
            <a:off x="838200" y="232475"/>
            <a:ext cx="10515600" cy="991891"/>
          </a:xfrm>
        </p:spPr>
        <p:txBody>
          <a:bodyPr>
            <a:normAutofit fontScale="90000"/>
          </a:bodyPr>
          <a:lstStyle/>
          <a:p>
            <a:pPr algn="ctr"/>
            <a:r>
              <a:rPr lang="it-IT" sz="4000" dirty="0"/>
              <a:t>Le TUTELE</a:t>
            </a:r>
            <a:br>
              <a:rPr lang="it-IT" sz="4000" dirty="0"/>
            </a:br>
            <a:r>
              <a:rPr lang="it-IT" sz="4000" dirty="0"/>
              <a:t>avverso le MOLESTIE </a:t>
            </a:r>
            <a:r>
              <a:rPr lang="it-IT" dirty="0"/>
              <a:t>(art. 26 co. 3, 3 bis )</a:t>
            </a:r>
          </a:p>
        </p:txBody>
      </p:sp>
      <p:sp>
        <p:nvSpPr>
          <p:cNvPr id="3" name="Segnaposto contenuto 2">
            <a:extLst>
              <a:ext uri="{FF2B5EF4-FFF2-40B4-BE49-F238E27FC236}">
                <a16:creationId xmlns:a16="http://schemas.microsoft.com/office/drawing/2014/main" id="{9A7E7C06-0F28-4B9B-8D6C-DED5DD352009}"/>
              </a:ext>
            </a:extLst>
          </p:cNvPr>
          <p:cNvSpPr>
            <a:spLocks noGrp="1"/>
          </p:cNvSpPr>
          <p:nvPr>
            <p:ph idx="1"/>
          </p:nvPr>
        </p:nvSpPr>
        <p:spPr>
          <a:xfrm>
            <a:off x="838201" y="1162374"/>
            <a:ext cx="10972800" cy="5177322"/>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0" indent="0" algn="just">
              <a:buNone/>
            </a:pPr>
            <a:r>
              <a:rPr lang="it-IT" dirty="0"/>
              <a:t>L’art. 3 stabilisce:</a:t>
            </a:r>
          </a:p>
          <a:p>
            <a:pPr algn="just"/>
            <a:r>
              <a:rPr lang="it-IT" dirty="0"/>
              <a:t>Gli atti, i patti o i provvedimenti concernenti il rapporto di lavoro dei lavoratori o delle lavoratrici vittime  delle molestie di cui all’art. 26</a:t>
            </a:r>
            <a:r>
              <a:rPr lang="it-IT" b="1" dirty="0"/>
              <a:t> sono nulli </a:t>
            </a:r>
            <a:r>
              <a:rPr lang="it-IT" dirty="0"/>
              <a:t>se adottati </a:t>
            </a:r>
            <a:r>
              <a:rPr lang="it-IT" b="1" i="1" u="sng" dirty="0"/>
              <a:t>in conseguenza  del  rifiuto  o  della  sottomissione  ai  comportamenti medesimi</a:t>
            </a:r>
            <a:r>
              <a:rPr lang="it-IT" b="1" u="sng" dirty="0"/>
              <a:t>. </a:t>
            </a:r>
          </a:p>
          <a:p>
            <a:pPr algn="just"/>
            <a:r>
              <a:rPr lang="it-IT" i="1" dirty="0"/>
              <a:t>La lavoratrice o il lavoratore </a:t>
            </a:r>
            <a:r>
              <a:rPr lang="it-IT" i="1" u="sng" dirty="0"/>
              <a:t>che agisce in giudizio</a:t>
            </a:r>
            <a:r>
              <a:rPr lang="it-IT" i="1" dirty="0"/>
              <a:t> per la  dichiarazione delle  discriminazioni </a:t>
            </a:r>
            <a:r>
              <a:rPr lang="it-IT" i="1" u="sng" dirty="0"/>
              <a:t>non può essere sanzionato, demansionato, licenziato, trasferito </a:t>
            </a:r>
            <a:r>
              <a:rPr lang="it-IT" i="1" dirty="0"/>
              <a:t>o sottoposto ad altra misura organizzativa avente  effetti  negativi, diretti o indiretti, sulle condizioni di  lavoro,  </a:t>
            </a:r>
            <a:r>
              <a:rPr lang="it-IT" b="1" i="1" u="sng" dirty="0"/>
              <a:t>determinati  dalla denuncia stessa</a:t>
            </a:r>
            <a:r>
              <a:rPr lang="it-IT" b="1" dirty="0"/>
              <a:t>.</a:t>
            </a:r>
          </a:p>
          <a:p>
            <a:pPr marL="0" indent="0" algn="just">
              <a:buNone/>
            </a:pPr>
            <a:r>
              <a:rPr lang="it-IT" b="1" dirty="0"/>
              <a:t> </a:t>
            </a:r>
            <a:r>
              <a:rPr lang="it-IT" dirty="0"/>
              <a:t>Alla violazione di tale divieto segue la sanzione della nullità degli atti di gestione del rapporto contrari al divieto: </a:t>
            </a:r>
          </a:p>
          <a:p>
            <a:pPr marL="0" indent="0" algn="just">
              <a:buNone/>
            </a:pPr>
            <a:r>
              <a:rPr lang="it-IT" dirty="0"/>
              <a:t>«</a:t>
            </a:r>
            <a:r>
              <a:rPr lang="it-IT" i="1" dirty="0"/>
              <a:t>Il licenziamento  ritorsivo  o  discriminatorio del soggetto </a:t>
            </a:r>
            <a:r>
              <a:rPr lang="it-IT" b="1" i="1" dirty="0"/>
              <a:t>denunciante</a:t>
            </a:r>
            <a:r>
              <a:rPr lang="it-IT" i="1" dirty="0"/>
              <a:t> </a:t>
            </a:r>
            <a:r>
              <a:rPr lang="it-IT" i="1" dirty="0" err="1"/>
              <a:t>e'</a:t>
            </a:r>
            <a:r>
              <a:rPr lang="it-IT" i="1" dirty="0"/>
              <a:t> </a:t>
            </a:r>
            <a:r>
              <a:rPr lang="it-IT" b="1" i="1" dirty="0"/>
              <a:t>nullo</a:t>
            </a:r>
            <a:r>
              <a:rPr lang="it-IT" i="1" dirty="0"/>
              <a:t>. Sono </a:t>
            </a:r>
            <a:r>
              <a:rPr lang="it-IT" b="1" i="1" dirty="0"/>
              <a:t>altresì nulli </a:t>
            </a:r>
            <a:r>
              <a:rPr lang="it-IT" i="1" dirty="0"/>
              <a:t> il  mutamento  di mansioni ai sensi  dell'articolo  2103  c.c.,  </a:t>
            </a:r>
            <a:r>
              <a:rPr lang="it-IT" i="1" dirty="0" err="1"/>
              <a:t>nonche</a:t>
            </a:r>
            <a:r>
              <a:rPr lang="it-IT" i="1" dirty="0"/>
              <a:t>’ qualsiasi altra  misura  ritorsiva  o  discriminatoria  adottata  nei confronti del </a:t>
            </a:r>
            <a:r>
              <a:rPr lang="it-IT" b="1" i="1" dirty="0"/>
              <a:t>denunciante</a:t>
            </a:r>
            <a:r>
              <a:rPr lang="it-IT" i="1" dirty="0"/>
              <a:t>»</a:t>
            </a:r>
          </a:p>
          <a:p>
            <a:pPr marL="0" indent="0" algn="just">
              <a:buNone/>
            </a:pPr>
            <a:r>
              <a:rPr lang="it-IT" dirty="0"/>
              <a:t> In tal modo, la norma ha voluto offrire non solo strumenti di difesa per i lavoratori denuncianti, i quali hanno maggiore protezione, ma ha anche voluto offrire un valido incentivo alla denuncia stessa, in quanto denunciando le molestie, le vittime non solo tendono alla risoluzione del problema ma sono protette dalle ripercussioni negative sul rapporto di lavoro, introducendo il comma 3 bis.</a:t>
            </a:r>
          </a:p>
          <a:p>
            <a:pPr algn="just"/>
            <a:r>
              <a:rPr lang="it-IT" dirty="0"/>
              <a:t>Le predette </a:t>
            </a:r>
            <a:r>
              <a:rPr lang="it-IT" u="sng" dirty="0"/>
              <a:t>tutele non sono garantite</a:t>
            </a:r>
            <a:r>
              <a:rPr lang="it-IT" dirty="0"/>
              <a:t> nei casi in cui sia accertata, anche con sentenza di primo grado, </a:t>
            </a:r>
            <a:r>
              <a:rPr lang="it-IT" u="sng" dirty="0"/>
              <a:t>la </a:t>
            </a:r>
            <a:r>
              <a:rPr lang="it-IT" u="sng" dirty="0" err="1"/>
              <a:t>responsabilita'</a:t>
            </a:r>
            <a:r>
              <a:rPr lang="it-IT" u="sng" dirty="0"/>
              <a:t> penale</a:t>
            </a:r>
            <a:r>
              <a:rPr lang="it-IT" dirty="0"/>
              <a:t> del denunciante per i reati di calunnia o diffamazione ovvero l'infondatezza della denuncia. </a:t>
            </a:r>
          </a:p>
        </p:txBody>
      </p:sp>
    </p:spTree>
    <p:extLst>
      <p:ext uri="{BB962C8B-B14F-4D97-AF65-F5344CB8AC3E}">
        <p14:creationId xmlns:p14="http://schemas.microsoft.com/office/powerpoint/2010/main" val="533067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C47443-9C07-4FD9-A1BD-85877924732B}"/>
              </a:ext>
            </a:extLst>
          </p:cNvPr>
          <p:cNvSpPr>
            <a:spLocks noGrp="1"/>
          </p:cNvSpPr>
          <p:nvPr>
            <p:ph type="title"/>
          </p:nvPr>
        </p:nvSpPr>
        <p:spPr>
          <a:xfrm>
            <a:off x="838200" y="365126"/>
            <a:ext cx="10515600" cy="1091715"/>
          </a:xfrm>
        </p:spPr>
        <p:txBody>
          <a:bodyPr>
            <a:normAutofit fontScale="90000"/>
          </a:bodyPr>
          <a:lstStyle/>
          <a:p>
            <a:pPr algn="ctr"/>
            <a:r>
              <a:rPr lang="it-IT" sz="4000" dirty="0"/>
              <a:t>PREVENZIONE DELLE MOLESTIE (art. 26, comma 3 ter</a:t>
            </a:r>
            <a:r>
              <a:rPr lang="it-IT" dirty="0"/>
              <a:t>)</a:t>
            </a:r>
          </a:p>
        </p:txBody>
      </p:sp>
      <p:sp>
        <p:nvSpPr>
          <p:cNvPr id="3" name="Segnaposto contenuto 2">
            <a:extLst>
              <a:ext uri="{FF2B5EF4-FFF2-40B4-BE49-F238E27FC236}">
                <a16:creationId xmlns:a16="http://schemas.microsoft.com/office/drawing/2014/main" id="{681DEBB7-F3CF-4873-8ED9-4CC351FAD7F2}"/>
              </a:ext>
            </a:extLst>
          </p:cNvPr>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lgn="just">
              <a:buNone/>
            </a:pPr>
            <a:r>
              <a:rPr lang="it-IT" dirty="0"/>
              <a:t>Oltre alla repressione delle molestie, il legislatore della novella del 2017 si è preoccupato di incentivare la prevenzione delle stesse, rimettendo alla discrezionalità delle parti sociali la definizione degli strumenti all’uopo necessari:</a:t>
            </a:r>
          </a:p>
          <a:p>
            <a:pPr marL="0" indent="0" algn="just">
              <a:buNone/>
            </a:pPr>
            <a:r>
              <a:rPr lang="it-IT" dirty="0"/>
              <a:t>«</a:t>
            </a:r>
            <a:r>
              <a:rPr lang="it-IT" i="1" dirty="0"/>
              <a:t>I datori di lavoro sono tenuti ad  assicurare  condizioni  di  lavoro  </a:t>
            </a:r>
            <a:r>
              <a:rPr lang="it-IT" b="1" i="1" dirty="0"/>
              <a:t>tali  da garantire </a:t>
            </a:r>
            <a:r>
              <a:rPr lang="it-IT" b="1" i="1" dirty="0" err="1"/>
              <a:t>l'integrita'</a:t>
            </a:r>
            <a:r>
              <a:rPr lang="it-IT" b="1" i="1" dirty="0"/>
              <a:t> fisica e morale e la dignità dei  lavoratori </a:t>
            </a:r>
            <a:r>
              <a:rPr lang="it-IT" i="1" dirty="0"/>
              <a:t>(conforme all’art. 2087 cc),</a:t>
            </a:r>
            <a:r>
              <a:rPr lang="it-IT" b="1" i="1" dirty="0"/>
              <a:t> </a:t>
            </a:r>
            <a:r>
              <a:rPr lang="it-IT" i="1" dirty="0"/>
              <a:t>anche </a:t>
            </a:r>
            <a:r>
              <a:rPr lang="it-IT" i="1" u="sng" dirty="0"/>
              <a:t>concordando con le organizzazioni sindacali dei  lavoratori </a:t>
            </a:r>
            <a:r>
              <a:rPr lang="it-IT" b="1" i="1" dirty="0"/>
              <a:t>le iniziative, di natura informativa e formativa,</a:t>
            </a:r>
            <a:r>
              <a:rPr lang="it-IT" i="1" dirty="0"/>
              <a:t> più opportune al fine di prevenire il  fenomeno  delle  molestie  sessuali  nei  luoghi  di lavoro</a:t>
            </a:r>
            <a:r>
              <a:rPr lang="it-IT" dirty="0"/>
              <a:t>»</a:t>
            </a:r>
          </a:p>
        </p:txBody>
      </p:sp>
    </p:spTree>
    <p:extLst>
      <p:ext uri="{BB962C8B-B14F-4D97-AF65-F5344CB8AC3E}">
        <p14:creationId xmlns:p14="http://schemas.microsoft.com/office/powerpoint/2010/main" val="2371967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D4CFB0-EECB-404F-B933-9A299B32CFC8}"/>
              </a:ext>
            </a:extLst>
          </p:cNvPr>
          <p:cNvSpPr>
            <a:spLocks noGrp="1"/>
          </p:cNvSpPr>
          <p:nvPr>
            <p:ph type="title"/>
          </p:nvPr>
        </p:nvSpPr>
        <p:spPr>
          <a:xfrm>
            <a:off x="838200" y="767166"/>
            <a:ext cx="10515600" cy="557940"/>
          </a:xfrm>
        </p:spPr>
        <p:txBody>
          <a:bodyPr>
            <a:normAutofit fontScale="90000"/>
          </a:bodyPr>
          <a:lstStyle/>
          <a:p>
            <a:pPr algn="just"/>
            <a:r>
              <a:rPr lang="it-IT" dirty="0">
                <a:solidFill>
                  <a:srgbClr val="FF0000"/>
                </a:solidFill>
              </a:rPr>
              <a:t>DIVIETI TIPIZZATI a tutela della parità di genere</a:t>
            </a:r>
          </a:p>
        </p:txBody>
      </p:sp>
      <p:sp>
        <p:nvSpPr>
          <p:cNvPr id="3" name="Segnaposto contenuto 2">
            <a:extLst>
              <a:ext uri="{FF2B5EF4-FFF2-40B4-BE49-F238E27FC236}">
                <a16:creationId xmlns:a16="http://schemas.microsoft.com/office/drawing/2014/main" id="{F2384323-F4C8-4D64-8CBE-C7379217D4AE}"/>
              </a:ext>
            </a:extLst>
          </p:cNvPr>
          <p:cNvSpPr>
            <a:spLocks noGrp="1"/>
          </p:cNvSpPr>
          <p:nvPr>
            <p:ph idx="1"/>
          </p:nvPr>
        </p:nvSpPr>
        <p:spPr>
          <a:xfrm>
            <a:off x="838200" y="1565329"/>
            <a:ext cx="10515600" cy="4611634"/>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algn="just">
              <a:buNone/>
            </a:pPr>
            <a:r>
              <a:rPr lang="it-IT" dirty="0"/>
              <a:t>Sono norme proibitive:</a:t>
            </a:r>
          </a:p>
          <a:p>
            <a:pPr algn="just"/>
            <a:r>
              <a:rPr lang="it-IT" dirty="0"/>
              <a:t>1.	Art. 27 cod. pari </a:t>
            </a:r>
            <a:r>
              <a:rPr lang="it-IT" dirty="0" err="1"/>
              <a:t>opp</a:t>
            </a:r>
            <a:r>
              <a:rPr lang="it-IT" dirty="0"/>
              <a:t>.: vieta qualsiasi discriminazione legata a</a:t>
            </a:r>
            <a:r>
              <a:rPr lang="it-IT" b="1" dirty="0"/>
              <a:t>ll’accesso al lavoro</a:t>
            </a:r>
            <a:r>
              <a:rPr lang="it-IT" dirty="0"/>
              <a:t>, </a:t>
            </a:r>
            <a:r>
              <a:rPr lang="it-IT" b="1" dirty="0"/>
              <a:t>compresi i criteri  di  selezione  e  le  condizioni  di assunzione, </a:t>
            </a:r>
            <a:r>
              <a:rPr lang="it-IT" b="1" dirty="0" err="1"/>
              <a:t>nonche</a:t>
            </a:r>
            <a:r>
              <a:rPr lang="it-IT" b="1" dirty="0"/>
              <a:t>' la promozione</a:t>
            </a:r>
            <a:r>
              <a:rPr lang="it-IT" dirty="0"/>
              <a:t>; la discriminazione è vietata anche se attuata: a) mediante riferimento allo stato matrimoniale, di famiglia o di gravidanza; b) in  modo  indiretto,  attraverso  meccanismi  di  preselezione ovvero a mezzo stampa o con qualsiasi altra forma  pubblicitaria  che indichi  come  </a:t>
            </a:r>
            <a:r>
              <a:rPr lang="it-IT" u="sng" dirty="0"/>
              <a:t>requisito  professionale l'appartenenza all'uno o all'altro sesso</a:t>
            </a:r>
            <a:r>
              <a:rPr lang="it-IT" dirty="0"/>
              <a:t>; fanno </a:t>
            </a:r>
            <a:r>
              <a:rPr lang="it-IT" i="1" u="sng" dirty="0"/>
              <a:t>eccezione</a:t>
            </a:r>
            <a:r>
              <a:rPr lang="it-IT" dirty="0"/>
              <a:t> le assunzioni in attivita' della </a:t>
            </a:r>
            <a:r>
              <a:rPr lang="it-IT" u="sng" dirty="0"/>
              <a:t>moda,  dell'arte e dello spettacolo</a:t>
            </a:r>
            <a:r>
              <a:rPr lang="it-IT" dirty="0"/>
              <a:t>, quando la scelta di genere sia essenziale alla natura della prestazione. </a:t>
            </a:r>
          </a:p>
          <a:p>
            <a:pPr algn="just"/>
            <a:r>
              <a:rPr lang="it-IT" dirty="0"/>
              <a:t>2.	Art. 28: vieta un diverso </a:t>
            </a:r>
            <a:r>
              <a:rPr lang="it-IT" b="1" dirty="0"/>
              <a:t>trattamento retributivo </a:t>
            </a:r>
            <a:r>
              <a:rPr lang="it-IT" dirty="0"/>
              <a:t>tra lavoratori e lavoratrici a parità di mansioni e impone che i sistemi di classificazione professionale adottino criteri comuni per uomini e donne ai fini della determinazione delle retribuzioni;</a:t>
            </a:r>
          </a:p>
          <a:p>
            <a:pPr algn="just"/>
            <a:r>
              <a:rPr lang="it-IT" dirty="0"/>
              <a:t>3.	Art. 29: vieta qualsiasi  discriminazione  fra uomini e donne per quanto  riguarda </a:t>
            </a:r>
            <a:r>
              <a:rPr lang="it-IT" b="1" dirty="0"/>
              <a:t>l'attribuzione delle qualifiche, delle mansioni e per la progressione in carriera</a:t>
            </a:r>
          </a:p>
          <a:p>
            <a:pPr algn="just"/>
            <a:r>
              <a:rPr lang="it-IT" b="1" dirty="0"/>
              <a:t> </a:t>
            </a:r>
            <a:r>
              <a:rPr lang="it-IT" dirty="0"/>
              <a:t>4.  Art. 31: vieta le discriminazioni relativa all’accesso delle donne </a:t>
            </a:r>
            <a:r>
              <a:rPr lang="it-IT" b="1" dirty="0"/>
              <a:t>alle cariche, professioni ed impieghi  pubblici.</a:t>
            </a:r>
          </a:p>
        </p:txBody>
      </p:sp>
    </p:spTree>
    <p:extLst>
      <p:ext uri="{BB962C8B-B14F-4D97-AF65-F5344CB8AC3E}">
        <p14:creationId xmlns:p14="http://schemas.microsoft.com/office/powerpoint/2010/main" val="1568368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5C7F6E-A4EF-41E3-BF6A-CD41C6B835B4}"/>
              </a:ext>
            </a:extLst>
          </p:cNvPr>
          <p:cNvSpPr>
            <a:spLocks noGrp="1"/>
          </p:cNvSpPr>
          <p:nvPr>
            <p:ph type="title"/>
          </p:nvPr>
        </p:nvSpPr>
        <p:spPr>
          <a:xfrm>
            <a:off x="838200" y="365125"/>
            <a:ext cx="10515600" cy="1021973"/>
          </a:xfrm>
          <a:solidFill>
            <a:schemeClr val="bg1"/>
          </a:solidFill>
        </p:spPr>
        <p:txBody>
          <a:bodyPr>
            <a:normAutofit fontScale="90000"/>
          </a:bodyPr>
          <a:lstStyle/>
          <a:p>
            <a:r>
              <a:rPr lang="it-IT" dirty="0"/>
              <a:t>DIVIETO DI LICENZIAMENTO per MATRIMONIO</a:t>
            </a:r>
          </a:p>
        </p:txBody>
      </p:sp>
      <p:sp>
        <p:nvSpPr>
          <p:cNvPr id="3" name="Segnaposto contenuto 2">
            <a:extLst>
              <a:ext uri="{FF2B5EF4-FFF2-40B4-BE49-F238E27FC236}">
                <a16:creationId xmlns:a16="http://schemas.microsoft.com/office/drawing/2014/main" id="{327393F7-D120-4C47-8A3B-E011EE4D1A71}"/>
              </a:ext>
            </a:extLst>
          </p:cNvPr>
          <p:cNvSpPr>
            <a:spLocks noGrp="1"/>
          </p:cNvSpPr>
          <p:nvPr>
            <p:ph idx="1"/>
          </p:nvPr>
        </p:nvSpPr>
        <p:spPr>
          <a:xfrm>
            <a:off x="838200" y="1387098"/>
            <a:ext cx="10515600" cy="4351338"/>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algn="just">
              <a:buNone/>
            </a:pPr>
            <a:r>
              <a:rPr lang="it-IT" dirty="0"/>
              <a:t>E’ l’ultimo divieto tipizzato nell’elenco previsto dal codice delle pari opportunità (art 35); si applica sia  alle  lavoratrici dipendenti </a:t>
            </a:r>
            <a:r>
              <a:rPr lang="it-IT" u="sng" dirty="0"/>
              <a:t>da imprese private,  escluse  quelle addette ai servizi familiari e domestici, sia a quelle dipendenti  da enti pubblici</a:t>
            </a:r>
            <a:r>
              <a:rPr lang="it-IT" dirty="0"/>
              <a:t>: </a:t>
            </a:r>
          </a:p>
          <a:p>
            <a:pPr algn="just"/>
            <a:r>
              <a:rPr lang="it-IT" dirty="0"/>
              <a:t>Le </a:t>
            </a:r>
            <a:r>
              <a:rPr lang="it-IT" b="1" dirty="0"/>
              <a:t>clausole contenute nei contratti </a:t>
            </a:r>
            <a:r>
              <a:rPr lang="it-IT" dirty="0"/>
              <a:t>individuali e collettivi o in regolamenti, che prevedano la risoluzione del rapporto di lavoro delle lavoratrici  in  </a:t>
            </a:r>
            <a:r>
              <a:rPr lang="it-IT" u="sng" dirty="0"/>
              <a:t>conseguenza del matrimonio </a:t>
            </a:r>
            <a:r>
              <a:rPr lang="it-IT" dirty="0"/>
              <a:t>sono </a:t>
            </a:r>
            <a:r>
              <a:rPr lang="it-IT" b="1" dirty="0"/>
              <a:t>nulle</a:t>
            </a:r>
            <a:r>
              <a:rPr lang="it-IT" dirty="0"/>
              <a:t> e si hanno per non apposte. </a:t>
            </a:r>
          </a:p>
          <a:p>
            <a:pPr algn="just"/>
            <a:r>
              <a:rPr lang="it-IT" dirty="0"/>
              <a:t>  2.  Del  pari  </a:t>
            </a:r>
            <a:r>
              <a:rPr lang="it-IT" b="1" dirty="0"/>
              <a:t>nulli  sono  i  licenziamenti  attuati  a  caus</a:t>
            </a:r>
            <a:r>
              <a:rPr lang="it-IT" dirty="0"/>
              <a:t>a  di matrimonio. </a:t>
            </a:r>
          </a:p>
          <a:p>
            <a:pPr algn="just"/>
            <a:r>
              <a:rPr lang="it-IT" dirty="0"/>
              <a:t>  3. Si </a:t>
            </a:r>
            <a:r>
              <a:rPr lang="it-IT" b="1" dirty="0"/>
              <a:t>presume </a:t>
            </a:r>
            <a:r>
              <a:rPr lang="it-IT" dirty="0"/>
              <a:t>disposto per causa di matrimonio il licenziamento della dipendente nel periodo intercorrente  dal  giorno della richiesta delle pubblicazioni di matrimonio, sempre che segua la celebrazione, a un  anno  dopo  la  celebrazione  stessa. </a:t>
            </a:r>
          </a:p>
          <a:p>
            <a:pPr algn="just"/>
            <a:r>
              <a:rPr lang="it-IT" dirty="0"/>
              <a:t>4. Sono nulle anche </a:t>
            </a:r>
            <a:r>
              <a:rPr lang="it-IT" b="1" dirty="0"/>
              <a:t>le  dimissioni  </a:t>
            </a:r>
            <a:r>
              <a:rPr lang="it-IT" dirty="0"/>
              <a:t>presentate  dalla  lavoratrice  in tale periodo, salvo che siano confermate dalla lavoratrice alla Direzione del lavoro entro 1 mese . </a:t>
            </a:r>
          </a:p>
          <a:p>
            <a:pPr algn="just"/>
            <a:r>
              <a:rPr lang="it-IT" dirty="0"/>
              <a:t>E’ data la facoltà </a:t>
            </a:r>
            <a:r>
              <a:rPr lang="it-IT" b="1" dirty="0"/>
              <a:t>al datore di lavoro di provare </a:t>
            </a:r>
            <a:r>
              <a:rPr lang="it-IT" dirty="0"/>
              <a:t>che, invece, il licenziamento sia stato invece determinato da giusta causa (colpa grave della lavoratrice) o da cessazione dell’attività o scadenza di contratto.</a:t>
            </a:r>
            <a:endParaRPr lang="it-IT" u="sng" dirty="0"/>
          </a:p>
        </p:txBody>
      </p:sp>
    </p:spTree>
    <p:extLst>
      <p:ext uri="{BB962C8B-B14F-4D97-AF65-F5344CB8AC3E}">
        <p14:creationId xmlns:p14="http://schemas.microsoft.com/office/powerpoint/2010/main" val="3320808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26CA0E-84C8-4B11-8455-E55F0170CC7A}"/>
              </a:ext>
            </a:extLst>
          </p:cNvPr>
          <p:cNvSpPr>
            <a:spLocks noGrp="1"/>
          </p:cNvSpPr>
          <p:nvPr>
            <p:ph type="title"/>
          </p:nvPr>
        </p:nvSpPr>
        <p:spPr>
          <a:xfrm>
            <a:off x="838200" y="495946"/>
            <a:ext cx="10515600" cy="705173"/>
          </a:xfrm>
        </p:spPr>
        <p:txBody>
          <a:bodyPr>
            <a:noAutofit/>
          </a:bodyPr>
          <a:lstStyle/>
          <a:p>
            <a:r>
              <a:rPr lang="it-IT" sz="3200" dirty="0">
                <a:solidFill>
                  <a:srgbClr val="FF0000"/>
                </a:solidFill>
              </a:rPr>
              <a:t>OBBLIGHI del datore di lavoro a contenuto specifico:</a:t>
            </a:r>
            <a:br>
              <a:rPr lang="it-IT" sz="3200" dirty="0">
                <a:solidFill>
                  <a:srgbClr val="FF0000"/>
                </a:solidFill>
              </a:rPr>
            </a:br>
            <a:r>
              <a:rPr lang="it-IT" sz="3200" dirty="0">
                <a:solidFill>
                  <a:srgbClr val="FF0000"/>
                </a:solidFill>
              </a:rPr>
              <a:t>IL RAPPORTO SULLA SITUAZIONE DEL PERSONALE</a:t>
            </a:r>
            <a:br>
              <a:rPr lang="it-IT" sz="3200" dirty="0">
                <a:solidFill>
                  <a:srgbClr val="FF0000"/>
                </a:solidFill>
              </a:rPr>
            </a:br>
            <a:endParaRPr lang="it-IT" sz="3200" dirty="0">
              <a:solidFill>
                <a:srgbClr val="FF0000"/>
              </a:solidFill>
            </a:endParaRPr>
          </a:p>
        </p:txBody>
      </p:sp>
      <p:sp>
        <p:nvSpPr>
          <p:cNvPr id="3" name="Segnaposto contenuto 2">
            <a:extLst>
              <a:ext uri="{FF2B5EF4-FFF2-40B4-BE49-F238E27FC236}">
                <a16:creationId xmlns:a16="http://schemas.microsoft.com/office/drawing/2014/main" id="{86167CAB-198E-4AD9-AEBA-05F3602A4804}"/>
              </a:ext>
            </a:extLst>
          </p:cNvPr>
          <p:cNvSpPr>
            <a:spLocks noGrp="1"/>
          </p:cNvSpPr>
          <p:nvPr>
            <p:ph idx="1"/>
          </p:nvPr>
        </p:nvSpPr>
        <p:spPr>
          <a:xfrm>
            <a:off x="785247" y="1194741"/>
            <a:ext cx="10515600" cy="5167313"/>
          </a:xfrm>
        </p:spPr>
        <p:style>
          <a:lnRef idx="2">
            <a:schemeClr val="accent1"/>
          </a:lnRef>
          <a:fillRef idx="1">
            <a:schemeClr val="lt1"/>
          </a:fillRef>
          <a:effectRef idx="0">
            <a:schemeClr val="accent1"/>
          </a:effectRef>
          <a:fontRef idx="minor">
            <a:schemeClr val="dk1"/>
          </a:fontRef>
        </p:style>
        <p:txBody>
          <a:bodyPr>
            <a:normAutofit fontScale="25000" lnSpcReduction="20000"/>
          </a:bodyPr>
          <a:lstStyle/>
          <a:p>
            <a:pPr marL="0" indent="0" algn="just">
              <a:buNone/>
            </a:pPr>
            <a:endParaRPr lang="it-IT" dirty="0"/>
          </a:p>
          <a:p>
            <a:pPr marL="0" indent="0" algn="just">
              <a:buNone/>
            </a:pPr>
            <a:r>
              <a:rPr lang="it-IT" sz="7200" dirty="0"/>
              <a:t> L’art. 46 cod. parità opportunità obbliga </a:t>
            </a:r>
            <a:r>
              <a:rPr lang="it-IT" sz="7200" u="sng" dirty="0"/>
              <a:t>i datori di lavoro con oltre 50 dipendenti</a:t>
            </a:r>
            <a:r>
              <a:rPr lang="it-IT" sz="7200" dirty="0"/>
              <a:t> (anziché con più di 100, come prima della novella di cui alla l. 162/2021)  alla </a:t>
            </a:r>
            <a:r>
              <a:rPr lang="it-IT" sz="7200" b="1" dirty="0"/>
              <a:t>redazione biennale del rapporto sulla situazione del personale maschile e femminile </a:t>
            </a:r>
            <a:r>
              <a:rPr lang="it-IT" sz="7200" u="sng" dirty="0"/>
              <a:t>in  ognuna  delle professioni</a:t>
            </a:r>
            <a:r>
              <a:rPr lang="it-IT" sz="7200" dirty="0"/>
              <a:t>  ed  in  relazione  allo  stato  di  assunzioni,   della formazione, della promozione professionale, dei livelli, dei passaggi di  categoria o di qualifica,  di altri  fenomeni di </a:t>
            </a:r>
            <a:r>
              <a:rPr lang="it-IT" sz="7200" dirty="0" err="1"/>
              <a:t>mobilita’</a:t>
            </a:r>
            <a:r>
              <a:rPr lang="it-IT" sz="7200" dirty="0"/>
              <a:t>, dell'intervento della Cassa integrazione guadagni, dei licenziamenti, dei prepensionamenti e pensionamenti, della retribuzione effettivamente corrisposta.</a:t>
            </a:r>
          </a:p>
          <a:p>
            <a:pPr marL="0" indent="0" algn="just">
              <a:buNone/>
            </a:pPr>
            <a:r>
              <a:rPr lang="it-IT" sz="7200" dirty="0"/>
              <a:t>Sotto i 50 dipendenti il rapporto è facoltativo. </a:t>
            </a:r>
          </a:p>
          <a:p>
            <a:pPr marL="0" indent="0" algn="just">
              <a:buNone/>
            </a:pPr>
            <a:r>
              <a:rPr lang="it-IT" sz="7200" dirty="0"/>
              <a:t>Va redatto in modalità esclusivamente telematica, attraverso la compilazione di un modello pubblicato nel sito del Ministero del lavoro e delle politiche sociali e deve essere trasmesso alle rappresentanze sindacali aziendali. La consigliera e il consigliere regionale di </a:t>
            </a:r>
            <a:r>
              <a:rPr lang="it-IT" sz="7200" dirty="0" err="1"/>
              <a:t>parita'</a:t>
            </a:r>
            <a:r>
              <a:rPr lang="it-IT" sz="7200" dirty="0"/>
              <a:t>, accedono ai dati  contenuti  nei rapporti, elaborano i relativi risultati trasmettendoli, tra gli altri, alle sedi territoriali dell'Ispettorato nazionale del lavoro, alla  consigliera o al consigliere nazionale di </a:t>
            </a:r>
            <a:r>
              <a:rPr lang="it-IT" sz="7200" dirty="0" err="1"/>
              <a:t>parita'</a:t>
            </a:r>
            <a:r>
              <a:rPr lang="it-IT" sz="7200" dirty="0"/>
              <a:t>,  al  Ministero  del  lavoro.</a:t>
            </a:r>
          </a:p>
          <a:p>
            <a:pPr marL="0" indent="0" algn="just">
              <a:buNone/>
            </a:pPr>
            <a:r>
              <a:rPr lang="it-IT" sz="7200" dirty="0"/>
              <a:t>Il Ministero, in un'apposita sezione del proprio sito internet istituzionale, l'elenco delle aziende che hanno trasmesso e di quelle che non hanno trasmesso il  rapporto; in caso di mancato adempimento dell’obbligo nel termine biennale, l’ispettorato emette dapprima un invito a regolarizzare entro 60 gg e, persistendo l’inadempimento, applica le sanzioni.</a:t>
            </a:r>
          </a:p>
          <a:p>
            <a:pPr marL="0" indent="0" algn="just">
              <a:buNone/>
            </a:pPr>
            <a:r>
              <a:rPr lang="it-IT" sz="7200" dirty="0"/>
              <a:t>E’ prevista la sospensione per  un  anno  dei  benefici  contributivi  eventualmente goduti dall'azienda se l’inottemperanza si protrae per oltre 12 mesi. </a:t>
            </a:r>
          </a:p>
          <a:p>
            <a:pPr marL="0" indent="0" algn="just">
              <a:buNone/>
            </a:pPr>
            <a:r>
              <a:rPr lang="it-IT" sz="7200" dirty="0"/>
              <a:t>Il rapporto sulla situazione del personale è previsto come requisito per l’accesso agli appalti pubblici finanziati con i fondi del PNRR.  </a:t>
            </a:r>
          </a:p>
        </p:txBody>
      </p:sp>
    </p:spTree>
    <p:extLst>
      <p:ext uri="{BB962C8B-B14F-4D97-AF65-F5344CB8AC3E}">
        <p14:creationId xmlns:p14="http://schemas.microsoft.com/office/powerpoint/2010/main" val="1026442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0DEB4B2-2771-4700-9800-88040D3B90BD}"/>
              </a:ext>
            </a:extLst>
          </p:cNvPr>
          <p:cNvSpPr/>
          <p:nvPr/>
        </p:nvSpPr>
        <p:spPr>
          <a:xfrm>
            <a:off x="821409" y="1030637"/>
            <a:ext cx="9701939" cy="5447645"/>
          </a:xfrm>
          <a:prstGeom prst="rect">
            <a:avLst/>
          </a:prstGeom>
        </p:spPr>
        <p:txBody>
          <a:bodyPr wrap="square">
            <a:spAutoFit/>
          </a:bodyPr>
          <a:lstStyle/>
          <a:p>
            <a:r>
              <a:rPr lang="it-IT" sz="2800" dirty="0">
                <a:solidFill>
                  <a:srgbClr val="FF0000"/>
                </a:solidFill>
              </a:rPr>
              <a:t>LA CERTIFICAZIONE DI PARITA’ DI GENERE</a:t>
            </a:r>
          </a:p>
          <a:p>
            <a:pPr algn="just"/>
            <a:r>
              <a:rPr lang="it-IT" dirty="0"/>
              <a:t>Tra gli </a:t>
            </a:r>
            <a:r>
              <a:rPr lang="it-IT" sz="2000" dirty="0"/>
              <a:t>strumenti per incentivare le imprese a garantire la parità di genere tra i propri lavoratori, l’art. 46 bis (introdotto dalla l. 162/2021) prevede, a partire dal 1° gennaio 2022, l’istituzione della certificazione della Parità di genere.</a:t>
            </a:r>
          </a:p>
          <a:p>
            <a:pPr algn="just"/>
            <a:r>
              <a:rPr lang="it-IT" sz="2000" dirty="0"/>
              <a:t>La certificazione della parità di genere rientra nella Missione 5 “Inclusione e Coesione”, Componente 1 “Politiche attive del lavoro e sostegno all’occupazione” del Piano nazionale di ripresa e resilienza (PNRR) e mira a promuovere una maggiore inclusione delle donne nel mercato del lavoro.</a:t>
            </a:r>
          </a:p>
          <a:p>
            <a:pPr algn="just"/>
            <a:r>
              <a:rPr lang="it-IT" sz="2000" dirty="0">
                <a:solidFill>
                  <a:prstClr val="black"/>
                </a:solidFill>
              </a:rPr>
              <a:t>Viene rilasciata da organismi di certificazione accreditati.</a:t>
            </a:r>
            <a:r>
              <a:rPr lang="it-IT" sz="2000" dirty="0"/>
              <a:t> I parametri minimi per ottenere la certificazione sono stabiliti con decreti ministeriali.</a:t>
            </a:r>
          </a:p>
          <a:p>
            <a:pPr algn="just"/>
            <a:r>
              <a:rPr lang="it-IT" sz="2000" dirty="0"/>
              <a:t>E’ volta ad attestare le misure adottate dai datori di lavoro (con più di 50 dipendenti) per ridurre il divario di genere in relazione alle opportunità di crescita in azienda, alla parità salariale, alla tutela della maternità. </a:t>
            </a:r>
          </a:p>
          <a:p>
            <a:pPr algn="just"/>
            <a:r>
              <a:rPr lang="it-IT" sz="2000" dirty="0"/>
              <a:t>Al possesso della Certificazione della parità di genere è legata una premialità consistente in un esonero parziale dal versamento dei contributi dovuti dal datore di lavoro (nella la misura massima dell’1%) e, comunque, entro un importo massimo annuo (50.000,00 euro). L’esonero spetta per la durata della certificazione (3 anni, con monitoraggio annuale).</a:t>
            </a:r>
          </a:p>
        </p:txBody>
      </p:sp>
    </p:spTree>
    <p:extLst>
      <p:ext uri="{BB962C8B-B14F-4D97-AF65-F5344CB8AC3E}">
        <p14:creationId xmlns:p14="http://schemas.microsoft.com/office/powerpoint/2010/main" val="155813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08BE50-2571-4BC8-ABF2-0475E61797CB}"/>
              </a:ext>
            </a:extLst>
          </p:cNvPr>
          <p:cNvSpPr>
            <a:spLocks noGrp="1"/>
          </p:cNvSpPr>
          <p:nvPr>
            <p:ph type="title"/>
          </p:nvPr>
        </p:nvSpPr>
        <p:spPr>
          <a:xfrm>
            <a:off x="838200" y="1319841"/>
            <a:ext cx="10515600" cy="2976113"/>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it-IT" dirty="0"/>
              <a:t>LA NORMATIVA ANTIDISCIMINATORIA è MULTILIVELLO:</a:t>
            </a:r>
            <a:br>
              <a:rPr lang="it-IT" dirty="0"/>
            </a:br>
            <a:r>
              <a:rPr lang="it-IT" dirty="0"/>
              <a:t>A) IN AMBITO INTERNAZIONALE</a:t>
            </a:r>
            <a:br>
              <a:rPr lang="it-IT" dirty="0"/>
            </a:br>
            <a:r>
              <a:rPr lang="it-IT" dirty="0"/>
              <a:t>B) IN AMBITO COMUNITARIO</a:t>
            </a:r>
            <a:br>
              <a:rPr lang="it-IT" dirty="0"/>
            </a:br>
            <a:r>
              <a:rPr lang="it-IT" dirty="0"/>
              <a:t>B) IN AMBITO INTERNO</a:t>
            </a:r>
          </a:p>
        </p:txBody>
      </p:sp>
    </p:spTree>
    <p:extLst>
      <p:ext uri="{BB962C8B-B14F-4D97-AF65-F5344CB8AC3E}">
        <p14:creationId xmlns:p14="http://schemas.microsoft.com/office/powerpoint/2010/main" val="3387520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B47F4F-9080-409A-A94A-8F0FAF2C1E0B}"/>
              </a:ext>
            </a:extLst>
          </p:cNvPr>
          <p:cNvSpPr>
            <a:spLocks noGrp="1"/>
          </p:cNvSpPr>
          <p:nvPr>
            <p:ph type="title"/>
          </p:nvPr>
        </p:nvSpPr>
        <p:spPr>
          <a:xfrm>
            <a:off x="838200" y="106078"/>
            <a:ext cx="10515600" cy="808322"/>
          </a:xfrm>
        </p:spPr>
        <p:txBody>
          <a:bodyPr/>
          <a:lstStyle/>
          <a:p>
            <a:r>
              <a:rPr lang="it-IT" dirty="0"/>
              <a:t>LE AZIONI POSITIVE</a:t>
            </a:r>
          </a:p>
        </p:txBody>
      </p:sp>
      <p:sp>
        <p:nvSpPr>
          <p:cNvPr id="3" name="Segnaposto contenuto 2">
            <a:extLst>
              <a:ext uri="{FF2B5EF4-FFF2-40B4-BE49-F238E27FC236}">
                <a16:creationId xmlns:a16="http://schemas.microsoft.com/office/drawing/2014/main" id="{BA350750-3505-435B-8E48-8439CC3A20B6}"/>
              </a:ext>
            </a:extLst>
          </p:cNvPr>
          <p:cNvSpPr>
            <a:spLocks noGrp="1"/>
          </p:cNvSpPr>
          <p:nvPr>
            <p:ph idx="1"/>
          </p:nvPr>
        </p:nvSpPr>
        <p:spPr>
          <a:xfrm>
            <a:off x="838200" y="914400"/>
            <a:ext cx="10515600" cy="5943600"/>
          </a:xfrm>
        </p:spPr>
        <p:txBody>
          <a:bodyPr>
            <a:normAutofit fontScale="55000" lnSpcReduction="20000"/>
          </a:bodyPr>
          <a:lstStyle/>
          <a:p>
            <a:pPr marL="0" indent="0" algn="just">
              <a:buNone/>
            </a:pPr>
            <a:r>
              <a:rPr lang="it-IT" sz="3300" b="1" dirty="0"/>
              <a:t>Le azioni positive - consistenti in misure volte alla rimozione degli ostacoli che di fatto impediscono la realizzazione di pari opportunità - sono dirette a favorire l’occupazione femminile e realizzare l’uguaglianza sostanziale tra uomini e donne nel lavoro. (</a:t>
            </a:r>
            <a:r>
              <a:rPr lang="it-IT" sz="3300" dirty="0"/>
              <a:t>art. 42 del D.lgs. 198 del 2006)</a:t>
            </a:r>
          </a:p>
          <a:p>
            <a:pPr marL="0" indent="0" algn="just">
              <a:buNone/>
            </a:pPr>
            <a:r>
              <a:rPr lang="it-IT" sz="3300" dirty="0"/>
              <a:t>Scopi: eliminare la disparità nella formazione scolastica e professionale, nell’accesso al lavoro, nella progressione di carriera, nella vita lavorativa; favorire la diversificazione delle scelte professionali delle donne, in particolare attraverso l’orientamento scolastico e professionale e gli strumenti della formazione; favorire l’accesso al lavoro autonomo e alla formazione imprenditoriale, valorizzare le mansioni caratterizzate da una maggiore presenza femminile; conciliare i tempi di vita-lavoro; promuovere l’inserimento delle donne nelle attività, nei settori professionali e nei livelli nei quali esse sono sottorappresentate e in particolare nei settori tecnologicamente avanzati ed ai livelli di responsabilità.</a:t>
            </a:r>
          </a:p>
          <a:p>
            <a:pPr marL="0" indent="0" algn="just">
              <a:buNone/>
            </a:pPr>
            <a:r>
              <a:rPr lang="it-IT" sz="3300" dirty="0">
                <a:solidFill>
                  <a:srgbClr val="FF0000"/>
                </a:solidFill>
              </a:rPr>
              <a:t>NEL SETTORE PRIVATO:</a:t>
            </a:r>
          </a:p>
          <a:p>
            <a:pPr marL="0" indent="0" algn="just">
              <a:buNone/>
            </a:pPr>
            <a:r>
              <a:rPr lang="it-IT" sz="3300" dirty="0"/>
              <a:t>Le azioni positive sono affidate sostanzialmente a</a:t>
            </a:r>
            <a:r>
              <a:rPr lang="it-IT" sz="3300" b="1" dirty="0"/>
              <a:t>lla libera determinazione d</a:t>
            </a:r>
            <a:r>
              <a:rPr lang="it-IT" sz="3300" dirty="0"/>
              <a:t>ei soggetti individuati dal legislatore. Possono essere promosse dal Comitato nazionale per l’attuazione dei principi di parità e pari opportunità, consiglieri di parità, datori di lavoro, centri per l’impiego, centri di formazione professionale, organizzazioni sindacali nazionali e territoriali.</a:t>
            </a:r>
          </a:p>
          <a:p>
            <a:pPr marL="0" indent="0" algn="just">
              <a:buNone/>
            </a:pPr>
            <a:r>
              <a:rPr lang="it-IT" sz="3300" dirty="0"/>
              <a:t>I datori di lavoro ed i sindacati possono richiedere, entro il termine previsto nel bando ministeriale di finanziamento delle azioni positive, al Ministero del lavoro di essere ammessi al rimborso totale o parziale degli oneri finanziari derivanti dai progetti di azioni positive che contestualmente presentano (art. 44  codice pari opportunità ) e che il Ministero approva.</a:t>
            </a:r>
          </a:p>
          <a:p>
            <a:pPr marL="0" indent="0" algn="just">
              <a:buNone/>
            </a:pPr>
            <a:r>
              <a:rPr lang="it-IT" sz="3300" dirty="0"/>
              <a:t>Sono previsti anche finanziamenti europei per azioni positive realizzate mediante la formazione professionale.</a:t>
            </a:r>
          </a:p>
          <a:p>
            <a:pPr marL="0" indent="0" algn="just">
              <a:buNone/>
            </a:pPr>
            <a:r>
              <a:rPr lang="it-IT" sz="3300" dirty="0"/>
              <a:t>Un’</a:t>
            </a:r>
            <a:r>
              <a:rPr lang="it-IT" sz="3300" u="sng" dirty="0"/>
              <a:t>eccezione</a:t>
            </a:r>
            <a:r>
              <a:rPr lang="it-IT" sz="3300" dirty="0"/>
              <a:t> al modello volontaristico e finanziato con risorse pubbliche, sopra citato, è rappresentata dalla previsione dell’art. 37, comma 3, </a:t>
            </a:r>
            <a:r>
              <a:rPr lang="it-IT" sz="3300" dirty="0" err="1"/>
              <a:t>d.lgs</a:t>
            </a:r>
            <a:r>
              <a:rPr lang="it-IT" sz="3300" dirty="0"/>
              <a:t> n. 198 del 2006: nel caso di </a:t>
            </a:r>
            <a:r>
              <a:rPr lang="it-IT" sz="3300" b="1" dirty="0"/>
              <a:t>class action </a:t>
            </a:r>
            <a:r>
              <a:rPr lang="it-IT" sz="3300" dirty="0"/>
              <a:t>avverso una discriminazione collettiva, il giudice, oltre a liquidare il risarcimento del danno anche non patrimoniale eventualmente richiesto, </a:t>
            </a:r>
            <a:r>
              <a:rPr lang="it-IT" sz="3300" b="1" dirty="0"/>
              <a:t>ordina all’autore delle discriminazioni di definire un piano di rimozione </a:t>
            </a:r>
            <a:r>
              <a:rPr lang="it-IT" sz="3300" dirty="0"/>
              <a:t>delle discriminazioni accertate, fissando i criteri, anche temporali, da osservarsi ai fini dell’attuazione del piano.</a:t>
            </a:r>
          </a:p>
          <a:p>
            <a:pPr marL="0" indent="0" algn="just">
              <a:buNone/>
            </a:pPr>
            <a:endParaRPr lang="it-IT" dirty="0"/>
          </a:p>
          <a:p>
            <a:pPr marL="0" indent="0" algn="just">
              <a:buNone/>
            </a:pPr>
            <a:endParaRPr lang="it-IT" dirty="0"/>
          </a:p>
        </p:txBody>
      </p:sp>
    </p:spTree>
    <p:extLst>
      <p:ext uri="{BB962C8B-B14F-4D97-AF65-F5344CB8AC3E}">
        <p14:creationId xmlns:p14="http://schemas.microsoft.com/office/powerpoint/2010/main" val="1726160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BE522289-3A05-48BF-A366-84A5A8069308}"/>
              </a:ext>
            </a:extLst>
          </p:cNvPr>
          <p:cNvSpPr/>
          <p:nvPr/>
        </p:nvSpPr>
        <p:spPr>
          <a:xfrm>
            <a:off x="1216617" y="335846"/>
            <a:ext cx="8500820" cy="4801314"/>
          </a:xfrm>
          <a:prstGeom prst="rect">
            <a:avLst/>
          </a:prstGeom>
        </p:spPr>
        <p:txBody>
          <a:bodyPr wrap="square">
            <a:spAutoFit/>
          </a:bodyPr>
          <a:lstStyle/>
          <a:p>
            <a:pPr algn="just"/>
            <a:r>
              <a:rPr lang="it-IT" dirty="0">
                <a:solidFill>
                  <a:srgbClr val="FF0000"/>
                </a:solidFill>
              </a:rPr>
              <a:t>NEL SETTORE PUBBLICO</a:t>
            </a:r>
          </a:p>
          <a:p>
            <a:pPr algn="just"/>
            <a:r>
              <a:rPr lang="it-IT" dirty="0"/>
              <a:t>Nel settore pubblico il legislatore ha scelto di adottare il </a:t>
            </a:r>
            <a:r>
              <a:rPr lang="it-IT" b="1" dirty="0"/>
              <a:t>modello obbligatorio.</a:t>
            </a:r>
          </a:p>
          <a:p>
            <a:pPr algn="just"/>
            <a:r>
              <a:rPr lang="it-IT" dirty="0"/>
              <a:t>Le pubbliche amministrazioni (amministrazioni dello Stato, le regioni anche ad ordinamento autonomo, le province, i comuni e gli altri enti pubblici non economici):</a:t>
            </a:r>
          </a:p>
          <a:p>
            <a:pPr algn="just"/>
            <a:r>
              <a:rPr lang="it-IT" dirty="0"/>
              <a:t>-devono redigere un piano triennale per la realizzazione delle pari opportunità (art. 48 del Decreto legislativo n. 198 del 2006);</a:t>
            </a:r>
          </a:p>
          <a:p>
            <a:pPr algn="just"/>
            <a:r>
              <a:rPr lang="it-IT" dirty="0"/>
              <a:t>- devono riservare alle donne almeno un terzo dei posti di componente delle commissioni di concorso;</a:t>
            </a:r>
          </a:p>
          <a:p>
            <a:pPr algn="just"/>
            <a:r>
              <a:rPr lang="it-IT" dirty="0"/>
              <a:t>- devono adottare propri atti regolamentari per assicurare pari opportunità fra uomini e donne sul lavoro;</a:t>
            </a:r>
          </a:p>
          <a:p>
            <a:pPr algn="just"/>
            <a:r>
              <a:rPr lang="it-IT" dirty="0"/>
              <a:t>- devono garantire la partecipazione delle proprie dipendenti ai corsi di formazione e di aggiornamento professionale, in rapporto proporzionale alla loro presenza nella singola amministrazione, adottando tutte le misure organizzative atte a facilitarne la partecipazione e consentendo la conciliazione fra vita professionale e vita familiare;</a:t>
            </a:r>
          </a:p>
          <a:p>
            <a:pPr algn="just"/>
            <a:r>
              <a:rPr lang="it-IT" dirty="0"/>
              <a:t>- devono adottare tutte le misure per attuare le direttive della Unione europea in materia di pari opportunità (art. 57 decreto legislativo n. 165 del 2001).</a:t>
            </a:r>
          </a:p>
          <a:p>
            <a:pPr algn="just"/>
            <a:endParaRPr lang="it-IT" dirty="0"/>
          </a:p>
        </p:txBody>
      </p:sp>
    </p:spTree>
    <p:extLst>
      <p:ext uri="{BB962C8B-B14F-4D97-AF65-F5344CB8AC3E}">
        <p14:creationId xmlns:p14="http://schemas.microsoft.com/office/powerpoint/2010/main" val="3503410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538D4C-EB52-4EF5-BA9D-68CC147F797C}"/>
              </a:ext>
            </a:extLst>
          </p:cNvPr>
          <p:cNvSpPr>
            <a:spLocks noGrp="1"/>
          </p:cNvSpPr>
          <p:nvPr>
            <p:ph type="title"/>
          </p:nvPr>
        </p:nvSpPr>
        <p:spPr>
          <a:xfrm>
            <a:off x="838200" y="418454"/>
            <a:ext cx="10515600" cy="999642"/>
          </a:xfrm>
          <a:solidFill>
            <a:schemeClr val="accent1">
              <a:lumMod val="60000"/>
              <a:lumOff val="40000"/>
            </a:schemeClr>
          </a:solidFill>
        </p:spPr>
        <p:txBody>
          <a:bodyPr>
            <a:normAutofit fontScale="90000"/>
          </a:bodyPr>
          <a:lstStyle/>
          <a:p>
            <a:pPr algn="ctr"/>
            <a:r>
              <a:rPr lang="it-IT" dirty="0"/>
              <a:t>DISCRIMINAZIONE FONDATA SULLA GENITORIALITA’</a:t>
            </a:r>
          </a:p>
        </p:txBody>
      </p:sp>
      <p:sp>
        <p:nvSpPr>
          <p:cNvPr id="3" name="Segnaposto contenuto 2">
            <a:extLst>
              <a:ext uri="{FF2B5EF4-FFF2-40B4-BE49-F238E27FC236}">
                <a16:creationId xmlns:a16="http://schemas.microsoft.com/office/drawing/2014/main" id="{53680068-A3AA-4CE8-8FFA-B33023E66FA6}"/>
              </a:ext>
            </a:extLst>
          </p:cNvPr>
          <p:cNvSpPr>
            <a:spLocks noGrp="1"/>
          </p:cNvSpPr>
          <p:nvPr>
            <p:ph idx="1"/>
          </p:nvPr>
        </p:nvSpPr>
        <p:spPr>
          <a:xfrm>
            <a:off x="838200" y="1619573"/>
            <a:ext cx="10515600" cy="4557390"/>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0" indent="0" algn="just">
              <a:buNone/>
            </a:pPr>
            <a:r>
              <a:rPr lang="it-IT" dirty="0"/>
              <a:t>Il titolo I del libro III del codice delle pari opportunità che abbiamo esaminato sinora si conclude con una norma di rinvio, per la tutela antidiscriminatoria della genitorialità, al D.lgs. 151 del 2001 (c.d. testo unico della maternità), che offre una disciplina organica ai fini della tutela della madre-lavoratrice e del padre-lavoratore.</a:t>
            </a:r>
          </a:p>
          <a:p>
            <a:pPr marL="0" indent="0" algn="just">
              <a:buNone/>
            </a:pPr>
            <a:r>
              <a:rPr lang="it-IT" dirty="0"/>
              <a:t>Tra le misure antidiscriminatorie si segnalano:</a:t>
            </a:r>
          </a:p>
          <a:p>
            <a:pPr marL="0" indent="0" algn="just">
              <a:buNone/>
            </a:pPr>
            <a:r>
              <a:rPr lang="it-IT" dirty="0"/>
              <a:t>- i </a:t>
            </a:r>
            <a:r>
              <a:rPr lang="it-IT" b="1" dirty="0"/>
              <a:t>divieti </a:t>
            </a:r>
            <a:r>
              <a:rPr lang="it-IT" b="1" i="1" dirty="0"/>
              <a:t>di Sospensione del rapporto di lavoro e di Licenziamento </a:t>
            </a:r>
            <a:r>
              <a:rPr lang="it-IT" dirty="0"/>
              <a:t>della lavoratrice all'inizio  del periodo di gravidanza fino al termine dei periodi di interdizione (facoltativa/obbligatoria) dal lavoro, </a:t>
            </a:r>
            <a:r>
              <a:rPr lang="it-IT" dirty="0" err="1"/>
              <a:t>nonche</a:t>
            </a:r>
            <a:r>
              <a:rPr lang="it-IT" dirty="0"/>
              <a:t>' fino al compimento di  un  anno di </a:t>
            </a:r>
            <a:r>
              <a:rPr lang="it-IT" dirty="0" err="1"/>
              <a:t>eta'</a:t>
            </a:r>
            <a:r>
              <a:rPr lang="it-IT" dirty="0"/>
              <a:t> del bambino;</a:t>
            </a:r>
          </a:p>
          <a:p>
            <a:pPr marL="0" indent="0" algn="just">
              <a:buNone/>
            </a:pPr>
            <a:r>
              <a:rPr lang="it-IT" dirty="0"/>
              <a:t> - la </a:t>
            </a:r>
            <a:r>
              <a:rPr lang="it-IT" b="1" dirty="0"/>
              <a:t>nullità del licenziamento </a:t>
            </a:r>
            <a:r>
              <a:rPr lang="it-IT" dirty="0"/>
              <a:t>causato dalla domanda o dalla fruizione del congedo parentale e per  la  malattia  del  bambino  da parte della lavoratrice o del lavoratore;</a:t>
            </a:r>
          </a:p>
          <a:p>
            <a:pPr marL="0" indent="0" algn="just">
              <a:buNone/>
            </a:pPr>
            <a:r>
              <a:rPr lang="it-IT" dirty="0"/>
              <a:t>- Il diritto - al termine dei periodi di interdizione per maternità o di fruizione dei congedi - di </a:t>
            </a:r>
            <a:r>
              <a:rPr lang="it-IT" b="1" dirty="0"/>
              <a:t>conservare il posto di  lavoro </a:t>
            </a:r>
            <a:r>
              <a:rPr lang="it-IT" dirty="0"/>
              <a:t>e le mansioni precedentemente svolte e, salvo che espressamente vi rinunci, di  rientrare  nella  stessa </a:t>
            </a:r>
            <a:r>
              <a:rPr lang="it-IT" dirty="0" err="1"/>
              <a:t>unita'</a:t>
            </a:r>
            <a:r>
              <a:rPr lang="it-IT" dirty="0"/>
              <a:t> produttiva.</a:t>
            </a:r>
          </a:p>
          <a:p>
            <a:pPr marL="0" indent="0" algn="just">
              <a:buNone/>
            </a:pPr>
            <a:r>
              <a:rPr lang="it-IT" dirty="0"/>
              <a:t>Le medesime disposizioni si applicano anche in caso di adozione e di affidamento fino ad un anno dall'ingresso del minore  nel  nucleo  familiare.</a:t>
            </a:r>
          </a:p>
          <a:p>
            <a:pPr marL="0" indent="0" algn="just">
              <a:buNone/>
            </a:pPr>
            <a:r>
              <a:rPr lang="it-IT" dirty="0"/>
              <a:t>L'inosservanza  delle  predette disposizioni, ove rilevata nei due anni antecedenti alla richiesta della </a:t>
            </a:r>
            <a:r>
              <a:rPr lang="it-IT" b="1" dirty="0"/>
              <a:t>certificazione della </a:t>
            </a:r>
            <a:r>
              <a:rPr lang="it-IT" b="1" dirty="0" err="1"/>
              <a:t>parita'</a:t>
            </a:r>
            <a:r>
              <a:rPr lang="it-IT" b="1" dirty="0"/>
              <a:t> di genere</a:t>
            </a:r>
            <a:r>
              <a:rPr lang="it-IT" dirty="0"/>
              <a:t>, impedisce al datore di lavoro di conseguirla.</a:t>
            </a:r>
          </a:p>
          <a:p>
            <a:pPr marL="0" indent="0" algn="just">
              <a:buNone/>
            </a:pPr>
            <a:endParaRPr lang="it-IT" dirty="0"/>
          </a:p>
          <a:p>
            <a:pPr marL="0" indent="0" algn="just">
              <a:buNone/>
            </a:pPr>
            <a:endParaRPr lang="it-IT" dirty="0"/>
          </a:p>
        </p:txBody>
      </p:sp>
    </p:spTree>
    <p:extLst>
      <p:ext uri="{BB962C8B-B14F-4D97-AF65-F5344CB8AC3E}">
        <p14:creationId xmlns:p14="http://schemas.microsoft.com/office/powerpoint/2010/main" val="414756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3EFE10-56DC-4392-BE05-92AE307F1F3E}"/>
              </a:ext>
            </a:extLst>
          </p:cNvPr>
          <p:cNvSpPr>
            <a:spLocks noGrp="1"/>
          </p:cNvSpPr>
          <p:nvPr>
            <p:ph type="title"/>
          </p:nvPr>
        </p:nvSpPr>
        <p:spPr/>
        <p:txBody>
          <a:bodyPr/>
          <a:lstStyle/>
          <a:p>
            <a:r>
              <a:rPr lang="it-IT" dirty="0"/>
              <a:t>APPARATO SANZIONATORIO</a:t>
            </a:r>
          </a:p>
        </p:txBody>
      </p:sp>
      <p:sp>
        <p:nvSpPr>
          <p:cNvPr id="3" name="Segnaposto contenuto 2">
            <a:extLst>
              <a:ext uri="{FF2B5EF4-FFF2-40B4-BE49-F238E27FC236}">
                <a16:creationId xmlns:a16="http://schemas.microsoft.com/office/drawing/2014/main" id="{830B3143-8856-4DB7-8547-2C5D319D8D05}"/>
              </a:ext>
            </a:extLst>
          </p:cNvPr>
          <p:cNvSpPr>
            <a:spLocks noGrp="1"/>
          </p:cNvSpPr>
          <p:nvPr>
            <p:ph idx="1"/>
          </p:nvPr>
        </p:nvSpPr>
        <p:spPr>
          <a:xfrm>
            <a:off x="838200" y="1534332"/>
            <a:ext cx="10515600" cy="4642631"/>
          </a:xfrm>
        </p:spPr>
        <p:txBody>
          <a:bodyPr>
            <a:normAutofit fontScale="77500" lnSpcReduction="20000"/>
          </a:bodyPr>
          <a:lstStyle/>
          <a:p>
            <a:pPr marL="0" indent="0" algn="just">
              <a:buNone/>
            </a:pPr>
            <a:r>
              <a:rPr lang="it-IT" dirty="0"/>
              <a:t>L’autore delle discriminazioni – se non ottempera ai provvedimenti del Tribunale che impongono la rimozione delle discriminazioni, all’esito della class action o del ricorso d’urgenza esperite dai consiglieri di parità o delle azioni individuali - </a:t>
            </a:r>
            <a:r>
              <a:rPr lang="it-IT" dirty="0" err="1"/>
              <a:t>e'</a:t>
            </a:r>
            <a:r>
              <a:rPr lang="it-IT" dirty="0"/>
              <a:t>  punito  con  l'ammenda  fino  a 50.000 euro o l'arresto fino  a  sei  mesi  e  comporta  </a:t>
            </a:r>
            <a:r>
              <a:rPr lang="it-IT" dirty="0" err="1"/>
              <a:t>altresi'</a:t>
            </a:r>
            <a:r>
              <a:rPr lang="it-IT" dirty="0"/>
              <a:t>  il pagamento di una  somma  di  51  euro  per  ogni  giorno  di  ritardo. </a:t>
            </a:r>
          </a:p>
          <a:p>
            <a:pPr marL="0" indent="0" algn="just">
              <a:buNone/>
            </a:pPr>
            <a:r>
              <a:rPr lang="it-IT" dirty="0"/>
              <a:t>Ogni accertamento di discriminazioni poste in essere da soggetti ai quali siano stati  accordati  benefici dallo Stato ovvero  che  abbiano stipulato contratti di  appalti pubblici, viene  comunicato  immediatamente dalla direzione del lavoro territorialmente competente ai Ministri nelle cui amministrazioni sia stata disposta la concessione del beneficio  o  dell'appalto.  Questi adottano le opportune determinazioni, ivi compresa, se necessario, la revoca del beneficio e, nei casi </a:t>
            </a:r>
            <a:r>
              <a:rPr lang="it-IT" dirty="0" err="1"/>
              <a:t>piu'</a:t>
            </a:r>
            <a:r>
              <a:rPr lang="it-IT" dirty="0"/>
              <a:t> gravi o nel caso  di  recidiva, possono decidere l'esclusione del  responsabile  per  un  periodo  di tempo  fino  a  due  anni  da  qualsiasi  ulteriore  concessione   di agevolazioni finanziarie o creditizie ovvero  da  qualsiasi  appalto. Tale disposizione, tuttavia, non  si applicano se viene raggiunta la conciliazione a seguito del tentativo di conciliazione instaurato dai consiglieri di parità, ai quali l’autore della discriminazione abbia presentato un adeguato piano di rimozione.</a:t>
            </a:r>
          </a:p>
        </p:txBody>
      </p:sp>
    </p:spTree>
    <p:extLst>
      <p:ext uri="{BB962C8B-B14F-4D97-AF65-F5344CB8AC3E}">
        <p14:creationId xmlns:p14="http://schemas.microsoft.com/office/powerpoint/2010/main" val="207245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27A8C9-E13D-40F8-8259-1A73D4D001C0}"/>
              </a:ext>
            </a:extLst>
          </p:cNvPr>
          <p:cNvSpPr>
            <a:spLocks noGrp="1"/>
          </p:cNvSpPr>
          <p:nvPr>
            <p:ph type="ctrTitle"/>
          </p:nvPr>
        </p:nvSpPr>
        <p:spPr>
          <a:xfrm>
            <a:off x="1524000" y="480982"/>
            <a:ext cx="9144000" cy="3021232"/>
          </a:xfrm>
          <a:solidFill>
            <a:schemeClr val="accent6">
              <a:lumMod val="40000"/>
              <a:lumOff val="60000"/>
            </a:schemeClr>
          </a:solidFill>
        </p:spPr>
        <p:txBody>
          <a:bodyPr>
            <a:normAutofit fontScale="90000"/>
          </a:bodyPr>
          <a:lstStyle/>
          <a:p>
            <a:r>
              <a:rPr lang="it-IT" dirty="0"/>
              <a:t>LE ALTRE IPOTESI DI DISCRIMINAZIONE</a:t>
            </a:r>
            <a:br>
              <a:rPr lang="it-IT" dirty="0"/>
            </a:br>
            <a:r>
              <a:rPr lang="it-IT" dirty="0"/>
              <a:t> </a:t>
            </a:r>
            <a:r>
              <a:rPr lang="it-IT" sz="3600" dirty="0"/>
              <a:t>I fattori di rischio diversi dal genere</a:t>
            </a:r>
            <a:br>
              <a:rPr lang="it-IT" sz="3600" dirty="0"/>
            </a:br>
            <a:r>
              <a:rPr lang="it-IT" sz="3600" dirty="0"/>
              <a:t>d.lgs. 215/2003- d. lgs. 216/2003</a:t>
            </a:r>
          </a:p>
        </p:txBody>
      </p:sp>
      <p:sp>
        <p:nvSpPr>
          <p:cNvPr id="3" name="Sottotitolo 2">
            <a:extLst>
              <a:ext uri="{FF2B5EF4-FFF2-40B4-BE49-F238E27FC236}">
                <a16:creationId xmlns:a16="http://schemas.microsoft.com/office/drawing/2014/main" id="{AFA9D07A-1451-47C5-9BB9-F963392E2230}"/>
              </a:ext>
            </a:extLst>
          </p:cNvPr>
          <p:cNvSpPr>
            <a:spLocks noGrp="1"/>
          </p:cNvSpPr>
          <p:nvPr>
            <p:ph type="subTitle" idx="1"/>
          </p:nvPr>
        </p:nvSpPr>
        <p:spPr/>
        <p:txBody>
          <a:bodyPr/>
          <a:lstStyle/>
          <a:p>
            <a:r>
              <a:rPr lang="it-IT" dirty="0"/>
              <a:t>Ulteriori Fattori di rischio tipizzati dal legislatore sono: razza, etnia, religione, convinzioni personali, handicap, età, orientamento sessuale</a:t>
            </a:r>
          </a:p>
        </p:txBody>
      </p:sp>
    </p:spTree>
    <p:extLst>
      <p:ext uri="{BB962C8B-B14F-4D97-AF65-F5344CB8AC3E}">
        <p14:creationId xmlns:p14="http://schemas.microsoft.com/office/powerpoint/2010/main" val="551308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0DE64122-BE8C-49B3-8781-FA698422B79A}"/>
              </a:ext>
            </a:extLst>
          </p:cNvPr>
          <p:cNvSpPr/>
          <p:nvPr/>
        </p:nvSpPr>
        <p:spPr>
          <a:xfrm>
            <a:off x="3048000" y="-12129105"/>
            <a:ext cx="6096000" cy="6186309"/>
          </a:xfrm>
          <a:prstGeom prst="rect">
            <a:avLst/>
          </a:prstGeom>
        </p:spPr>
        <p:txBody>
          <a:bodyPr>
            <a:spAutoFit/>
          </a:bodyPr>
          <a:lstStyle/>
          <a:p>
            <a:r>
              <a:rPr lang="it-IT" dirty="0"/>
              <a:t>Il principio di </a:t>
            </a:r>
            <a:r>
              <a:rPr lang="it-IT" dirty="0" err="1"/>
              <a:t>parita'</a:t>
            </a:r>
            <a:r>
              <a:rPr lang="it-IT" dirty="0"/>
              <a:t>  di  trattamento  senza  distinzione  di</a:t>
            </a:r>
          </a:p>
          <a:p>
            <a:r>
              <a:rPr lang="it-IT" dirty="0"/>
              <a:t>religione, di convinzioni personali, di  handicap,  di  </a:t>
            </a:r>
            <a:r>
              <a:rPr lang="it-IT" dirty="0" err="1"/>
              <a:t>eta'</a:t>
            </a:r>
            <a:r>
              <a:rPr lang="it-IT" dirty="0"/>
              <a:t> ,  di</a:t>
            </a:r>
          </a:p>
          <a:p>
            <a:r>
              <a:rPr lang="it-IT" dirty="0" err="1"/>
              <a:t>nazionalita'</a:t>
            </a:r>
            <a:r>
              <a:rPr lang="it-IT" dirty="0"/>
              <a:t>)) e di orientamento  sessuale  si  applica  a  tutte  le</a:t>
            </a:r>
          </a:p>
          <a:p>
            <a:r>
              <a:rPr lang="it-IT" dirty="0"/>
              <a:t>persone sia nel settore pubblico che privato nelle seguenti aree: </a:t>
            </a:r>
          </a:p>
          <a:p>
            <a:r>
              <a:rPr lang="it-IT" dirty="0"/>
              <a:t>    a)  accesso  all'occupazione  e  al  lavoro;</a:t>
            </a:r>
          </a:p>
          <a:p>
            <a:r>
              <a:rPr lang="it-IT" dirty="0"/>
              <a:t>    b) condizioni di lavoro, compresi  gli  avanzamenti di carriera, la retribuzione e le condizioni del licenziamento, la salute  e   la   sicurezza,   il   reintegro   professionale   o   il ricollocamento)); </a:t>
            </a:r>
          </a:p>
          <a:p>
            <a:pPr algn="just"/>
            <a:r>
              <a:rPr lang="it-IT" dirty="0"/>
              <a:t>    c) accesso a tutti i tipi e livelli di orientamento e  formazione</a:t>
            </a:r>
          </a:p>
          <a:p>
            <a:pPr algn="just"/>
            <a:r>
              <a:rPr lang="it-IT" dirty="0"/>
              <a:t>professionale,  perfezionamento  e  riqualificazione professionale, inclusi i tirocini professionali; </a:t>
            </a:r>
          </a:p>
          <a:p>
            <a:pPr algn="just"/>
            <a:r>
              <a:rPr lang="it-IT" dirty="0"/>
              <a:t>    d) affiliazione e  </a:t>
            </a:r>
            <a:r>
              <a:rPr lang="it-IT" dirty="0" err="1"/>
              <a:t>attivita'</a:t>
            </a:r>
            <a:r>
              <a:rPr lang="it-IT" dirty="0"/>
              <a:t>  nell'ambito  di  organizzazioni  di</a:t>
            </a:r>
          </a:p>
          <a:p>
            <a:pPr algn="just"/>
            <a:r>
              <a:rPr lang="it-IT" dirty="0"/>
              <a:t>lavoratori,  di  datori  di  lavoro   o   di   altre   organizzazioni</a:t>
            </a:r>
          </a:p>
          <a:p>
            <a:pPr algn="just"/>
            <a:r>
              <a:rPr lang="it-IT" dirty="0"/>
              <a:t>professionali e prestazioni erogate dalle medesime organizzazioni. </a:t>
            </a:r>
          </a:p>
          <a:p>
            <a:r>
              <a:rPr lang="it-IT" dirty="0"/>
              <a:t>    d-bis) accesso all'alloggio; </a:t>
            </a:r>
          </a:p>
          <a:p>
            <a:r>
              <a:rPr lang="it-IT" dirty="0"/>
              <a:t>    d-ter) accesso a vantaggi sociali e fiscali; </a:t>
            </a:r>
          </a:p>
          <a:p>
            <a:r>
              <a:rPr lang="it-IT" dirty="0"/>
              <a:t>    d-quater) assistenza fornita dagli uffici di collocamento; </a:t>
            </a:r>
          </a:p>
          <a:p>
            <a:r>
              <a:rPr lang="it-IT" dirty="0"/>
              <a:t>    d-quinquies)  iscrizione   alle   organizzazioni   sindacali   ed</a:t>
            </a:r>
          </a:p>
          <a:p>
            <a:r>
              <a:rPr lang="it-IT" dirty="0" err="1"/>
              <a:t>eleggibilita'</a:t>
            </a:r>
            <a:r>
              <a:rPr lang="it-IT" dirty="0"/>
              <a:t> negli organi di rappresentanza dei lavoratori)). </a:t>
            </a:r>
          </a:p>
          <a:p>
            <a:r>
              <a:rPr lang="it-IT" dirty="0"/>
              <a:t>  </a:t>
            </a:r>
          </a:p>
        </p:txBody>
      </p:sp>
      <p:sp>
        <p:nvSpPr>
          <p:cNvPr id="4" name="Rettangolo 3">
            <a:extLst>
              <a:ext uri="{FF2B5EF4-FFF2-40B4-BE49-F238E27FC236}">
                <a16:creationId xmlns:a16="http://schemas.microsoft.com/office/drawing/2014/main" id="{28FC6397-84D0-48B5-B197-AA2043DDCCF5}"/>
              </a:ext>
            </a:extLst>
          </p:cNvPr>
          <p:cNvSpPr/>
          <p:nvPr/>
        </p:nvSpPr>
        <p:spPr>
          <a:xfrm>
            <a:off x="892761" y="1074509"/>
            <a:ext cx="9540815" cy="470898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it-IT" sz="2000" dirty="0"/>
              <a:t>Il </a:t>
            </a:r>
            <a:r>
              <a:rPr lang="it-IT" sz="2000" b="1" dirty="0"/>
              <a:t>d.lgs. 215 del 2003</a:t>
            </a:r>
            <a:r>
              <a:rPr lang="it-IT" sz="2000" dirty="0"/>
              <a:t> sancisce il principio di parità di trattamento di tutte le </a:t>
            </a:r>
            <a:r>
              <a:rPr lang="it-IT" sz="2000" i="1" dirty="0"/>
              <a:t>persone</a:t>
            </a:r>
            <a:r>
              <a:rPr lang="it-IT" sz="2000" dirty="0"/>
              <a:t> senza  distinzione, di </a:t>
            </a:r>
            <a:r>
              <a:rPr lang="it-IT" sz="2000" i="1" dirty="0"/>
              <a:t>razza/origine etnica;</a:t>
            </a:r>
          </a:p>
          <a:p>
            <a:pPr algn="just"/>
            <a:r>
              <a:rPr lang="it-IT" sz="2000" dirty="0"/>
              <a:t> </a:t>
            </a:r>
          </a:p>
          <a:p>
            <a:pPr algn="just"/>
            <a:r>
              <a:rPr lang="it-IT" sz="2000" dirty="0"/>
              <a:t>Tale principio si  applica  sia </a:t>
            </a:r>
            <a:r>
              <a:rPr lang="it-IT" sz="2000" b="1" dirty="0"/>
              <a:t>nel settore pubblico che privato </a:t>
            </a:r>
            <a:r>
              <a:rPr lang="it-IT" sz="2000" dirty="0"/>
              <a:t>nelle seguenti aree: </a:t>
            </a:r>
          </a:p>
          <a:p>
            <a:pPr algn="just"/>
            <a:r>
              <a:rPr lang="it-IT" sz="2000" dirty="0"/>
              <a:t>    a)   accesso  all'occupazione  e  al  lavoro e condizioni di lavoro;</a:t>
            </a:r>
          </a:p>
          <a:p>
            <a:pPr algn="just"/>
            <a:r>
              <a:rPr lang="it-IT" sz="2000" dirty="0"/>
              <a:t>    c) accesso a tutti i tipi e livelli di orientamento e formazione professionale,   perfezionamento  e  riqualificazione  professionale;</a:t>
            </a:r>
          </a:p>
          <a:p>
            <a:pPr algn="just"/>
            <a:r>
              <a:rPr lang="it-IT" sz="2000" dirty="0"/>
              <a:t>  d)  affiliazione  e  attivita'  nell'ambito  di organizzazioni di lavoratori,   di   datori   di   lavoro  o  di  altre  organizzazioni professionali e prestazioni erogate dalle medesime organizzazioni;</a:t>
            </a:r>
          </a:p>
          <a:p>
            <a:pPr algn="just"/>
            <a:r>
              <a:rPr lang="it-IT" sz="2000" dirty="0"/>
              <a:t>    e) protezione sociale, inclusa la sicurezza sociale;</a:t>
            </a:r>
          </a:p>
          <a:p>
            <a:pPr algn="just"/>
            <a:r>
              <a:rPr lang="it-IT" sz="2000" dirty="0"/>
              <a:t>    f) assistenza sanitaria;</a:t>
            </a:r>
          </a:p>
          <a:p>
            <a:pPr algn="just"/>
            <a:r>
              <a:rPr lang="it-IT" sz="2000" dirty="0"/>
              <a:t>    g) prestazioni sociali;</a:t>
            </a:r>
          </a:p>
          <a:p>
            <a:pPr algn="just"/>
            <a:r>
              <a:rPr lang="it-IT" sz="2000" dirty="0"/>
              <a:t>    h) istruzione;</a:t>
            </a:r>
          </a:p>
          <a:p>
            <a:pPr algn="just"/>
            <a:r>
              <a:rPr lang="it-IT" sz="2000" dirty="0"/>
              <a:t>    i) accesso a beni e servizi, incluso l'alloggio.</a:t>
            </a:r>
          </a:p>
        </p:txBody>
      </p:sp>
    </p:spTree>
    <p:extLst>
      <p:ext uri="{BB962C8B-B14F-4D97-AF65-F5344CB8AC3E}">
        <p14:creationId xmlns:p14="http://schemas.microsoft.com/office/powerpoint/2010/main" val="1901460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FA30621-DCB5-4F3C-A911-CC1289396483}"/>
              </a:ext>
            </a:extLst>
          </p:cNvPr>
          <p:cNvSpPr/>
          <p:nvPr/>
        </p:nvSpPr>
        <p:spPr>
          <a:xfrm>
            <a:off x="937647" y="371959"/>
            <a:ext cx="10221133" cy="4524315"/>
          </a:xfrm>
          <a:prstGeom prst="rect">
            <a:avLst/>
          </a:prstGeom>
          <a:ln>
            <a:solidFill>
              <a:srgbClr val="00B050"/>
            </a:solidFill>
          </a:ln>
        </p:spPr>
        <p:txBody>
          <a:bodyPr wrap="square">
            <a:spAutoFit/>
          </a:bodyPr>
          <a:lstStyle/>
          <a:p>
            <a:pPr algn="just"/>
            <a:r>
              <a:rPr lang="it-IT" dirty="0"/>
              <a:t>Il d. lgs. </a:t>
            </a:r>
            <a:r>
              <a:rPr lang="it-IT" b="1" dirty="0"/>
              <a:t>216/2003</a:t>
            </a:r>
            <a:r>
              <a:rPr lang="it-IT" dirty="0"/>
              <a:t> reca le disposizioni relative all'attuazione della </a:t>
            </a:r>
            <a:r>
              <a:rPr lang="it-IT" dirty="0" err="1"/>
              <a:t>parita’</a:t>
            </a:r>
            <a:r>
              <a:rPr lang="it-IT" dirty="0"/>
              <a:t> di trattamento fra le persone  indipendentemente  </a:t>
            </a:r>
            <a:r>
              <a:rPr lang="it-IT" b="1" dirty="0"/>
              <a:t>dalla religione, dalle convinzioni personali, dagli handicap, dall’età, dalla  nazionalità  e  dall'orientamento  sessuale</a:t>
            </a:r>
            <a:r>
              <a:rPr lang="it-IT" dirty="0"/>
              <a:t>,   per   quanto concerne </a:t>
            </a:r>
            <a:r>
              <a:rPr lang="it-IT" i="1" u="sng" dirty="0"/>
              <a:t>l'occupazione e  le  condizioni  di  lavoro</a:t>
            </a:r>
            <a:r>
              <a:rPr lang="it-IT" i="1" dirty="0"/>
              <a:t>.</a:t>
            </a:r>
          </a:p>
          <a:p>
            <a:pPr algn="just"/>
            <a:r>
              <a:rPr lang="it-IT" i="1" dirty="0"/>
              <a:t>Si  applica sia nel settore pubblico che privato con specifico riferimento alle seguenti aree: </a:t>
            </a:r>
          </a:p>
          <a:p>
            <a:pPr algn="just"/>
            <a:r>
              <a:rPr lang="it-IT" i="1" dirty="0"/>
              <a:t>    a)  accesso  all'occupazione  e  al  lavoro e condizioni di lavoro, compresi  gli  avanzamenti di carriera, la retribuzione e le condizioni del licenziamento, la salute  e   la   sicurezza,   il   reintegro   professionale   o   il</a:t>
            </a:r>
          </a:p>
          <a:p>
            <a:pPr algn="just"/>
            <a:r>
              <a:rPr lang="it-IT" i="1" dirty="0"/>
              <a:t>ricollocamento; </a:t>
            </a:r>
          </a:p>
          <a:p>
            <a:pPr algn="just"/>
            <a:r>
              <a:rPr lang="it-IT" i="1" dirty="0"/>
              <a:t>    c) accesso a tutti i tipi e livelli di orientamento e  formazione professionale,  perfezionamento  e  riqualificazione   professionale;</a:t>
            </a:r>
          </a:p>
          <a:p>
            <a:pPr algn="just"/>
            <a:r>
              <a:rPr lang="it-IT" i="1" dirty="0"/>
              <a:t> d) affiliazione e  attivita'  nell'ambito  di  organizzazioni  di lavoratori,  di  datori  di  lavoro   o   di   altre   organizzazioni professionali e prestazioni erogate dalle medesime organizzazioni. </a:t>
            </a:r>
          </a:p>
          <a:p>
            <a:pPr algn="just"/>
            <a:r>
              <a:rPr lang="it-IT" i="1" dirty="0"/>
              <a:t>    d-bis) accesso all'alloggio; </a:t>
            </a:r>
          </a:p>
          <a:p>
            <a:pPr algn="just"/>
            <a:r>
              <a:rPr lang="it-IT" i="1" dirty="0"/>
              <a:t>    d-ter) accesso a vantaggi sociali e fiscali; </a:t>
            </a:r>
          </a:p>
          <a:p>
            <a:pPr algn="just"/>
            <a:r>
              <a:rPr lang="it-IT" i="1" dirty="0"/>
              <a:t>    d-quater) assistenza fornita dagli uffici di collocamento; </a:t>
            </a:r>
          </a:p>
          <a:p>
            <a:pPr algn="just"/>
            <a:r>
              <a:rPr lang="it-IT" i="1" dirty="0"/>
              <a:t>    d-quinquies)  iscrizione   alle   organizzazioni   sindacali  ed </a:t>
            </a:r>
            <a:r>
              <a:rPr lang="it-IT" i="1" dirty="0" err="1"/>
              <a:t>eleggibilita'</a:t>
            </a:r>
            <a:r>
              <a:rPr lang="it-IT" i="1" dirty="0"/>
              <a:t> negli organi di rappresentanza dei lavoratori. </a:t>
            </a:r>
          </a:p>
        </p:txBody>
      </p:sp>
    </p:spTree>
    <p:extLst>
      <p:ext uri="{BB962C8B-B14F-4D97-AF65-F5344CB8AC3E}">
        <p14:creationId xmlns:p14="http://schemas.microsoft.com/office/powerpoint/2010/main" val="2403248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EB18AE-B6F4-413E-A335-16116B9E336C}"/>
              </a:ext>
            </a:extLst>
          </p:cNvPr>
          <p:cNvSpPr>
            <a:spLocks noGrp="1"/>
          </p:cNvSpPr>
          <p:nvPr>
            <p:ph type="title"/>
          </p:nvPr>
        </p:nvSpPr>
        <p:spPr>
          <a:solidFill>
            <a:schemeClr val="bg1"/>
          </a:solidFill>
        </p:spPr>
        <p:txBody>
          <a:bodyPr/>
          <a:lstStyle/>
          <a:p>
            <a:r>
              <a:rPr lang="it-IT" dirty="0"/>
              <a:t>LE ECCEZIONI alla PARITA’ DI TRATTAMENTO</a:t>
            </a:r>
          </a:p>
        </p:txBody>
      </p:sp>
      <p:sp>
        <p:nvSpPr>
          <p:cNvPr id="3" name="Segnaposto contenuto 2">
            <a:extLst>
              <a:ext uri="{FF2B5EF4-FFF2-40B4-BE49-F238E27FC236}">
                <a16:creationId xmlns:a16="http://schemas.microsoft.com/office/drawing/2014/main" id="{845AAD62-8BF9-4ADA-8157-DF2530E18E73}"/>
              </a:ext>
            </a:extLst>
          </p:cNvPr>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marL="0" indent="0" algn="just">
              <a:buNone/>
            </a:pPr>
            <a:r>
              <a:rPr lang="it-IT" dirty="0"/>
              <a:t>Non  costituiscono atti di discriminazione quelle differenze di trattamento dovute ai predetti «fattori di rischio», qualora,  </a:t>
            </a:r>
            <a:r>
              <a:rPr lang="it-IT" i="1" dirty="0"/>
              <a:t>per  la  natura dell'attività lavorativa  o  per  il  contesto  in  cui  essa  viene espletata</a:t>
            </a:r>
            <a:r>
              <a:rPr lang="it-IT" dirty="0"/>
              <a:t>,  si  tratti  di  caratteristiche  che   costituiscono   </a:t>
            </a:r>
            <a:r>
              <a:rPr lang="it-IT" b="1" dirty="0"/>
              <a:t>un requisito  essenziale  e  determinante  ai  fini  dello   svolgimento dell'attività medesima. </a:t>
            </a:r>
          </a:p>
          <a:p>
            <a:pPr marL="0" indent="0" algn="just">
              <a:buNone/>
            </a:pPr>
            <a:r>
              <a:rPr lang="it-IT" dirty="0"/>
              <a:t>Non costituiscono atti di discriminazione le differenze  di  trattamento  basate  </a:t>
            </a:r>
            <a:r>
              <a:rPr lang="it-IT" b="1" dirty="0"/>
              <a:t>sulla  professione  di  una determinata religione o  di  determinate  convinzioni  personali  </a:t>
            </a:r>
            <a:r>
              <a:rPr lang="it-IT" dirty="0"/>
              <a:t>che siano praticate </a:t>
            </a:r>
            <a:r>
              <a:rPr lang="it-IT" i="1" dirty="0"/>
              <a:t>nell'ambito di enti religiosi o altre  organizzazioni pubbliche o  private</a:t>
            </a:r>
            <a:r>
              <a:rPr lang="it-IT" dirty="0"/>
              <a:t>,  </a:t>
            </a:r>
            <a:r>
              <a:rPr lang="it-IT" u="sng" dirty="0"/>
              <a:t>qualora  tale  religione  o  tali  convinzioni personali, per la natura  delle  attivita'  professionali  svolte  da detti enti o  per  il  contesto  in  cui  esse  sono espletate,   costituiscano   requisito   essenziale,   legittimo    e giustificato ai fini dello svolgimento delle medesime attivita’. </a:t>
            </a:r>
            <a:endParaRPr lang="it-IT" dirty="0"/>
          </a:p>
          <a:p>
            <a:pPr marL="0" indent="0" algn="just">
              <a:buNone/>
            </a:pPr>
            <a:r>
              <a:rPr lang="it-IT" dirty="0"/>
              <a:t>Ancora, non costituiscono atti discriminatori quelli di esclusione dallo svolgimento di attivita' lavorativa  che riguardi  la  </a:t>
            </a:r>
            <a:r>
              <a:rPr lang="it-IT" b="1" dirty="0"/>
              <a:t>cura,  </a:t>
            </a:r>
            <a:r>
              <a:rPr lang="it-IT" b="1" u="sng" dirty="0"/>
              <a:t>l'assistenza,  l'istruzione  e  l'educazione  di soggetti minorenni</a:t>
            </a:r>
            <a:r>
              <a:rPr lang="it-IT" u="sng" dirty="0"/>
              <a:t> nei confronti di coloro che siano stati condannati in via definitiva per reati che concernono la libertà  sessuale  dei minori e la pornografia minorile</a:t>
            </a:r>
            <a:r>
              <a:rPr lang="it-IT" dirty="0"/>
              <a:t>. </a:t>
            </a:r>
          </a:p>
          <a:p>
            <a:pPr marL="0" indent="0" algn="just">
              <a:buNone/>
            </a:pPr>
            <a:endParaRPr lang="it-IT" u="sng" dirty="0"/>
          </a:p>
          <a:p>
            <a:pPr marL="0" indent="0" algn="just">
              <a:buNone/>
            </a:pPr>
            <a:endParaRPr lang="it-IT" u="sng" dirty="0"/>
          </a:p>
        </p:txBody>
      </p:sp>
    </p:spTree>
    <p:extLst>
      <p:ext uri="{BB962C8B-B14F-4D97-AF65-F5344CB8AC3E}">
        <p14:creationId xmlns:p14="http://schemas.microsoft.com/office/powerpoint/2010/main" val="358978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5CCE209-BF62-42C7-8F37-C627B27430AC}"/>
              </a:ext>
            </a:extLst>
          </p:cNvPr>
          <p:cNvSpPr/>
          <p:nvPr/>
        </p:nvSpPr>
        <p:spPr>
          <a:xfrm>
            <a:off x="1053884" y="1030636"/>
            <a:ext cx="9399723" cy="3416320"/>
          </a:xfrm>
          <a:prstGeom prst="rect">
            <a:avLst/>
          </a:prstGeom>
        </p:spPr>
        <p:txBody>
          <a:bodyPr wrap="square">
            <a:spAutoFit/>
          </a:bodyPr>
          <a:lstStyle/>
          <a:p>
            <a:r>
              <a:rPr lang="it-IT" dirty="0"/>
              <a:t>APPARATO SANZIONATORIO</a:t>
            </a:r>
          </a:p>
          <a:p>
            <a:r>
              <a:rPr lang="it-IT" dirty="0"/>
              <a:t>Analogo a quanto previsto in ordine alla parità di genere.</a:t>
            </a:r>
          </a:p>
          <a:p>
            <a:pPr algn="just"/>
            <a:r>
              <a:rPr lang="it-IT" dirty="0"/>
              <a:t>E’ possibile ricorrere all'autorità giudiziaria ordinaria per domandare la </a:t>
            </a:r>
            <a:r>
              <a:rPr lang="it-IT" u="sng" dirty="0"/>
              <a:t>cessazione del comportamento  pregiudizievole</a:t>
            </a:r>
            <a:r>
              <a:rPr lang="it-IT" dirty="0"/>
              <a:t> e  la </a:t>
            </a:r>
            <a:r>
              <a:rPr lang="it-IT" u="sng" dirty="0"/>
              <a:t>rimozione degli effetti della discriminazione</a:t>
            </a:r>
            <a:r>
              <a:rPr lang="it-IT" dirty="0"/>
              <a:t>, oltre al </a:t>
            </a:r>
            <a:r>
              <a:rPr lang="it-IT" u="sng" dirty="0"/>
              <a:t>risarcimento del danno</a:t>
            </a:r>
            <a:r>
              <a:rPr lang="it-IT" dirty="0"/>
              <a:t>.</a:t>
            </a:r>
          </a:p>
          <a:p>
            <a:pPr algn="just"/>
            <a:r>
              <a:rPr lang="it-IT" dirty="0"/>
              <a:t>Se il giudice accerta una discriminazione posta in essere </a:t>
            </a:r>
            <a:r>
              <a:rPr lang="it-IT" i="1" dirty="0"/>
              <a:t>da imprese  alle  quali  siano stati accordati benefici dallo Stato  o dalle regioni,</a:t>
            </a:r>
            <a:r>
              <a:rPr lang="it-IT" dirty="0"/>
              <a:t> ovvero che  abbiano  stipulato  </a:t>
            </a:r>
            <a:r>
              <a:rPr lang="it-IT" i="1" dirty="0"/>
              <a:t>contratti  di  appalto </a:t>
            </a:r>
            <a:r>
              <a:rPr lang="it-IT" dirty="0"/>
              <a:t>di  opere  pubbliche,  di  servizi  o   di forniture, ne dà comunicazione  alle amministrazioni che devono revocare il beneficio  e,  nei  casi  </a:t>
            </a:r>
            <a:r>
              <a:rPr lang="it-IT" dirty="0" err="1"/>
              <a:t>piu'</a:t>
            </a:r>
            <a:r>
              <a:rPr lang="it-IT" dirty="0"/>
              <a:t>  gravi,  dispongono  l'esclusione  del responsabile per due  anni  da  qualsiasi  ulteriore  concessione  di agevolazioni finanziarie o creditizie, ovvero da qualsiasi appalto. </a:t>
            </a:r>
          </a:p>
          <a:p>
            <a:endParaRPr lang="it-IT" dirty="0"/>
          </a:p>
        </p:txBody>
      </p:sp>
    </p:spTree>
    <p:extLst>
      <p:ext uri="{BB962C8B-B14F-4D97-AF65-F5344CB8AC3E}">
        <p14:creationId xmlns:p14="http://schemas.microsoft.com/office/powerpoint/2010/main" val="6177073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C83955-EAE7-4524-8695-22F48018615B}"/>
              </a:ext>
            </a:extLst>
          </p:cNvPr>
          <p:cNvSpPr>
            <a:spLocks noGrp="1"/>
          </p:cNvSpPr>
          <p:nvPr>
            <p:ph type="ctrTitle"/>
          </p:nvPr>
        </p:nvSpPr>
        <p:spPr>
          <a:xfrm>
            <a:off x="1237281" y="1"/>
            <a:ext cx="9144000" cy="1317356"/>
          </a:xfrm>
          <a:solidFill>
            <a:schemeClr val="accent2">
              <a:lumMod val="60000"/>
              <a:lumOff val="40000"/>
            </a:schemeClr>
          </a:solidFill>
        </p:spPr>
        <p:txBody>
          <a:bodyPr>
            <a:normAutofit fontScale="90000"/>
          </a:bodyPr>
          <a:lstStyle/>
          <a:p>
            <a:r>
              <a:rPr lang="it-IT" sz="4000" dirty="0">
                <a:solidFill>
                  <a:prstClr val="black"/>
                </a:solidFill>
              </a:rPr>
              <a:t>LA NORMATIVA SULL’EQUO COMPENSO dei LAVORATORI AUTONOMI</a:t>
            </a:r>
            <a:br>
              <a:rPr lang="it-IT" sz="4000" dirty="0">
                <a:solidFill>
                  <a:prstClr val="black"/>
                </a:solidFill>
              </a:rPr>
            </a:br>
            <a:r>
              <a:rPr lang="it-IT" sz="2000" dirty="0">
                <a:solidFill>
                  <a:prstClr val="black"/>
                </a:solidFill>
                <a:latin typeface="Calibri" panose="020F0502020204030204"/>
                <a:ea typeface="+mn-ea"/>
                <a:cs typeface="+mn-cs"/>
              </a:rPr>
              <a:t>LEGGE 49 del 2023</a:t>
            </a:r>
            <a:endParaRPr lang="it-IT" dirty="0"/>
          </a:p>
        </p:txBody>
      </p:sp>
      <p:sp>
        <p:nvSpPr>
          <p:cNvPr id="3" name="Sottotitolo 2">
            <a:extLst>
              <a:ext uri="{FF2B5EF4-FFF2-40B4-BE49-F238E27FC236}">
                <a16:creationId xmlns:a16="http://schemas.microsoft.com/office/drawing/2014/main" id="{80FEBCDF-3356-4268-BCC7-96B9848499A4}"/>
              </a:ext>
            </a:extLst>
          </p:cNvPr>
          <p:cNvSpPr>
            <a:spLocks noGrp="1"/>
          </p:cNvSpPr>
          <p:nvPr>
            <p:ph type="subTitle" idx="1"/>
          </p:nvPr>
        </p:nvSpPr>
        <p:spPr>
          <a:xfrm>
            <a:off x="1139125" y="1402597"/>
            <a:ext cx="9528875" cy="5246175"/>
          </a:xfrm>
        </p:spPr>
        <p:txBody>
          <a:bodyPr>
            <a:normAutofit fontScale="70000" lnSpcReduction="20000"/>
          </a:bodyPr>
          <a:lstStyle/>
          <a:p>
            <a:pPr algn="just"/>
            <a:r>
              <a:rPr lang="it-IT" dirty="0"/>
              <a:t>La legge è stata approvata il 21 aprile 2023 con l’intento di assicurare al lavoratore autonomo una retribuzione commisurata all’effettivo valore della prestazione e, quindi, di rafforzarne la tutela contro i grandi committenti. L’istituto, in precedenza, era stato disciplinato dall’art. 13 bis della legge forense (247/2012), poi esteso ad altre professioni; detto art. viene, oggi, abrogato da una legge che, invece, è  applicabile in via diretta a tutto il comparto delle professioni.</a:t>
            </a:r>
          </a:p>
          <a:p>
            <a:pPr algn="just"/>
            <a:r>
              <a:rPr lang="it-IT" dirty="0"/>
              <a:t>La tutela dell’equo compenso si applica solo ai </a:t>
            </a:r>
            <a:r>
              <a:rPr lang="it-IT" u="sng" dirty="0"/>
              <a:t>contratti stipulati successivamente alla legge 49/23</a:t>
            </a:r>
            <a:r>
              <a:rPr lang="it-IT" dirty="0"/>
              <a:t>, atteso il preciso disposto dell’art.11 della citata legge, in cui si afferma espressamente che “</a:t>
            </a:r>
            <a:r>
              <a:rPr lang="it-IT" i="1" dirty="0"/>
              <a:t>Le disposizioni della presente legge </a:t>
            </a:r>
            <a:r>
              <a:rPr lang="it-IT" i="1" u="sng" dirty="0"/>
              <a:t>non si applicano alle convenzioni in corso,</a:t>
            </a:r>
            <a:r>
              <a:rPr lang="it-IT" i="1" dirty="0"/>
              <a:t> sottoscritte prima della data di entrata in vigore della medesima legge”.</a:t>
            </a:r>
          </a:p>
          <a:p>
            <a:pPr algn="just"/>
            <a:r>
              <a:rPr lang="it-IT" dirty="0"/>
              <a:t>Per equo compenso  si  intende un compenso:</a:t>
            </a:r>
          </a:p>
          <a:p>
            <a:pPr algn="just"/>
            <a:r>
              <a:rPr lang="it-IT" dirty="0"/>
              <a:t>A) </a:t>
            </a:r>
            <a:r>
              <a:rPr lang="it-IT" b="1" dirty="0"/>
              <a:t>proporzionato  alla  quantità e alla qualità </a:t>
            </a:r>
            <a:r>
              <a:rPr lang="it-IT" dirty="0"/>
              <a:t>del lavoro svolto, </a:t>
            </a:r>
            <a:r>
              <a:rPr lang="it-IT" b="1" dirty="0"/>
              <a:t>al contenuto e alle caratteristiche </a:t>
            </a:r>
            <a:r>
              <a:rPr lang="it-IT" dirty="0"/>
              <a:t>della prestazione professionale;</a:t>
            </a:r>
          </a:p>
          <a:p>
            <a:pPr algn="just"/>
            <a:r>
              <a:rPr lang="it-IT" dirty="0"/>
              <a:t>B) per le categorie degli avvocati e dei professionisti  iscritti  agli  ordini  e  collegi, </a:t>
            </a:r>
            <a:r>
              <a:rPr lang="it-IT" b="1" dirty="0"/>
              <a:t>conforme  ai  compensi  previsti dalle rispettive leggi professionali e decreti ministeriali attuativi</a:t>
            </a:r>
            <a:r>
              <a:rPr lang="it-IT" dirty="0"/>
              <a:t>.</a:t>
            </a:r>
          </a:p>
          <a:p>
            <a:pPr algn="just"/>
            <a:r>
              <a:rPr lang="it-IT" dirty="0"/>
              <a:t>C) Per le professioni non ordinistiche (ad esempio, gli amministratori di condominio, i tributaristi e i revisori legali) l’equo compenso dovrà essere stabilito con un apposito </a:t>
            </a:r>
            <a:r>
              <a:rPr lang="it-IT" b="1" dirty="0"/>
              <a:t>decreto dal Ministero delle imprese e del made in </a:t>
            </a:r>
            <a:r>
              <a:rPr lang="it-IT" b="1" dirty="0" err="1"/>
              <a:t>Italy</a:t>
            </a:r>
            <a:r>
              <a:rPr lang="it-IT" dirty="0"/>
              <a:t>.</a:t>
            </a:r>
          </a:p>
          <a:p>
            <a:pPr algn="just"/>
            <a:r>
              <a:rPr lang="it-IT" dirty="0"/>
              <a:t>I parametri di riferimento delle prestazioni professionali  sono </a:t>
            </a:r>
            <a:r>
              <a:rPr lang="it-IT" i="1" dirty="0"/>
              <a:t>aggiornati ogni due anni</a:t>
            </a:r>
            <a:r>
              <a:rPr lang="it-IT" dirty="0"/>
              <a:t> su proposta  dei  Consigli  nazionali  degli ordini o collegi professionali.</a:t>
            </a:r>
          </a:p>
          <a:p>
            <a:pPr algn="just"/>
            <a:r>
              <a:rPr lang="it-IT" dirty="0"/>
              <a:t>Si </a:t>
            </a:r>
            <a:r>
              <a:rPr lang="it-IT" b="1" i="1" dirty="0"/>
              <a:t>presumono equi fino a prova contraria </a:t>
            </a:r>
            <a:r>
              <a:rPr lang="it-IT" i="1" dirty="0"/>
              <a:t>i</a:t>
            </a:r>
            <a:r>
              <a:rPr lang="it-IT" b="1" i="1" dirty="0"/>
              <a:t> </a:t>
            </a:r>
            <a:r>
              <a:rPr lang="it-IT" dirty="0"/>
              <a:t>compensi previsti nei </a:t>
            </a:r>
            <a:r>
              <a:rPr lang="it-IT" i="1" dirty="0"/>
              <a:t>modelli standard di convenzione</a:t>
            </a:r>
            <a:r>
              <a:rPr lang="it-IT" dirty="0"/>
              <a:t>, concordati dalle imprese committenti con i Consigli nazionali degli ordini o collegi professionali</a:t>
            </a:r>
          </a:p>
        </p:txBody>
      </p:sp>
    </p:spTree>
    <p:extLst>
      <p:ext uri="{BB962C8B-B14F-4D97-AF65-F5344CB8AC3E}">
        <p14:creationId xmlns:p14="http://schemas.microsoft.com/office/powerpoint/2010/main" val="3285422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CD484F-CF57-4DED-9A8A-FD403313CE65}"/>
              </a:ext>
            </a:extLst>
          </p:cNvPr>
          <p:cNvSpPr/>
          <p:nvPr/>
        </p:nvSpPr>
        <p:spPr>
          <a:xfrm>
            <a:off x="992039" y="319177"/>
            <a:ext cx="10575984" cy="80945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0" indent="-342900" algn="just">
              <a:buAutoNum type="arabicPeriod"/>
            </a:pPr>
            <a:r>
              <a:rPr lang="it-IT" sz="2000" b="1" dirty="0"/>
              <a:t>L’art. 14 della CEDU </a:t>
            </a:r>
            <a:r>
              <a:rPr lang="it-IT" sz="2000" dirty="0"/>
              <a:t>(Convenzione Europea per i Diritti Umani e Libertà fondamentali, trattato internazionale del 1950, ratificato in Italia con legge ordinaria del 1955) sancisce il divieto di discriminazione. Nello specifico prevede che il godimento dei diritti e delle libertà riconosciuti dalla Convenzione debba essere assicurato senza nessuna discriminazione.</a:t>
            </a:r>
            <a:endParaRPr lang="it-IT" sz="2000" b="1" dirty="0"/>
          </a:p>
          <a:p>
            <a:pPr lvl="0" algn="just"/>
            <a:r>
              <a:rPr lang="it-IT" sz="2000" b="1" dirty="0"/>
              <a:t>2. L’art. 21 della Carta dei diritti fondamentali dell’Unione Euro­pea (Carta di Nizza del 2000): </a:t>
            </a:r>
            <a:r>
              <a:rPr lang="it-IT" sz="2000" dirty="0"/>
              <a:t>“</a:t>
            </a:r>
            <a:r>
              <a:rPr lang="it-IT" sz="2000" i="1" dirty="0"/>
              <a:t>è vietata qualsiasi forma di di­scriminazione fondata, in particolare, sul sesso, la razza, il colore della pelle o l’origine etnica o sociale, le caratteristiche genetiche, la lingua, la religione o le convinzioni personali, le opinioni politi­che o di qualsiasi altra natura, l’appartenenza ad una minoranza na­zionale, il patrimonio, la nascita, gli handicap, l’età o le tendenze sessuali</a:t>
            </a:r>
            <a:r>
              <a:rPr lang="it-IT" sz="2000" dirty="0"/>
              <a:t>”; l’Art.</a:t>
            </a:r>
            <a:r>
              <a:rPr lang="it-IT" sz="2000" b="1" dirty="0"/>
              <a:t>22</a:t>
            </a:r>
            <a:r>
              <a:rPr lang="it-IT" sz="2000" dirty="0"/>
              <a:t>: </a:t>
            </a:r>
            <a:r>
              <a:rPr lang="it-IT" sz="2000" i="1" dirty="0"/>
              <a:t>«L’Unione rispetta la diversità culturale, religiosa e linguistica»</a:t>
            </a:r>
            <a:r>
              <a:rPr lang="it-IT" sz="2000" dirty="0"/>
              <a:t>; l’Art. </a:t>
            </a:r>
            <a:r>
              <a:rPr lang="it-IT" sz="2000" b="1" dirty="0"/>
              <a:t>23</a:t>
            </a:r>
            <a:r>
              <a:rPr lang="it-IT" sz="2000" dirty="0"/>
              <a:t>: «</a:t>
            </a:r>
            <a:r>
              <a:rPr lang="it-IT" sz="2000" i="1" dirty="0"/>
              <a:t>La parità tra uomini e donne deve essere assicurata in tutti i campi, compreso occupazione</a:t>
            </a:r>
            <a:r>
              <a:rPr lang="it-IT" sz="2000" dirty="0"/>
              <a:t>, lavoro e retribuzione. </a:t>
            </a:r>
            <a:r>
              <a:rPr lang="it-IT" sz="2000" i="1" dirty="0"/>
              <a:t>Il principio della parità non osta all’adozione di misure che prevedano vantaggi specifici a favore del sesso sottorappresentato.»</a:t>
            </a:r>
          </a:p>
          <a:p>
            <a:pPr lvl="0" algn="just"/>
            <a:r>
              <a:rPr lang="it-IT" sz="2000" b="1" dirty="0"/>
              <a:t>3. Il Trattato sul funzionamento dell’Unione europea (TFUE del 2009), </a:t>
            </a:r>
            <a:r>
              <a:rPr lang="it-IT" sz="2000" dirty="0"/>
              <a:t>all’art. 10 sancisce che l’Unione europea, nella definizione e nell’attuazione delle sue politiche e azioni, miri a combattere le discriminazione; assegna al Parlamento europeo ed al Consiglio la competenza a dettare le relative norme (artt. 18-19); </a:t>
            </a:r>
          </a:p>
          <a:p>
            <a:pPr lvl="0" algn="just"/>
            <a:r>
              <a:rPr lang="it-IT" sz="2000" b="1" dirty="0"/>
              <a:t>4. Tre direttive specifiche, la 2000/43/CE </a:t>
            </a:r>
            <a:r>
              <a:rPr lang="it-IT" sz="2000" dirty="0"/>
              <a:t>in materia di “parità di trattamento fra le persone indipendentemente dalla</a:t>
            </a:r>
            <a:r>
              <a:rPr lang="it-IT" sz="2000" b="1" dirty="0"/>
              <a:t> razza e dall’origine etnica” </a:t>
            </a:r>
            <a:r>
              <a:rPr lang="it-IT" sz="2000" u="sng" dirty="0"/>
              <a:t>nell’ambito del lavoro, dell’istruzione, dell’assistenza sanitaria, delle prestazioni sociali, etc.</a:t>
            </a:r>
            <a:r>
              <a:rPr lang="it-IT" sz="2000" dirty="0"/>
              <a:t>;</a:t>
            </a:r>
            <a:r>
              <a:rPr lang="it-IT" sz="2000" b="1" dirty="0"/>
              <a:t> </a:t>
            </a:r>
            <a:r>
              <a:rPr lang="it-IT" sz="2000" dirty="0"/>
              <a:t>la </a:t>
            </a:r>
            <a:r>
              <a:rPr lang="it-IT" sz="2000" b="1" dirty="0"/>
              <a:t>2000/78/CE “</a:t>
            </a:r>
            <a:r>
              <a:rPr lang="it-IT" sz="2000" dirty="0"/>
              <a:t>che stabilisce un quadro ge­nerale per la parità di trattamento in </a:t>
            </a:r>
            <a:r>
              <a:rPr lang="it-IT" sz="2000" u="sng" dirty="0"/>
              <a:t>materia di occupazione e di condizioni di lavoro</a:t>
            </a:r>
            <a:r>
              <a:rPr lang="it-IT" sz="2000" b="1" dirty="0"/>
              <a:t>” </a:t>
            </a:r>
            <a:r>
              <a:rPr lang="it-IT" sz="2000" dirty="0"/>
              <a:t>contro le discriminazioni basate </a:t>
            </a:r>
            <a:r>
              <a:rPr lang="it-IT" sz="2000" b="1" dirty="0"/>
              <a:t>su religione o convinzioni personali, handicap, età o tendenze sessuali; </a:t>
            </a:r>
            <a:r>
              <a:rPr lang="it-IT" sz="2000" dirty="0"/>
              <a:t>sempre</a:t>
            </a:r>
            <a:r>
              <a:rPr lang="it-IT" sz="2000" b="1" dirty="0"/>
              <a:t> </a:t>
            </a:r>
            <a:r>
              <a:rPr lang="it-IT" sz="2000" i="1" u="sng" dirty="0"/>
              <a:t>in materia di occupazione ed </a:t>
            </a:r>
            <a:r>
              <a:rPr lang="it-IT" sz="2000" i="1" u="sng" dirty="0" err="1"/>
              <a:t>impiego</a:t>
            </a:r>
            <a:r>
              <a:rPr lang="it-IT" sz="2000" u="sng" dirty="0" err="1"/>
              <a:t>”</a:t>
            </a:r>
            <a:r>
              <a:rPr lang="it-IT" sz="2000" b="1" dirty="0" err="1"/>
              <a:t>la</a:t>
            </a:r>
            <a:r>
              <a:rPr lang="it-IT" sz="2000" b="1" dirty="0"/>
              <a:t> di­rettiva 2006/54/CE che modifica la direttiva 76/207/CEE </a:t>
            </a:r>
            <a:r>
              <a:rPr lang="it-IT" sz="2000" dirty="0"/>
              <a:t>riguardante “</a:t>
            </a:r>
            <a:r>
              <a:rPr lang="it-IT" sz="2000" i="1" dirty="0"/>
              <a:t>l’attuazione del principio delle pari opportunità e della parità di trattamento </a:t>
            </a:r>
            <a:r>
              <a:rPr lang="it-IT" sz="2000" b="1" i="1" dirty="0"/>
              <a:t>fra uomini e donne</a:t>
            </a:r>
            <a:r>
              <a:rPr lang="it-IT" sz="2000" i="1" dirty="0"/>
              <a:t>’’</a:t>
            </a:r>
            <a:r>
              <a:rPr lang="it-IT" sz="2000" dirty="0"/>
              <a:t> una sorta di testo unico in materia di discriminazioni di genere in ambito lavorativo.</a:t>
            </a:r>
          </a:p>
        </p:txBody>
      </p:sp>
    </p:spTree>
    <p:extLst>
      <p:ext uri="{BB962C8B-B14F-4D97-AF65-F5344CB8AC3E}">
        <p14:creationId xmlns:p14="http://schemas.microsoft.com/office/powerpoint/2010/main" val="32859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1E0AD3-A40E-429F-BDA1-949776D01B1E}"/>
              </a:ext>
            </a:extLst>
          </p:cNvPr>
          <p:cNvSpPr>
            <a:spLocks noGrp="1"/>
          </p:cNvSpPr>
          <p:nvPr>
            <p:ph type="title"/>
          </p:nvPr>
        </p:nvSpPr>
        <p:spPr>
          <a:xfrm>
            <a:off x="726057" y="132211"/>
            <a:ext cx="10515600" cy="1325563"/>
          </a:xfrm>
        </p:spPr>
        <p:txBody>
          <a:bodyPr>
            <a:normAutofit fontScale="90000"/>
          </a:bodyPr>
          <a:lstStyle/>
          <a:p>
            <a:pPr lvl="0">
              <a:lnSpc>
                <a:spcPct val="100000"/>
              </a:lnSpc>
              <a:spcBef>
                <a:spcPts val="0"/>
              </a:spcBef>
            </a:pPr>
            <a:br>
              <a:rPr lang="it-IT" sz="3100" dirty="0">
                <a:solidFill>
                  <a:prstClr val="black"/>
                </a:solidFill>
                <a:latin typeface="Calibri" panose="020F0502020204030204"/>
                <a:ea typeface="+mn-ea"/>
                <a:cs typeface="+mn-cs"/>
              </a:rPr>
            </a:br>
            <a:r>
              <a:rPr lang="it-IT" sz="3100" dirty="0">
                <a:solidFill>
                  <a:prstClr val="black"/>
                </a:solidFill>
                <a:latin typeface="Calibri" panose="020F0502020204030204"/>
                <a:ea typeface="+mn-ea"/>
                <a:cs typeface="+mn-cs"/>
              </a:rPr>
              <a:t>AMBITO SOGGETTIVO DI APPLICAZIONE</a:t>
            </a:r>
            <a:br>
              <a:rPr lang="it-IT" sz="2400" dirty="0">
                <a:solidFill>
                  <a:prstClr val="black"/>
                </a:solidFill>
                <a:latin typeface="Calibri" panose="020F0502020204030204"/>
                <a:ea typeface="+mn-ea"/>
                <a:cs typeface="+mn-cs"/>
              </a:rPr>
            </a:br>
            <a:endParaRPr lang="it-IT" dirty="0"/>
          </a:p>
        </p:txBody>
      </p:sp>
      <p:sp>
        <p:nvSpPr>
          <p:cNvPr id="3" name="Segnaposto contenuto 2">
            <a:extLst>
              <a:ext uri="{FF2B5EF4-FFF2-40B4-BE49-F238E27FC236}">
                <a16:creationId xmlns:a16="http://schemas.microsoft.com/office/drawing/2014/main" id="{36251BD3-7C4A-4682-962F-47B396162AB7}"/>
              </a:ext>
            </a:extLst>
          </p:cNvPr>
          <p:cNvSpPr>
            <a:spLocks noGrp="1"/>
          </p:cNvSpPr>
          <p:nvPr>
            <p:ph idx="1"/>
          </p:nvPr>
        </p:nvSpPr>
        <p:spPr>
          <a:xfrm>
            <a:off x="726057" y="1084881"/>
            <a:ext cx="10627743" cy="4650381"/>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marL="0" lvl="0" indent="0" algn="just">
              <a:lnSpc>
                <a:spcPct val="100000"/>
              </a:lnSpc>
              <a:spcBef>
                <a:spcPts val="0"/>
              </a:spcBef>
              <a:buNone/>
            </a:pPr>
            <a:r>
              <a:rPr lang="it-IT" sz="2400" dirty="0">
                <a:solidFill>
                  <a:prstClr val="black"/>
                </a:solidFill>
              </a:rPr>
              <a:t>Spetta l’equo compenso a coloro che svolgono  attivita’ professionali aventi ad oggetto la prestazione d'opera intellettuale in favore di:</a:t>
            </a:r>
          </a:p>
          <a:p>
            <a:pPr lvl="0" algn="just">
              <a:lnSpc>
                <a:spcPct val="100000"/>
              </a:lnSpc>
              <a:spcBef>
                <a:spcPts val="0"/>
              </a:spcBef>
              <a:buFontTx/>
              <a:buChar char="-"/>
            </a:pPr>
            <a:r>
              <a:rPr lang="it-IT" sz="2400" dirty="0">
                <a:solidFill>
                  <a:prstClr val="black"/>
                </a:solidFill>
              </a:rPr>
              <a:t>imprese  bancarie  e  assicurative, delle loro società  controllate,  delle  loro  mandatarie;</a:t>
            </a:r>
          </a:p>
          <a:p>
            <a:pPr algn="just">
              <a:lnSpc>
                <a:spcPct val="100000"/>
              </a:lnSpc>
              <a:spcBef>
                <a:spcPts val="0"/>
              </a:spcBef>
              <a:buFontTx/>
              <a:buChar char="-"/>
            </a:pPr>
            <a:r>
              <a:rPr lang="it-IT" sz="2400" dirty="0">
                <a:solidFill>
                  <a:prstClr val="black"/>
                </a:solidFill>
              </a:rPr>
              <a:t>imprese che, nell'anno precedente al conferimento dell'incarico, hanno occupato alle proprie dipendenze più di 50 lavoratori o hanno presentato ricavi annui superiori a 10 milioni di euro. Rimangono, quindi, escluse dall’obbligo di applicazione le piccole e medie imprese e, di conseguenza, non sono tutelati i professionisti e gli autonomi che con esse collaborano; al contempo, viene garantita ancora una fetta di mercato libero - ove il professionista ha presumibilmente un adeguato potere negoziale – in ciò differenziandosi il sistema in esame da quello propriamente tariffario.</a:t>
            </a:r>
          </a:p>
          <a:p>
            <a:pPr marL="0" lvl="0" indent="0" algn="just">
              <a:lnSpc>
                <a:spcPct val="100000"/>
              </a:lnSpc>
              <a:spcBef>
                <a:spcPts val="0"/>
              </a:spcBef>
              <a:buNone/>
            </a:pPr>
            <a:r>
              <a:rPr lang="it-IT" sz="2400" dirty="0">
                <a:solidFill>
                  <a:prstClr val="black"/>
                </a:solidFill>
              </a:rPr>
              <a:t>-  pubblica amministrazione e società a partecipazione  pubblica.</a:t>
            </a:r>
          </a:p>
          <a:p>
            <a:pPr marL="0" indent="0" algn="just">
              <a:buNone/>
            </a:pPr>
            <a:r>
              <a:rPr lang="it-IT" sz="2400" dirty="0"/>
              <a:t>Le </a:t>
            </a:r>
            <a:r>
              <a:rPr lang="it-IT" sz="2400" b="1" dirty="0"/>
              <a:t>eccezioni</a:t>
            </a:r>
            <a:r>
              <a:rPr lang="it-IT" sz="2400" dirty="0"/>
              <a:t>: l’equo compenso non si  applica,  in  ogni caso, alle prestazioni rese dai professionisti in favore di società di cartolarizzazione ne' a quelle rese in favore degli agenti della  riscossione. Questi ultimi devono, comunque, garantire compensi adeguati all'importanza  dell'opera, ma  tenendo conto, in ogni caso, dell'eventuale ripetitività della  prestazione richiesta. </a:t>
            </a:r>
          </a:p>
        </p:txBody>
      </p:sp>
    </p:spTree>
    <p:extLst>
      <p:ext uri="{BB962C8B-B14F-4D97-AF65-F5344CB8AC3E}">
        <p14:creationId xmlns:p14="http://schemas.microsoft.com/office/powerpoint/2010/main" val="40271002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59902F-00B8-401E-AC98-A5A985BFAE7B}"/>
              </a:ext>
            </a:extLst>
          </p:cNvPr>
          <p:cNvSpPr>
            <a:spLocks noGrp="1"/>
          </p:cNvSpPr>
          <p:nvPr>
            <p:ph type="title"/>
          </p:nvPr>
        </p:nvSpPr>
        <p:spPr/>
        <p:txBody>
          <a:bodyPr/>
          <a:lstStyle/>
          <a:p>
            <a:r>
              <a:rPr lang="it-IT" dirty="0"/>
              <a:t>LA PRESCRIZIONE DEL DIRITTO</a:t>
            </a:r>
          </a:p>
        </p:txBody>
      </p:sp>
      <p:sp>
        <p:nvSpPr>
          <p:cNvPr id="3" name="Segnaposto contenuto 2">
            <a:extLst>
              <a:ext uri="{FF2B5EF4-FFF2-40B4-BE49-F238E27FC236}">
                <a16:creationId xmlns:a16="http://schemas.microsoft.com/office/drawing/2014/main" id="{3767160B-2CCA-415E-83B9-046B0D424391}"/>
              </a:ext>
            </a:extLst>
          </p:cNvPr>
          <p:cNvSpPr>
            <a:spLocks noGrp="1"/>
          </p:cNvSpPr>
          <p:nvPr>
            <p:ph idx="1"/>
          </p:nvPr>
        </p:nvSpPr>
        <p:spPr/>
        <p:txBody>
          <a:bodyPr>
            <a:normAutofit fontScale="85000" lnSpcReduction="20000"/>
          </a:bodyPr>
          <a:lstStyle/>
          <a:p>
            <a:pPr marL="0" indent="0" algn="just">
              <a:buNone/>
            </a:pPr>
            <a:r>
              <a:rPr lang="it-IT" dirty="0"/>
              <a:t>A tutela dell’effettività del diritto all’equo compenso, il legislatore – uniformandosi alla pregressa giurisprudenza formatasi con riguardo alla legge professionale forense - ha spostato in avanti il </a:t>
            </a:r>
            <a:r>
              <a:rPr lang="it-IT" dirty="0" err="1"/>
              <a:t>dies</a:t>
            </a:r>
            <a:r>
              <a:rPr lang="it-IT" dirty="0"/>
              <a:t> a quo dal quale decorre la prescrizione (che, dunque, non decorre dal giorno della sottoscrizione del contratto), evitando così che il diritto si prescriva per il timore di perdere un incarico in corso di svolgimento o un rapporto di collaborazione; lo stato di soggezione, infatti, notoriamente impedisce al professionista di richiedere, durante il corso del rapporto professionale, l’equo compenso. Pertanto:</a:t>
            </a:r>
          </a:p>
          <a:p>
            <a:pPr algn="just"/>
            <a:r>
              <a:rPr lang="it-IT" dirty="0"/>
              <a:t> La prescrizione del  diritto  del  professionista  al  pagamento dell'onorario decorre </a:t>
            </a:r>
            <a:r>
              <a:rPr lang="it-IT" u="sng" dirty="0"/>
              <a:t>dal momento in cui, per qualsiasi causa,  cessa il rapporto con l'impresa.</a:t>
            </a:r>
          </a:p>
          <a:p>
            <a:pPr algn="just"/>
            <a:r>
              <a:rPr lang="it-IT" dirty="0"/>
              <a:t>In caso di una </a:t>
            </a:r>
            <a:r>
              <a:rPr lang="it-IT" dirty="0" err="1"/>
              <a:t>pluralita'</a:t>
            </a:r>
            <a:r>
              <a:rPr lang="it-IT" dirty="0"/>
              <a:t> di prestazioni rese a seguito di  un  unico incarico, convenzione, contratto, esito di gara,  predisposizione  di un  elenco  di  fiduciari  o  affidamento,  non  aventi   carattere periodico,  la  prescrizione  decorre  </a:t>
            </a:r>
            <a:r>
              <a:rPr lang="it-IT" u="sng" dirty="0"/>
              <a:t>dal  giorno   del   compimento dell'ultima  prestazione. </a:t>
            </a:r>
          </a:p>
        </p:txBody>
      </p:sp>
    </p:spTree>
    <p:extLst>
      <p:ext uri="{BB962C8B-B14F-4D97-AF65-F5344CB8AC3E}">
        <p14:creationId xmlns:p14="http://schemas.microsoft.com/office/powerpoint/2010/main" val="25915832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9E9CCBA-F413-463B-B7E2-4F407761C5E6}"/>
              </a:ext>
            </a:extLst>
          </p:cNvPr>
          <p:cNvSpPr/>
          <p:nvPr/>
        </p:nvSpPr>
        <p:spPr>
          <a:xfrm>
            <a:off x="838200" y="901072"/>
            <a:ext cx="9687464" cy="532453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it-IT" sz="2000" dirty="0">
                <a:solidFill>
                  <a:prstClr val="black"/>
                </a:solidFill>
              </a:rPr>
              <a:t>La legge sanziona con la NULLITA’ le clausole contrattuali che:</a:t>
            </a:r>
          </a:p>
          <a:p>
            <a:pPr marL="342900" indent="-342900" algn="just">
              <a:buFontTx/>
              <a:buChar char="-"/>
            </a:pPr>
            <a:r>
              <a:rPr lang="it-IT" sz="2000" dirty="0">
                <a:solidFill>
                  <a:prstClr val="black"/>
                </a:solidFill>
              </a:rPr>
              <a:t>non prevedano l’equo compenso;</a:t>
            </a:r>
          </a:p>
          <a:p>
            <a:pPr marL="342900" indent="-342900" algn="just">
              <a:buFontTx/>
              <a:buChar char="-"/>
            </a:pPr>
            <a:r>
              <a:rPr lang="it-IT" sz="2000" dirty="0">
                <a:solidFill>
                  <a:prstClr val="black"/>
                </a:solidFill>
              </a:rPr>
              <a:t> vietino al professionista di pretendere acconti o che gli impongano l'anticipazione di spese;</a:t>
            </a:r>
          </a:p>
          <a:p>
            <a:pPr marL="342900" indent="-342900" algn="just">
              <a:buFontTx/>
              <a:buChar char="-"/>
            </a:pPr>
            <a:r>
              <a:rPr lang="it-IT" sz="2000" dirty="0">
                <a:solidFill>
                  <a:prstClr val="black"/>
                </a:solidFill>
              </a:rPr>
              <a:t>riservino  al  cliente la  facoltà di modificare unilateralmente le condizioni del contratto;</a:t>
            </a:r>
          </a:p>
          <a:p>
            <a:pPr marL="342900" indent="-342900" algn="just">
              <a:buFontTx/>
              <a:buChar char="-"/>
            </a:pPr>
            <a:r>
              <a:rPr lang="it-IT" sz="2000" dirty="0">
                <a:solidFill>
                  <a:prstClr val="black"/>
                </a:solidFill>
              </a:rPr>
              <a:t>consentano di pretendere prestazioni aggiuntive che il professionista deve eseguire  a  titolo gratuito;</a:t>
            </a:r>
          </a:p>
          <a:p>
            <a:pPr marL="342900" indent="-342900" algn="just">
              <a:buFontTx/>
              <a:buChar char="-"/>
            </a:pPr>
            <a:r>
              <a:rPr lang="it-IT" sz="2000" dirty="0"/>
              <a:t>prevedano termini di pagamento superiori a 60 giorni dalla data di ricevimento della fattura.</a:t>
            </a:r>
          </a:p>
          <a:p>
            <a:pPr marL="342900" indent="-342900" algn="just">
              <a:buFontTx/>
              <a:buChar char="-"/>
            </a:pPr>
            <a:r>
              <a:rPr lang="it-IT" sz="2000" dirty="0"/>
              <a:t>In caso di nuovo accordo - sostitutivo del precedente intercorso con il medesimo cliente- che preveda compensi inferiori, prevedano l’applicazione di esso anche ai rapporti in corso e alle prestazioni già espletate e non ancora fatturate;</a:t>
            </a:r>
          </a:p>
          <a:p>
            <a:pPr marL="342900" indent="-342900" algn="just">
              <a:buFontTx/>
              <a:buChar char="-"/>
            </a:pPr>
            <a:r>
              <a:rPr lang="it-IT" sz="2000" dirty="0"/>
              <a:t>Prevedano – in caso di consulenza in materia contrattuale – che il compenso spetti solo se il contratto venga effettivamente concluso</a:t>
            </a:r>
          </a:p>
          <a:p>
            <a:pPr algn="just"/>
            <a:r>
              <a:rPr lang="it-IT" sz="2000" dirty="0"/>
              <a:t> La </a:t>
            </a:r>
            <a:r>
              <a:rPr lang="it-IT" sz="2000" dirty="0" err="1"/>
              <a:t>nullita'</a:t>
            </a:r>
            <a:r>
              <a:rPr lang="it-IT" sz="2000" dirty="0"/>
              <a:t> delle singole clausole non comporta la nullità del contratto, che rimane valido ed efficace per il  resto.</a:t>
            </a:r>
          </a:p>
          <a:p>
            <a:pPr algn="just"/>
            <a:r>
              <a:rPr lang="it-IT" sz="2000" dirty="0"/>
              <a:t> La  </a:t>
            </a:r>
            <a:r>
              <a:rPr lang="it-IT" sz="2000" dirty="0" err="1"/>
              <a:t>nullita’</a:t>
            </a:r>
            <a:r>
              <a:rPr lang="it-IT" sz="2000" dirty="0"/>
              <a:t> opera solo a vantaggio del professionista ed </a:t>
            </a:r>
            <a:r>
              <a:rPr lang="it-IT" sz="2000" dirty="0" err="1"/>
              <a:t>e'</a:t>
            </a:r>
            <a:r>
              <a:rPr lang="it-IT" sz="2000" dirty="0"/>
              <a:t> rilevabile d'ufficio. </a:t>
            </a:r>
          </a:p>
        </p:txBody>
      </p:sp>
      <p:sp>
        <p:nvSpPr>
          <p:cNvPr id="3" name="Titolo 2">
            <a:extLst>
              <a:ext uri="{FF2B5EF4-FFF2-40B4-BE49-F238E27FC236}">
                <a16:creationId xmlns:a16="http://schemas.microsoft.com/office/drawing/2014/main" id="{05EB9412-A517-4CCA-B668-8F83340AD3D9}"/>
              </a:ext>
            </a:extLst>
          </p:cNvPr>
          <p:cNvSpPr>
            <a:spLocks noGrp="1"/>
          </p:cNvSpPr>
          <p:nvPr>
            <p:ph type="title" idx="4294967295"/>
          </p:nvPr>
        </p:nvSpPr>
        <p:spPr>
          <a:xfrm>
            <a:off x="0" y="365125"/>
            <a:ext cx="10515600" cy="1325563"/>
          </a:xfrm>
        </p:spPr>
        <p:txBody>
          <a:bodyPr>
            <a:normAutofit fontScale="90000"/>
          </a:bodyPr>
          <a:lstStyle/>
          <a:p>
            <a:br>
              <a:rPr lang="it-IT" dirty="0"/>
            </a:br>
            <a:br>
              <a:rPr lang="it-IT" dirty="0"/>
            </a:br>
            <a:br>
              <a:rPr lang="it-IT" dirty="0"/>
            </a:br>
            <a:endParaRPr lang="it-IT" dirty="0"/>
          </a:p>
        </p:txBody>
      </p:sp>
      <p:sp>
        <p:nvSpPr>
          <p:cNvPr id="4" name="Segnaposto contenuto 3">
            <a:extLst>
              <a:ext uri="{FF2B5EF4-FFF2-40B4-BE49-F238E27FC236}">
                <a16:creationId xmlns:a16="http://schemas.microsoft.com/office/drawing/2014/main" id="{96CA3D28-03EC-424E-A193-190DB2790A1E}"/>
              </a:ext>
            </a:extLst>
          </p:cNvPr>
          <p:cNvSpPr>
            <a:spLocks noGrp="1"/>
          </p:cNvSpPr>
          <p:nvPr>
            <p:ph idx="4294967295"/>
          </p:nvPr>
        </p:nvSpPr>
        <p:spPr>
          <a:xfrm>
            <a:off x="736168" y="365125"/>
            <a:ext cx="10004157" cy="5880692"/>
          </a:xfrm>
        </p:spPr>
        <p:txBody>
          <a:bodyPr/>
          <a:lstStyle/>
          <a:p>
            <a:pPr marL="0" indent="0">
              <a:buNone/>
            </a:pPr>
            <a:r>
              <a:rPr lang="it-IT" dirty="0"/>
              <a:t>LA TUTELA NEGOZIALE DEL PROFESSIONISTA</a:t>
            </a:r>
          </a:p>
        </p:txBody>
      </p:sp>
    </p:spTree>
    <p:extLst>
      <p:ext uri="{BB962C8B-B14F-4D97-AF65-F5344CB8AC3E}">
        <p14:creationId xmlns:p14="http://schemas.microsoft.com/office/powerpoint/2010/main" val="3387650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5FBD34-D9B7-4749-84AE-B14F50997D83}"/>
              </a:ext>
            </a:extLst>
          </p:cNvPr>
          <p:cNvSpPr>
            <a:spLocks noGrp="1"/>
          </p:cNvSpPr>
          <p:nvPr>
            <p:ph type="title"/>
          </p:nvPr>
        </p:nvSpPr>
        <p:spPr>
          <a:xfrm>
            <a:off x="838200" y="527859"/>
            <a:ext cx="10515600" cy="564772"/>
          </a:xfrm>
        </p:spPr>
        <p:txBody>
          <a:bodyPr>
            <a:normAutofit fontScale="90000"/>
          </a:bodyPr>
          <a:lstStyle/>
          <a:p>
            <a:r>
              <a:rPr lang="it-IT" dirty="0"/>
              <a:t>L’AZIONE GIUDIZIARIA</a:t>
            </a:r>
          </a:p>
        </p:txBody>
      </p:sp>
      <p:sp>
        <p:nvSpPr>
          <p:cNvPr id="3" name="Segnaposto contenuto 2">
            <a:extLst>
              <a:ext uri="{FF2B5EF4-FFF2-40B4-BE49-F238E27FC236}">
                <a16:creationId xmlns:a16="http://schemas.microsoft.com/office/drawing/2014/main" id="{A815BE92-A5A8-4698-B774-4B308D9CCA27}"/>
              </a:ext>
            </a:extLst>
          </p:cNvPr>
          <p:cNvSpPr>
            <a:spLocks noGrp="1"/>
          </p:cNvSpPr>
          <p:nvPr>
            <p:ph idx="1"/>
          </p:nvPr>
        </p:nvSpPr>
        <p:spPr>
          <a:xfrm>
            <a:off x="838200" y="1449092"/>
            <a:ext cx="10515600" cy="4727871"/>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lgn="just">
              <a:buNone/>
            </a:pPr>
            <a:r>
              <a:rPr lang="it-IT" dirty="0"/>
              <a:t>Qualsiasi accordo che preveda un compenso inferiore all’equo compenso può essere impugnato dal professionista innanzi al Tribunale competente al fine di far valere </a:t>
            </a:r>
            <a:r>
              <a:rPr lang="it-IT" b="1" dirty="0"/>
              <a:t>la nullità </a:t>
            </a:r>
            <a:r>
              <a:rPr lang="it-IT" dirty="0"/>
              <a:t>della pattuizione e di chiedere la </a:t>
            </a:r>
            <a:r>
              <a:rPr lang="it-IT" b="1" dirty="0"/>
              <a:t>rideterminazione giudiziale del compenso </a:t>
            </a:r>
            <a:r>
              <a:rPr lang="it-IT" dirty="0"/>
              <a:t>per l'attività professionale prestata. </a:t>
            </a:r>
          </a:p>
          <a:p>
            <a:pPr marL="0" indent="0" algn="just">
              <a:buNone/>
            </a:pPr>
            <a:r>
              <a:rPr lang="it-IT" dirty="0"/>
              <a:t> Il Tribunale procede alla rideterminazione secondo i parametri previsti dai decreti ministeriali chiedendo, se necessario, al professionista di acquisire dall'ordine o dal collegio a cui è iscritto il parere sulla congruità del  compenso  o  degli  onorari.</a:t>
            </a:r>
          </a:p>
          <a:p>
            <a:pPr marL="0" indent="0" algn="just">
              <a:buNone/>
            </a:pPr>
            <a:r>
              <a:rPr lang="it-IT" dirty="0"/>
              <a:t>Il giudice può altresì condannare il cliente al pagamento di un </a:t>
            </a:r>
            <a:r>
              <a:rPr lang="it-IT" b="1" dirty="0"/>
              <a:t>indennizzo</a:t>
            </a:r>
            <a:r>
              <a:rPr lang="it-IT" dirty="0"/>
              <a:t> in  favore  del  professionista fino al doppio della differenza accertata come spettante, salvo il risarcimento del maggior danno. </a:t>
            </a:r>
          </a:p>
          <a:p>
            <a:pPr marL="0" indent="0" algn="just">
              <a:buNone/>
            </a:pPr>
            <a:r>
              <a:rPr lang="it-IT" dirty="0"/>
              <a:t>La legge consente anche la </a:t>
            </a:r>
            <a:r>
              <a:rPr lang="it-IT" b="1" dirty="0"/>
              <a:t>class action</a:t>
            </a:r>
            <a:r>
              <a:rPr lang="it-IT" dirty="0"/>
              <a:t> a difesa dei diritti individuali omogenei dei professionisti. Ferma restando la legittimazione del singolo professionista, l’azione di classe può essere proposta dal </a:t>
            </a:r>
            <a:r>
              <a:rPr lang="it-IT" u="sng" dirty="0"/>
              <a:t>Consiglio nazionale </a:t>
            </a:r>
            <a:r>
              <a:rPr lang="it-IT" dirty="0"/>
              <a:t>del relativo ordine professionale o dalle </a:t>
            </a:r>
            <a:r>
              <a:rPr lang="it-IT" u="sng" dirty="0"/>
              <a:t>associazioni maggiormente rappresentative</a:t>
            </a:r>
            <a:r>
              <a:rPr lang="it-IT" dirty="0"/>
              <a:t>.</a:t>
            </a:r>
          </a:p>
        </p:txBody>
      </p:sp>
    </p:spTree>
    <p:extLst>
      <p:ext uri="{BB962C8B-B14F-4D97-AF65-F5344CB8AC3E}">
        <p14:creationId xmlns:p14="http://schemas.microsoft.com/office/powerpoint/2010/main" val="739004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9626AC-14B9-4D7C-9A10-0E8BF35B4227}"/>
              </a:ext>
            </a:extLst>
          </p:cNvPr>
          <p:cNvSpPr>
            <a:spLocks noGrp="1"/>
          </p:cNvSpPr>
          <p:nvPr>
            <p:ph type="title"/>
          </p:nvPr>
        </p:nvSpPr>
        <p:spPr>
          <a:xfrm>
            <a:off x="838200" y="365125"/>
            <a:ext cx="10515600" cy="750753"/>
          </a:xfrm>
        </p:spPr>
        <p:txBody>
          <a:bodyPr/>
          <a:lstStyle/>
          <a:p>
            <a:r>
              <a:rPr lang="it-IT" dirty="0"/>
              <a:t>SANZIONI PER IL PROFESSIONISTA</a:t>
            </a:r>
          </a:p>
        </p:txBody>
      </p:sp>
      <p:sp>
        <p:nvSpPr>
          <p:cNvPr id="3" name="Segnaposto contenuto 2">
            <a:extLst>
              <a:ext uri="{FF2B5EF4-FFF2-40B4-BE49-F238E27FC236}">
                <a16:creationId xmlns:a16="http://schemas.microsoft.com/office/drawing/2014/main" id="{31544803-8C4C-4F1A-84F6-D8A03F38D526}"/>
              </a:ext>
            </a:extLst>
          </p:cNvPr>
          <p:cNvSpPr>
            <a:spLocks noGrp="1"/>
          </p:cNvSpPr>
          <p:nvPr>
            <p:ph idx="1"/>
          </p:nvPr>
        </p:nvSpPr>
        <p:spPr>
          <a:xfrm>
            <a:off x="838200" y="1647395"/>
            <a:ext cx="10515600" cy="4351338"/>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lgn="just">
              <a:buNone/>
            </a:pPr>
            <a:r>
              <a:rPr lang="it-IT" dirty="0"/>
              <a:t>La legge, oltre a tutelare il professionista, persegue anche l’obiettivo di impedire pratiche di concorrenza sleale tra colleghi che ribassino eccessivamente il proprio compenso così da svilire la professione.</a:t>
            </a:r>
          </a:p>
          <a:p>
            <a:pPr marL="0" indent="0" algn="just">
              <a:buNone/>
            </a:pPr>
            <a:r>
              <a:rPr lang="it-IT" dirty="0"/>
              <a:t>Gli ordini  e  i  collegi  professionali  adottano  disposizioni deontologiche  volte  a  sanzionare la  violazione,  da  parte   del professionista,  dell'obbligo  di:</a:t>
            </a:r>
          </a:p>
          <a:p>
            <a:pPr marL="0" indent="0" algn="just">
              <a:buNone/>
            </a:pPr>
            <a:r>
              <a:rPr lang="it-IT" dirty="0"/>
              <a:t>- convenire  un compenso che  sia  equo, determinato in applicazione  dei  parametri previsti dai pertinenti decreti ministeriali. (In questa ipotesi, la norma – minacciando sanzioni – mira ad indurre il professionista a non accettare proposte di convenzioni al di sotto dell’equo compenso).</a:t>
            </a:r>
          </a:p>
          <a:p>
            <a:pPr marL="0" indent="0" algn="just">
              <a:buNone/>
            </a:pPr>
            <a:r>
              <a:rPr lang="it-IT" dirty="0"/>
              <a:t>- avvertire il cliente, </a:t>
            </a:r>
            <a:r>
              <a:rPr lang="it-IT" i="1" dirty="0"/>
              <a:t>quando il contratto sia predisposto esclusivamente dal professionista, </a:t>
            </a:r>
            <a:r>
              <a:rPr lang="it-IT" dirty="0"/>
              <a:t>che il compenso per la prestazione professionale  deve  rispettare  in  ogni caso, pena la </a:t>
            </a:r>
            <a:r>
              <a:rPr lang="it-IT" dirty="0" err="1"/>
              <a:t>nullita'</a:t>
            </a:r>
            <a:r>
              <a:rPr lang="it-IT" dirty="0"/>
              <a:t> della pattuizione, i criteri  stabiliti  dalle disposizioni della legge 49/2023.</a:t>
            </a:r>
          </a:p>
        </p:txBody>
      </p:sp>
    </p:spTree>
    <p:extLst>
      <p:ext uri="{BB962C8B-B14F-4D97-AF65-F5344CB8AC3E}">
        <p14:creationId xmlns:p14="http://schemas.microsoft.com/office/powerpoint/2010/main" val="11327072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57C76F-D4C0-4A54-87ED-8C17BDB0B0FB}"/>
              </a:ext>
            </a:extLst>
          </p:cNvPr>
          <p:cNvSpPr>
            <a:spLocks noGrp="1"/>
          </p:cNvSpPr>
          <p:nvPr>
            <p:ph type="title"/>
          </p:nvPr>
        </p:nvSpPr>
        <p:spPr>
          <a:xfrm>
            <a:off x="1088366" y="2510286"/>
            <a:ext cx="10515600" cy="2018581"/>
          </a:xfrm>
          <a:solidFill>
            <a:schemeClr val="accent2"/>
          </a:solidFill>
        </p:spPr>
        <p:txBody>
          <a:bodyPr>
            <a:normAutofit fontScale="90000"/>
          </a:bodyPr>
          <a:lstStyle/>
          <a:p>
            <a:pPr algn="ctr"/>
            <a:br>
              <a:rPr lang="it-IT" sz="4000" dirty="0">
                <a:solidFill>
                  <a:prstClr val="black"/>
                </a:solidFill>
              </a:rPr>
            </a:br>
            <a:r>
              <a:rPr lang="it-IT" sz="4000" dirty="0">
                <a:solidFill>
                  <a:prstClr val="black"/>
                </a:solidFill>
              </a:rPr>
              <a:t>LA NORMATIVA SULLA SEGNALAZIONE DELLE VIOLAZIONI DI NORME (WHISTLEBLOWING) </a:t>
            </a:r>
            <a:br>
              <a:rPr lang="it-IT" sz="4000" dirty="0">
                <a:solidFill>
                  <a:prstClr val="black"/>
                </a:solidFill>
              </a:rPr>
            </a:br>
            <a:r>
              <a:rPr lang="it-IT" sz="4000" dirty="0">
                <a:solidFill>
                  <a:prstClr val="black"/>
                </a:solidFill>
              </a:rPr>
              <a:t>d. lgs. 24/2023</a:t>
            </a:r>
            <a:br>
              <a:rPr lang="it-IT" sz="5400" dirty="0">
                <a:solidFill>
                  <a:prstClr val="black"/>
                </a:solidFill>
              </a:rPr>
            </a:br>
            <a:endParaRPr lang="it-IT" dirty="0"/>
          </a:p>
        </p:txBody>
      </p:sp>
    </p:spTree>
    <p:extLst>
      <p:ext uri="{BB962C8B-B14F-4D97-AF65-F5344CB8AC3E}">
        <p14:creationId xmlns:p14="http://schemas.microsoft.com/office/powerpoint/2010/main" val="14206311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D9B666-2039-4FCA-A3FC-87782DB542B6}"/>
              </a:ext>
            </a:extLst>
          </p:cNvPr>
          <p:cNvSpPr>
            <a:spLocks noGrp="1"/>
          </p:cNvSpPr>
          <p:nvPr>
            <p:ph type="title"/>
          </p:nvPr>
        </p:nvSpPr>
        <p:spPr/>
        <p:txBody>
          <a:bodyPr/>
          <a:lstStyle/>
          <a:p>
            <a:r>
              <a:rPr lang="it-IT" dirty="0"/>
              <a:t>LA DISCIPLINA PREVIGENTE</a:t>
            </a:r>
          </a:p>
        </p:txBody>
      </p:sp>
      <p:sp>
        <p:nvSpPr>
          <p:cNvPr id="3" name="Segnaposto contenuto 2">
            <a:extLst>
              <a:ext uri="{FF2B5EF4-FFF2-40B4-BE49-F238E27FC236}">
                <a16:creationId xmlns:a16="http://schemas.microsoft.com/office/drawing/2014/main" id="{58CDEF5B-8379-4FBF-92BC-69100E007167}"/>
              </a:ext>
            </a:extLst>
          </p:cNvPr>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marL="0" indent="0" algn="just">
              <a:buNone/>
            </a:pPr>
            <a:r>
              <a:rPr lang="it-IT" dirty="0"/>
              <a:t>Antecedentemente all’approvazione del D. LGS. 24/2023, la disciplina in materia aveva una duplice fonte, l’una in ambito pubblico e l’altra in quello privato.</a:t>
            </a:r>
          </a:p>
          <a:p>
            <a:pPr algn="just"/>
            <a:r>
              <a:rPr lang="it-IT" dirty="0"/>
              <a:t>Nel settore pubblico, la regolamentazione del whistleblowing era dettata dall’art. 54-bis del </a:t>
            </a:r>
            <a:r>
              <a:rPr lang="it-IT" b="1" dirty="0"/>
              <a:t>D. Lgs. 165/2001 (poi modificato dalla L. 179/2017)</a:t>
            </a:r>
            <a:r>
              <a:rPr lang="it-IT" dirty="0"/>
              <a:t>. Quest’ultimo disponeva espressamente il divieto di ripercussioni (sanzioni, demansionamenti, licenziamenti,  trasferimenti, altra misura  organizzativa  avente  effetti  negativi sulle condizioni di lavoro)  per il pubblico dipendente che segnalava, nell’interesse della P.A., al Responsabile della prevenzione della corruzione e della trasparenza, all’Autorità Nazionale Anti Corruzione (ANAC) o all’Autorità giudiziaria, condotte illecite da lui apprese in ragione del rapporto di lavoro.</a:t>
            </a:r>
          </a:p>
          <a:p>
            <a:pPr algn="just"/>
            <a:r>
              <a:rPr lang="it-IT" dirty="0"/>
              <a:t>Nel settore privato, invece, la disciplina veniva dettata dall’art. 2 comma 2 bis D</a:t>
            </a:r>
            <a:r>
              <a:rPr lang="it-IT" b="1" dirty="0"/>
              <a:t>. LGS. 231/2001 </a:t>
            </a:r>
            <a:r>
              <a:rPr lang="it-IT" dirty="0"/>
              <a:t>(sulla responsabilità degli enti per illeciti amministrativi dipendenti da reato)</a:t>
            </a:r>
            <a:r>
              <a:rPr lang="it-IT" b="1" dirty="0"/>
              <a:t>, comma aggiunto dalla Legge 179/2017</a:t>
            </a:r>
            <a:r>
              <a:rPr lang="it-IT" dirty="0"/>
              <a:t>, che imponeva</a:t>
            </a:r>
            <a:r>
              <a:rPr lang="it-IT" b="1" dirty="0"/>
              <a:t> </a:t>
            </a:r>
            <a:r>
              <a:rPr lang="it-IT" dirty="0"/>
              <a:t>ai soggetti sottoposti al d. lgs. 231 cit. di indicare, nei propri modelli organizzativi, i canali di segnalazione delle condotte illecite, messi a disposizione del dipendente, utilizzabili a tutela dell’integrità dell’ente. Allo stesso tempo, la legge vietava atti ritorsivi o discriminatori nei confronti del whistleblower per le segnalazioni effettuate.</a:t>
            </a:r>
          </a:p>
          <a:p>
            <a:endParaRPr lang="it-IT" dirty="0"/>
          </a:p>
        </p:txBody>
      </p:sp>
    </p:spTree>
    <p:extLst>
      <p:ext uri="{BB962C8B-B14F-4D97-AF65-F5344CB8AC3E}">
        <p14:creationId xmlns:p14="http://schemas.microsoft.com/office/powerpoint/2010/main" val="13905116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7EC2F-BE37-4A19-A093-11BFB76DCB72}"/>
              </a:ext>
            </a:extLst>
          </p:cNvPr>
          <p:cNvSpPr>
            <a:spLocks noGrp="1"/>
          </p:cNvSpPr>
          <p:nvPr>
            <p:ph type="title"/>
          </p:nvPr>
        </p:nvSpPr>
        <p:spPr>
          <a:xfrm>
            <a:off x="838200" y="365126"/>
            <a:ext cx="10157847" cy="1037472"/>
          </a:xfrm>
        </p:spPr>
        <p:txBody>
          <a:bodyPr/>
          <a:lstStyle/>
          <a:p>
            <a:r>
              <a:rPr lang="it-IT" dirty="0"/>
              <a:t>D. LGS. 24/2023</a:t>
            </a:r>
          </a:p>
        </p:txBody>
      </p:sp>
      <p:sp>
        <p:nvSpPr>
          <p:cNvPr id="3" name="Segnaposto contenuto 2">
            <a:extLst>
              <a:ext uri="{FF2B5EF4-FFF2-40B4-BE49-F238E27FC236}">
                <a16:creationId xmlns:a16="http://schemas.microsoft.com/office/drawing/2014/main" id="{FAB2D305-FCEE-4D30-99E1-6AB3542C307E}"/>
              </a:ext>
            </a:extLst>
          </p:cNvPr>
          <p:cNvSpPr>
            <a:spLocks noGrp="1"/>
          </p:cNvSpPr>
          <p:nvPr>
            <p:ph idx="1"/>
          </p:nvPr>
        </p:nvSpPr>
        <p:spPr>
          <a:xfrm>
            <a:off x="838199" y="1255363"/>
            <a:ext cx="10746783" cy="4921600"/>
          </a:xfrm>
        </p:spPr>
        <p:txBody>
          <a:bodyPr>
            <a:normAutofit fontScale="62500" lnSpcReduction="20000"/>
          </a:bodyPr>
          <a:lstStyle/>
          <a:p>
            <a:pPr marL="0" indent="0" algn="just">
              <a:buNone/>
            </a:pPr>
            <a:r>
              <a:rPr lang="it-IT" dirty="0"/>
              <a:t>In attuazione della Direttiva (UE) 2019/1937 è stato emanato il d. 24/23, efficace dal 15 luglio u.s., che riunisce sotto un unico testo l’intera disciplina in materia.</a:t>
            </a:r>
          </a:p>
          <a:p>
            <a:pPr marL="0" indent="0" algn="just">
              <a:buNone/>
            </a:pPr>
            <a:r>
              <a:rPr lang="it-IT" dirty="0"/>
              <a:t>Le condotte tradizionalmente denunziabili sono gli illeciti amministrativi, contabili, civili o penali e la violazione dei modelli organizzativi.</a:t>
            </a:r>
          </a:p>
          <a:p>
            <a:pPr marL="0" indent="0" algn="just">
              <a:buNone/>
            </a:pPr>
            <a:r>
              <a:rPr lang="it-IT" dirty="0"/>
              <a:t>Con il D. LGS 24/2023 viene estesa la tutela alla segnalazione delle Violazioni di disposizioni normative nazionali o dell'Unione europea che ledono </a:t>
            </a:r>
            <a:r>
              <a:rPr lang="it-IT" i="1" u="sng" dirty="0"/>
              <a:t>l'interesse pubblico o l'integrità dell'amministrazione pubblica o dell'ente  privato</a:t>
            </a:r>
            <a:r>
              <a:rPr lang="it-IT" i="1" dirty="0"/>
              <a:t>,</a:t>
            </a:r>
            <a:r>
              <a:rPr lang="it-IT" dirty="0"/>
              <a:t> di  cui i segnalanti siano venuti a conoscenza in un contesto lavorativo pubblico o privato. In particolare:</a:t>
            </a:r>
          </a:p>
          <a:p>
            <a:pPr algn="just">
              <a:buFontTx/>
              <a:buChar char="-"/>
            </a:pPr>
            <a:r>
              <a:rPr lang="it-IT" dirty="0" err="1"/>
              <a:t>llleciti</a:t>
            </a:r>
            <a:r>
              <a:rPr lang="it-IT" dirty="0"/>
              <a:t> relativi ai seguenti settori: appalti pubblici; servizi, prodotti e mercati finanziari e prevenzione del riciclaggio e del finanziamento del terrorismo; sicurezza e conformità dei prodotti; sicurezza dei trasporti; tutela dell’ambiente; radioprotezione e sicurezza nucleare; sicurezza degli alimenti e dei mangimi e salute e benessere degli animali; salute pubblica; protezione dei consumatori; tutela della vita privata e protezione dei dati personali e sicurezza delle reti e dei sistemi informativi;</a:t>
            </a:r>
          </a:p>
          <a:p>
            <a:pPr algn="just">
              <a:buFontTx/>
              <a:buChar char="-"/>
            </a:pPr>
            <a:r>
              <a:rPr lang="it-IT" dirty="0"/>
              <a:t>atti od omissioni che ledono gli interessi finanziari dell’Unione; </a:t>
            </a:r>
          </a:p>
          <a:p>
            <a:pPr algn="just">
              <a:buFontTx/>
              <a:buChar char="-"/>
            </a:pPr>
            <a:r>
              <a:rPr lang="it-IT" dirty="0"/>
              <a:t>atti od omissioni riguardanti il mercato interno; </a:t>
            </a:r>
          </a:p>
          <a:p>
            <a:pPr algn="just">
              <a:buFontTx/>
              <a:buChar char="-"/>
            </a:pPr>
            <a:r>
              <a:rPr lang="it-IT" dirty="0"/>
              <a:t>atti o comportamenti che vanificano l’oggetto o la finalità delle disposizioni di cui agli atti dell’Unione.</a:t>
            </a:r>
          </a:p>
          <a:p>
            <a:pPr algn="just"/>
            <a:r>
              <a:rPr lang="it-IT" dirty="0"/>
              <a:t>Rimangono, invece, </a:t>
            </a:r>
            <a:r>
              <a:rPr lang="it-IT" b="1" dirty="0"/>
              <a:t>escluse</a:t>
            </a:r>
            <a:r>
              <a:rPr lang="it-IT" dirty="0"/>
              <a:t> dall’ambito di applicazione del decreto le segnalazioni riguardanti:</a:t>
            </a:r>
          </a:p>
          <a:p>
            <a:pPr marL="0" indent="0" algn="just">
              <a:buNone/>
            </a:pPr>
            <a:r>
              <a:rPr lang="it-IT" dirty="0"/>
              <a:t>- interessi personali del segnalante che attengono al suo rapporto individuale di lavoro;</a:t>
            </a:r>
          </a:p>
          <a:p>
            <a:pPr marL="0" indent="0" algn="just">
              <a:buNone/>
            </a:pPr>
            <a:r>
              <a:rPr lang="it-IT" dirty="0"/>
              <a:t>- la sicurezza e difesa nazionale.</a:t>
            </a:r>
          </a:p>
        </p:txBody>
      </p:sp>
    </p:spTree>
    <p:extLst>
      <p:ext uri="{BB962C8B-B14F-4D97-AF65-F5344CB8AC3E}">
        <p14:creationId xmlns:p14="http://schemas.microsoft.com/office/powerpoint/2010/main" val="3295155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7F2AAB-DF10-482E-B6B2-345710BFADF2}"/>
              </a:ext>
            </a:extLst>
          </p:cNvPr>
          <p:cNvSpPr>
            <a:spLocks noGrp="1"/>
          </p:cNvSpPr>
          <p:nvPr>
            <p:ph type="title"/>
          </p:nvPr>
        </p:nvSpPr>
        <p:spPr/>
        <p:txBody>
          <a:bodyPr/>
          <a:lstStyle/>
          <a:p>
            <a:r>
              <a:rPr lang="it-IT" dirty="0"/>
              <a:t>AMBITO SOGGETTIVO DI APPLICAZIONE</a:t>
            </a:r>
          </a:p>
        </p:txBody>
      </p:sp>
      <p:sp>
        <p:nvSpPr>
          <p:cNvPr id="3" name="Segnaposto contenuto 2">
            <a:extLst>
              <a:ext uri="{FF2B5EF4-FFF2-40B4-BE49-F238E27FC236}">
                <a16:creationId xmlns:a16="http://schemas.microsoft.com/office/drawing/2014/main" id="{3A433FA0-24D2-4B9B-A9FA-3135F1C3D454}"/>
              </a:ext>
            </a:extLst>
          </p:cNvPr>
          <p:cNvSpPr>
            <a:spLocks noGrp="1"/>
          </p:cNvSpPr>
          <p:nvPr>
            <p:ph idx="1"/>
          </p:nvPr>
        </p:nvSpPr>
        <p:spPr>
          <a:xfrm>
            <a:off x="689675" y="1441342"/>
            <a:ext cx="10664125" cy="4735621"/>
          </a:xfrm>
        </p:spPr>
        <p:txBody>
          <a:bodyPr>
            <a:normAutofit fontScale="85000" lnSpcReduction="20000"/>
          </a:bodyPr>
          <a:lstStyle/>
          <a:p>
            <a:pPr marL="0" indent="0" algn="just">
              <a:buNone/>
            </a:pPr>
            <a:r>
              <a:rPr lang="it-IT" dirty="0"/>
              <a:t>Gli enti destinatari della nuova disciplina sono distinti in:</a:t>
            </a:r>
          </a:p>
          <a:p>
            <a:pPr marL="0" indent="0" algn="just">
              <a:buNone/>
            </a:pPr>
            <a:r>
              <a:rPr lang="it-IT" b="1" dirty="0"/>
              <a:t> “soggetti del settore pubblico</a:t>
            </a:r>
            <a:r>
              <a:rPr lang="it-IT" dirty="0"/>
              <a:t>”: amministrazioni pubbliche, le Autorità indipendenti di garanzia, vigilanza o regolazione, gli enti pubblici economici, gli enti di diritto privato sottoposti a controllo pubblico, gli organismi di diritto pubblico, i concessionari di pubblico servizio e le società in house, anche se quotate</a:t>
            </a:r>
          </a:p>
          <a:p>
            <a:pPr marL="0" indent="0" algn="just">
              <a:buNone/>
            </a:pPr>
            <a:r>
              <a:rPr lang="it-IT" dirty="0"/>
              <a:t> “</a:t>
            </a:r>
            <a:r>
              <a:rPr lang="it-IT" b="1" dirty="0"/>
              <a:t>soggetti del settore privato’’: </a:t>
            </a:r>
          </a:p>
          <a:p>
            <a:pPr marL="0" indent="0" algn="just">
              <a:buNone/>
            </a:pPr>
            <a:r>
              <a:rPr lang="it-IT" dirty="0"/>
              <a:t> enti con una media di lavoratori subordinati, impiegati nell’ultimo anno, di almeno a 50 unità;</a:t>
            </a:r>
          </a:p>
          <a:p>
            <a:pPr algn="just">
              <a:buFontTx/>
              <a:buChar char="-"/>
            </a:pPr>
            <a:r>
              <a:rPr lang="it-IT" dirty="0"/>
              <a:t>anche sotto tale limite:</a:t>
            </a:r>
          </a:p>
          <a:p>
            <a:pPr marL="514350" indent="-514350" algn="just">
              <a:buAutoNum type="alphaLcParenR"/>
            </a:pPr>
            <a:r>
              <a:rPr lang="it-IT" dirty="0"/>
              <a:t>aziende soggette all’applicazione del D. LGS. 231/2001 (enti dotati di personalità giuridica, società, associazioni anche prive di personalità giuridica) e adottino il modello organizzativo; </a:t>
            </a:r>
          </a:p>
          <a:p>
            <a:pPr marL="514350" indent="-514350" algn="just">
              <a:buAutoNum type="alphaLcParenR"/>
            </a:pPr>
            <a:r>
              <a:rPr lang="it-IT" dirty="0"/>
              <a:t>enti che si occupano dei cd. Settori sensibili (servizi, prodotti e mercati finanziari e prevenzione del riciclaggio o del finanziamento del terrorismo, sicurezza dei trasporti e tutela dell’ambiente)</a:t>
            </a:r>
          </a:p>
          <a:p>
            <a:pPr algn="just">
              <a:buFontTx/>
              <a:buChar char="-"/>
            </a:pPr>
            <a:endParaRPr lang="it-IT" dirty="0"/>
          </a:p>
          <a:p>
            <a:pPr algn="just">
              <a:buFontTx/>
              <a:buChar char="-"/>
            </a:pPr>
            <a:endParaRPr lang="it-IT" dirty="0"/>
          </a:p>
          <a:p>
            <a:pPr marL="0" indent="0" algn="just">
              <a:buNone/>
            </a:pPr>
            <a:endParaRPr lang="it-IT" dirty="0"/>
          </a:p>
        </p:txBody>
      </p:sp>
    </p:spTree>
    <p:extLst>
      <p:ext uri="{BB962C8B-B14F-4D97-AF65-F5344CB8AC3E}">
        <p14:creationId xmlns:p14="http://schemas.microsoft.com/office/powerpoint/2010/main" val="30166191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69314B-0AE4-42AC-A399-BE521ED34D4A}"/>
              </a:ext>
            </a:extLst>
          </p:cNvPr>
          <p:cNvSpPr>
            <a:spLocks noGrp="1"/>
          </p:cNvSpPr>
          <p:nvPr>
            <p:ph type="title"/>
          </p:nvPr>
        </p:nvSpPr>
        <p:spPr/>
        <p:txBody>
          <a:bodyPr/>
          <a:lstStyle/>
          <a:p>
            <a:r>
              <a:rPr lang="it-IT" dirty="0"/>
              <a:t>I SOGGETTI PROTETTI</a:t>
            </a:r>
          </a:p>
        </p:txBody>
      </p:sp>
      <p:sp>
        <p:nvSpPr>
          <p:cNvPr id="3" name="Segnaposto contenuto 2">
            <a:extLst>
              <a:ext uri="{FF2B5EF4-FFF2-40B4-BE49-F238E27FC236}">
                <a16:creationId xmlns:a16="http://schemas.microsoft.com/office/drawing/2014/main" id="{2EDA7295-0EEA-4E6C-B02B-1F074DC89289}"/>
              </a:ext>
            </a:extLst>
          </p:cNvPr>
          <p:cNvSpPr>
            <a:spLocks noGrp="1"/>
          </p:cNvSpPr>
          <p:nvPr>
            <p:ph idx="1"/>
          </p:nvPr>
        </p:nvSpPr>
        <p:spPr/>
        <p:txBody>
          <a:bodyPr>
            <a:normAutofit fontScale="85000" lnSpcReduction="20000"/>
          </a:bodyPr>
          <a:lstStyle/>
          <a:p>
            <a:pPr marL="0" indent="0" algn="just">
              <a:buNone/>
            </a:pPr>
            <a:r>
              <a:rPr lang="it-IT" dirty="0"/>
              <a:t>Ampio è il ventaglio dei soggetti tutelabili:</a:t>
            </a:r>
          </a:p>
          <a:p>
            <a:pPr marL="0" indent="0" algn="just">
              <a:buNone/>
            </a:pPr>
            <a:r>
              <a:rPr lang="it-IT" dirty="0"/>
              <a:t>Lavoratori subordinati;</a:t>
            </a:r>
          </a:p>
          <a:p>
            <a:pPr marL="0" indent="0" algn="just">
              <a:buNone/>
            </a:pPr>
            <a:r>
              <a:rPr lang="it-IT" dirty="0"/>
              <a:t>Lavoratori autonomi e collaboratori parasubordinati;</a:t>
            </a:r>
          </a:p>
          <a:p>
            <a:pPr marL="0" indent="0" algn="just">
              <a:buNone/>
            </a:pPr>
            <a:r>
              <a:rPr lang="it-IT" dirty="0"/>
              <a:t>Liberi professionisti;</a:t>
            </a:r>
          </a:p>
          <a:p>
            <a:pPr marL="0" indent="0" algn="just">
              <a:buNone/>
            </a:pPr>
            <a:r>
              <a:rPr lang="it-IT" dirty="0"/>
              <a:t>Volontari;</a:t>
            </a:r>
          </a:p>
          <a:p>
            <a:pPr marL="0" indent="0" algn="just">
              <a:buNone/>
            </a:pPr>
            <a:r>
              <a:rPr lang="it-IT" dirty="0"/>
              <a:t>Tirocinanti;</a:t>
            </a:r>
          </a:p>
          <a:p>
            <a:pPr marL="0" indent="0" algn="just">
              <a:buNone/>
            </a:pPr>
            <a:r>
              <a:rPr lang="it-IT" dirty="0"/>
              <a:t>Azionisti;</a:t>
            </a:r>
          </a:p>
          <a:p>
            <a:pPr marL="0" indent="0" algn="just">
              <a:buNone/>
            </a:pPr>
            <a:r>
              <a:rPr lang="it-IT" dirty="0"/>
              <a:t>Amministratori, addetti a funzioni di vigilanza e controllo.</a:t>
            </a:r>
          </a:p>
          <a:p>
            <a:pPr marL="0" indent="0" algn="just">
              <a:buNone/>
            </a:pPr>
            <a:r>
              <a:rPr lang="it-IT" dirty="0"/>
              <a:t>Essi sono tutelati sia prima dell’instaurazione del rapporto se le informazioni sono state acquisite nella fase precontrattuale, sia durante il rapporto lavorativo che dopo la sua cessazione se le informazioni sono state acquisite durante lo svolgimento.</a:t>
            </a:r>
          </a:p>
          <a:p>
            <a:endParaRPr lang="it-IT" dirty="0"/>
          </a:p>
        </p:txBody>
      </p:sp>
    </p:spTree>
    <p:extLst>
      <p:ext uri="{BB962C8B-B14F-4D97-AF65-F5344CB8AC3E}">
        <p14:creationId xmlns:p14="http://schemas.microsoft.com/office/powerpoint/2010/main" val="1200767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15E93A-01ED-4608-9F7C-664DEF91FF10}"/>
              </a:ext>
            </a:extLst>
          </p:cNvPr>
          <p:cNvSpPr>
            <a:spLocks noGrp="1"/>
          </p:cNvSpPr>
          <p:nvPr>
            <p:ph type="title"/>
          </p:nvPr>
        </p:nvSpPr>
        <p:spPr/>
        <p:txBody>
          <a:bodyPr/>
          <a:lstStyle/>
          <a:p>
            <a:r>
              <a:rPr lang="it-IT" dirty="0"/>
              <a:t>LE NORME INTERNE</a:t>
            </a:r>
          </a:p>
        </p:txBody>
      </p:sp>
      <p:sp>
        <p:nvSpPr>
          <p:cNvPr id="3" name="Segnaposto contenuto 2">
            <a:extLst>
              <a:ext uri="{FF2B5EF4-FFF2-40B4-BE49-F238E27FC236}">
                <a16:creationId xmlns:a16="http://schemas.microsoft.com/office/drawing/2014/main" id="{E06C4DB4-1F32-4A34-AE62-A009D95DC25A}"/>
              </a:ext>
            </a:extLst>
          </p:cNvPr>
          <p:cNvSpPr>
            <a:spLocks noGrp="1"/>
          </p:cNvSpPr>
          <p:nvPr>
            <p:ph idx="1"/>
          </p:nvPr>
        </p:nvSpPr>
        <p:spPr>
          <a:xfrm>
            <a:off x="838200" y="1286360"/>
            <a:ext cx="9685283" cy="5098674"/>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marL="0" indent="0" algn="just">
              <a:buNone/>
            </a:pPr>
            <a:endParaRPr lang="it-IT" dirty="0"/>
          </a:p>
          <a:p>
            <a:pPr algn="just"/>
            <a:r>
              <a:rPr lang="it-IT" dirty="0"/>
              <a:t>I decreti legislativi che, </a:t>
            </a:r>
            <a:r>
              <a:rPr lang="it-IT" u="sng" dirty="0"/>
              <a:t>in attuazione delle direttive comunitarie </a:t>
            </a:r>
            <a:r>
              <a:rPr lang="it-IT" dirty="0"/>
              <a:t>summenzionate, hanno fornito una regolamentazione dei singoli fattori protetti sono i seguenti:</a:t>
            </a:r>
          </a:p>
          <a:p>
            <a:pPr algn="just"/>
            <a:r>
              <a:rPr lang="it-IT" dirty="0"/>
              <a:t>Decreto </a:t>
            </a:r>
            <a:r>
              <a:rPr lang="it-IT" b="1" dirty="0"/>
              <a:t>Legislativo n. 215 del 2003 </a:t>
            </a:r>
            <a:r>
              <a:rPr lang="it-IT" dirty="0"/>
              <a:t>(recepimento della Direttiva 2000/43/CE), “per la parità di trattamento tra le persone indipendentemente dalla </a:t>
            </a:r>
            <a:r>
              <a:rPr lang="it-IT" b="1" dirty="0"/>
              <a:t>razza e dall’origine etnica</a:t>
            </a:r>
            <a:r>
              <a:rPr lang="it-IT" dirty="0"/>
              <a:t>”, ai sensi dell’art. 2, co. 1 “per principio di parità di trattamento si intende l’assenza di qualsiasi discriminazione diretta o indiretta a causa della razza o dell’origine etnica»</a:t>
            </a:r>
          </a:p>
          <a:p>
            <a:pPr algn="just"/>
            <a:r>
              <a:rPr lang="it-IT" dirty="0"/>
              <a:t>Decreto Legislativo n. </a:t>
            </a:r>
            <a:r>
              <a:rPr lang="it-IT" b="1" dirty="0"/>
              <a:t>216 del 2003 </a:t>
            </a:r>
            <a:r>
              <a:rPr lang="it-IT" dirty="0"/>
              <a:t>(recepimento della Direttiva 2000/78/CE), “per la parità di trattamento </a:t>
            </a:r>
            <a:r>
              <a:rPr lang="it-IT" b="1" dirty="0"/>
              <a:t>in materia di occupazione e di condizioni di lavoro</a:t>
            </a:r>
            <a:r>
              <a:rPr lang="it-IT" dirty="0"/>
              <a:t>”, ai sensi dell’art. 2, co. 1, “per principio di parità di trattamento si intende l’assenza di qualsiasi discriminazione diretta o indiretta a causa </a:t>
            </a:r>
            <a:r>
              <a:rPr lang="it-IT" u="sng" dirty="0"/>
              <a:t>della religione, delle convinzioni personali, degli handicap, dell’età o dell'orientamento sessuale. </a:t>
            </a:r>
            <a:r>
              <a:rPr lang="it-IT" dirty="0"/>
              <a:t>Tale principio comporta che non sia praticata alcuna discriminazione diretta o indiretta...”;</a:t>
            </a:r>
          </a:p>
          <a:p>
            <a:pPr algn="just"/>
            <a:r>
              <a:rPr lang="it-IT" dirty="0"/>
              <a:t>D. Lgs. </a:t>
            </a:r>
            <a:r>
              <a:rPr lang="it-IT" b="1" dirty="0"/>
              <a:t>5/2010</a:t>
            </a:r>
            <a:r>
              <a:rPr lang="it-IT" dirty="0"/>
              <a:t>, il quale ha novellato il Codice delle pari opportunità (d.lgs. 198/2006), al fine di recepire la direttiva comunitaria 2006/54/Ce, riguardante le pari opportunità e la parità di trattamento </a:t>
            </a:r>
            <a:r>
              <a:rPr lang="it-IT" u="sng" dirty="0"/>
              <a:t>tra uomini e donne </a:t>
            </a:r>
            <a:r>
              <a:rPr lang="it-IT" b="1" u="sng" dirty="0"/>
              <a:t>in materia di occupazione e di impiego.</a:t>
            </a:r>
            <a:endParaRPr lang="it-IT" b="1" dirty="0"/>
          </a:p>
          <a:p>
            <a:pPr algn="just"/>
            <a:endParaRPr lang="it-IT" dirty="0"/>
          </a:p>
          <a:p>
            <a:pPr algn="just"/>
            <a:endParaRPr lang="it-IT" dirty="0"/>
          </a:p>
        </p:txBody>
      </p:sp>
    </p:spTree>
    <p:extLst>
      <p:ext uri="{BB962C8B-B14F-4D97-AF65-F5344CB8AC3E}">
        <p14:creationId xmlns:p14="http://schemas.microsoft.com/office/powerpoint/2010/main" val="9743673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ED6B4A-ADD4-4857-8C7E-B5DBDAFF6112}"/>
              </a:ext>
            </a:extLst>
          </p:cNvPr>
          <p:cNvSpPr>
            <a:spLocks noGrp="1"/>
          </p:cNvSpPr>
          <p:nvPr>
            <p:ph type="title"/>
          </p:nvPr>
        </p:nvSpPr>
        <p:spPr/>
        <p:txBody>
          <a:bodyPr/>
          <a:lstStyle/>
          <a:p>
            <a:r>
              <a:rPr lang="it-IT" dirty="0"/>
              <a:t>ESTENSIONE DELLA PROTEZIONE AI TERZI</a:t>
            </a:r>
          </a:p>
        </p:txBody>
      </p:sp>
      <p:sp>
        <p:nvSpPr>
          <p:cNvPr id="3" name="Segnaposto contenuto 2">
            <a:extLst>
              <a:ext uri="{FF2B5EF4-FFF2-40B4-BE49-F238E27FC236}">
                <a16:creationId xmlns:a16="http://schemas.microsoft.com/office/drawing/2014/main" id="{E0E3829F-4FC9-4067-A477-644EDEA4B397}"/>
              </a:ext>
            </a:extLst>
          </p:cNvPr>
          <p:cNvSpPr>
            <a:spLocks noGrp="1"/>
          </p:cNvSpPr>
          <p:nvPr>
            <p:ph idx="1"/>
          </p:nvPr>
        </p:nvSpPr>
        <p:spPr/>
        <p:txBody>
          <a:bodyPr>
            <a:normAutofit fontScale="92500"/>
          </a:bodyPr>
          <a:lstStyle/>
          <a:p>
            <a:pPr marL="0" indent="0">
              <a:buNone/>
            </a:pPr>
            <a:r>
              <a:rPr lang="it-IT" dirty="0"/>
              <a:t>Le misure di protezione si applicano anche a persone diverse dal segnalante:</a:t>
            </a:r>
          </a:p>
          <a:p>
            <a:pPr algn="just"/>
            <a:r>
              <a:rPr lang="it-IT" dirty="0"/>
              <a:t>al facilitatore (persona fisica che assiste il segnalante nel processo di segnalazione e operante all’interno del medesimo contesto lavorativo);</a:t>
            </a:r>
          </a:p>
          <a:p>
            <a:pPr algn="just"/>
            <a:r>
              <a:rPr lang="it-IT" dirty="0"/>
              <a:t>alle persone che sono legate al segnalante da uno stabile legame affettivo o di parentela entro il quarto grado e che operano all’interno del medesimo contesto lavorativo; </a:t>
            </a:r>
          </a:p>
          <a:p>
            <a:pPr algn="just"/>
            <a:r>
              <a:rPr lang="it-IT" dirty="0"/>
              <a:t>ai colleghi che lavorano nel medesimo contesto lavorativo della stessa e che hanno con il segnalante un rapporto abituale e corrente;</a:t>
            </a:r>
          </a:p>
          <a:p>
            <a:pPr algn="just"/>
            <a:r>
              <a:rPr lang="it-IT" dirty="0"/>
              <a:t>agli enti di proprietà della persona segnalante o per i quali il segnalante lavora nonché agli enti che operano nel medesimo contesto lavorativo. </a:t>
            </a:r>
          </a:p>
        </p:txBody>
      </p:sp>
    </p:spTree>
    <p:extLst>
      <p:ext uri="{BB962C8B-B14F-4D97-AF65-F5344CB8AC3E}">
        <p14:creationId xmlns:p14="http://schemas.microsoft.com/office/powerpoint/2010/main" val="38266094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62B916-ACF9-41C3-B24D-2A839D3C4EBE}"/>
              </a:ext>
            </a:extLst>
          </p:cNvPr>
          <p:cNvSpPr>
            <a:spLocks noGrp="1"/>
          </p:cNvSpPr>
          <p:nvPr>
            <p:ph type="title"/>
          </p:nvPr>
        </p:nvSpPr>
        <p:spPr/>
        <p:txBody>
          <a:bodyPr/>
          <a:lstStyle/>
          <a:p>
            <a:r>
              <a:rPr lang="it-IT" dirty="0"/>
              <a:t>CANALI DI SEGNALAZIONE INTERNA</a:t>
            </a:r>
          </a:p>
        </p:txBody>
      </p:sp>
      <p:sp>
        <p:nvSpPr>
          <p:cNvPr id="3" name="Segnaposto contenuto 2">
            <a:extLst>
              <a:ext uri="{FF2B5EF4-FFF2-40B4-BE49-F238E27FC236}">
                <a16:creationId xmlns:a16="http://schemas.microsoft.com/office/drawing/2014/main" id="{A0D900F4-18F0-49CB-A893-4651DB51717F}"/>
              </a:ext>
            </a:extLst>
          </p:cNvPr>
          <p:cNvSpPr>
            <a:spLocks noGrp="1"/>
          </p:cNvSpPr>
          <p:nvPr>
            <p:ph idx="1"/>
          </p:nvPr>
        </p:nvSpPr>
        <p:spPr/>
        <p:txBody>
          <a:bodyPr>
            <a:normAutofit fontScale="62500" lnSpcReduction="20000"/>
          </a:bodyPr>
          <a:lstStyle/>
          <a:p>
            <a:pPr marL="0" indent="0" algn="just">
              <a:buNone/>
            </a:pPr>
            <a:r>
              <a:rPr lang="it-IT" dirty="0"/>
              <a:t>La protezione del segnalante è garantita, innanzitutto, dalla riservatezza.</a:t>
            </a:r>
          </a:p>
          <a:p>
            <a:pPr marL="0" indent="0" algn="just">
              <a:buNone/>
            </a:pPr>
            <a:r>
              <a:rPr lang="it-IT" dirty="0"/>
              <a:t>I canali  di  segnalazione interna –cioè attivati nel contesto lavorativo- devono garantire, anche tramite il ricorso a strumenti  di  crittografia, la  riservatezza  </a:t>
            </a:r>
            <a:r>
              <a:rPr lang="it-IT" b="1" dirty="0"/>
              <a:t>dell'identità  della  persona  segnalante,  della persona  coinvolta, del  contenuto  della segnalazione  e  della relativa documentazione</a:t>
            </a:r>
            <a:r>
              <a:rPr lang="it-IT" dirty="0"/>
              <a:t>. </a:t>
            </a:r>
          </a:p>
          <a:p>
            <a:pPr marL="0" indent="0" algn="just">
              <a:buNone/>
            </a:pPr>
            <a:r>
              <a:rPr lang="it-IT" dirty="0"/>
              <a:t>La gestione del canale di segnalazione è affidata a una persona o a un ufficio interno autonomo  dedicato e con personale specificamente formato. In alternativa, a un soggetto esterno, anch'esso  autonomo  e  con personale specificamente formato. </a:t>
            </a:r>
          </a:p>
          <a:p>
            <a:pPr marL="0" indent="0" algn="just">
              <a:buNone/>
            </a:pPr>
            <a:r>
              <a:rPr lang="it-IT" dirty="0"/>
              <a:t>La normativa definisce anche la modalità con cui questi canali di informazione dovranno essere resi noti. Le imprese dovranno pubblicare, sul posto di lavoro e sul sito internet, un’informativa chiara ed esplicativa circa procedure e presupposti necessari ad effettuare eventuali segnalazioni.</a:t>
            </a:r>
          </a:p>
          <a:p>
            <a:pPr marL="0" indent="0" algn="just">
              <a:buNone/>
            </a:pPr>
            <a:r>
              <a:rPr lang="it-IT" dirty="0"/>
              <a:t>Le segnalazioni sono effettuate in </a:t>
            </a:r>
            <a:r>
              <a:rPr lang="it-IT" u="sng" dirty="0"/>
              <a:t>forma  scritta</a:t>
            </a:r>
            <a:r>
              <a:rPr lang="it-IT" dirty="0"/>
              <a:t>, anche con modalità informatiche, oppure  in  </a:t>
            </a:r>
            <a:r>
              <a:rPr lang="it-IT" u="sng" dirty="0"/>
              <a:t>forma  orale</a:t>
            </a:r>
            <a:r>
              <a:rPr lang="it-IT" dirty="0"/>
              <a:t>.  Le segnalazioni interne in forma orale sono effettuate attraverso linee telefoniche o sistemi di messaggistica vocale ovvero, su  richiesta della  persona segnalante, mediante un incontro diretto  fissato  entro  un  termine ragionevole.</a:t>
            </a:r>
          </a:p>
          <a:p>
            <a:pPr marL="0" indent="0" algn="just">
              <a:buNone/>
            </a:pPr>
            <a:r>
              <a:rPr lang="it-IT" dirty="0"/>
              <a:t>L’ufficio è tenuto a rilasciare al whistleblower un avviso di ricevimento della sua segnalazione dopo l’inoltro di quest’ultima ed entro sette giorni dalla ricezione. Deve mantenere le  interlocuzioni  con  la  persona  segnalante e richiedere a quest'ultima, se necessario, integrazioni; danno diligente seguito alle segnalazioni ricevute;  forniscono riscontro alla segnalazione entro  tre  mesi.</a:t>
            </a:r>
          </a:p>
        </p:txBody>
      </p:sp>
    </p:spTree>
    <p:extLst>
      <p:ext uri="{BB962C8B-B14F-4D97-AF65-F5344CB8AC3E}">
        <p14:creationId xmlns:p14="http://schemas.microsoft.com/office/powerpoint/2010/main" val="16394094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10C666-5F15-497D-BD47-B7C56A84D286}"/>
              </a:ext>
            </a:extLst>
          </p:cNvPr>
          <p:cNvSpPr>
            <a:spLocks noGrp="1"/>
          </p:cNvSpPr>
          <p:nvPr>
            <p:ph type="title"/>
          </p:nvPr>
        </p:nvSpPr>
        <p:spPr>
          <a:xfrm>
            <a:off x="838200" y="365126"/>
            <a:ext cx="10515600" cy="920210"/>
          </a:xfrm>
        </p:spPr>
        <p:txBody>
          <a:bodyPr>
            <a:normAutofit fontScale="90000"/>
          </a:bodyPr>
          <a:lstStyle/>
          <a:p>
            <a:r>
              <a:rPr lang="it-IT" dirty="0"/>
              <a:t>CANALI DI SEGNALAZIONE ESTERNA</a:t>
            </a:r>
            <a:br>
              <a:rPr lang="it-IT" dirty="0"/>
            </a:br>
            <a:endParaRPr lang="it-IT" dirty="0"/>
          </a:p>
        </p:txBody>
      </p:sp>
      <p:sp>
        <p:nvSpPr>
          <p:cNvPr id="3" name="Segnaposto contenuto 2">
            <a:extLst>
              <a:ext uri="{FF2B5EF4-FFF2-40B4-BE49-F238E27FC236}">
                <a16:creationId xmlns:a16="http://schemas.microsoft.com/office/drawing/2014/main" id="{E78B2FCB-8CAC-4D81-901C-9857E811F40B}"/>
              </a:ext>
            </a:extLst>
          </p:cNvPr>
          <p:cNvSpPr>
            <a:spLocks noGrp="1"/>
          </p:cNvSpPr>
          <p:nvPr>
            <p:ph idx="1"/>
          </p:nvPr>
        </p:nvSpPr>
        <p:spPr>
          <a:xfrm>
            <a:off x="838200" y="1207698"/>
            <a:ext cx="10515600" cy="4969265"/>
          </a:xfrm>
        </p:spPr>
        <p:txBody>
          <a:bodyPr>
            <a:normAutofit fontScale="70000" lnSpcReduction="20000"/>
          </a:bodyPr>
          <a:lstStyle/>
          <a:p>
            <a:pPr marL="0" indent="0" algn="just">
              <a:buNone/>
            </a:pPr>
            <a:r>
              <a:rPr lang="it-IT" b="1" dirty="0"/>
              <a:t>Il primo di canale di segnalazione esterna è quello predisposto e gestito dall'ANAC; </a:t>
            </a:r>
            <a:r>
              <a:rPr lang="it-IT" dirty="0"/>
              <a:t>deve  offrire le medesime garanzie di riservatezza previste a proposito del canale privato.</a:t>
            </a:r>
            <a:r>
              <a:rPr lang="it-IT" b="1" dirty="0"/>
              <a:t> </a:t>
            </a:r>
          </a:p>
          <a:p>
            <a:pPr marL="0" indent="0" algn="just">
              <a:buNone/>
            </a:pPr>
            <a:r>
              <a:rPr lang="it-IT" dirty="0"/>
              <a:t>L’accesso a tale canale è condizionato alla ricorrenza di talune situazioni: la persona segnalante può effettuare una segnalazione esterna se, al momento della sua presentazione, ricorre  una  delle  seguenti condizioni: </a:t>
            </a:r>
          </a:p>
          <a:p>
            <a:pPr marL="0" indent="0" algn="just">
              <a:buNone/>
            </a:pPr>
            <a:r>
              <a:rPr lang="it-IT" dirty="0"/>
              <a:t> a) non è prevista, nell'ambito  del  suo  contesto  lavorativo, l'attivazione obbligatoria del canale di segnalazione interna  ovvero questo, anche se obbligatorio, non è attivo o,  anche  se  attivato, non è conforme a quanto previsto dall'articolo 4; </a:t>
            </a:r>
          </a:p>
          <a:p>
            <a:pPr marL="0" indent="0" algn="just">
              <a:buNone/>
            </a:pPr>
            <a:r>
              <a:rPr lang="it-IT" dirty="0"/>
              <a:t>b) la persona segnalante  ha  già effettuato una  segnalazione interna ai sensi dell’art. 4 e la stessa non ha avuto seguito; </a:t>
            </a:r>
          </a:p>
          <a:p>
            <a:pPr marL="0" indent="0" algn="just">
              <a:buNone/>
            </a:pPr>
            <a:r>
              <a:rPr lang="it-IT" dirty="0"/>
              <a:t> c) la persona segnalante ha fondati motivi di  ritenere  che,  se effettuasse una segnalazione interna, alla stessa  non  sarebbe  dato efficace seguito ovvero che la stessa segnalazione possa  determinare il rischio di ritorsione; </a:t>
            </a:r>
          </a:p>
          <a:p>
            <a:pPr marL="0" indent="0" algn="just">
              <a:buNone/>
            </a:pPr>
            <a:r>
              <a:rPr lang="it-IT" dirty="0"/>
              <a:t> d) la persona segnalante ha fondato motivo di ritenere che la violazione possa costituire un pericolo imminente  o  palese  per  il pubblico interesse.</a:t>
            </a:r>
          </a:p>
          <a:p>
            <a:pPr marL="0" indent="0" algn="just">
              <a:buNone/>
            </a:pPr>
            <a:r>
              <a:rPr lang="it-IT" dirty="0"/>
              <a:t>L’ANAC, come i</a:t>
            </a:r>
            <a:r>
              <a:rPr lang="it-IT" b="1" dirty="0">
                <a:solidFill>
                  <a:srgbClr val="111111"/>
                </a:solidFill>
                <a:latin typeface="Raleway"/>
                <a:ea typeface="Times New Roman" panose="02020603050405020304" pitchFamily="18" charset="0"/>
                <a:cs typeface="Times New Roman" panose="02020603050405020304" pitchFamily="18" charset="0"/>
              </a:rPr>
              <a:t>l </a:t>
            </a:r>
            <a:r>
              <a:rPr lang="it-IT" dirty="0">
                <a:solidFill>
                  <a:srgbClr val="111111"/>
                </a:solidFill>
                <a:latin typeface="Raleway"/>
                <a:ea typeface="Times New Roman" panose="02020603050405020304" pitchFamily="18" charset="0"/>
                <a:cs typeface="Times New Roman" panose="02020603050405020304" pitchFamily="18" charset="0"/>
              </a:rPr>
              <a:t>canale interno,</a:t>
            </a:r>
            <a:r>
              <a:rPr lang="it-IT" b="1" dirty="0">
                <a:solidFill>
                  <a:srgbClr val="111111"/>
                </a:solidFill>
                <a:latin typeface="Raleway"/>
                <a:ea typeface="Times New Roman" panose="02020603050405020304" pitchFamily="18" charset="0"/>
                <a:cs typeface="Times New Roman" panose="02020603050405020304" pitchFamily="18" charset="0"/>
              </a:rPr>
              <a:t> è tenuto  a dare riscontro</a:t>
            </a:r>
            <a:r>
              <a:rPr lang="it-IT" dirty="0">
                <a:solidFill>
                  <a:srgbClr val="111111"/>
                </a:solidFill>
                <a:latin typeface="Raleway"/>
                <a:ea typeface="Times New Roman" panose="02020603050405020304" pitchFamily="18" charset="0"/>
                <a:cs typeface="Times New Roman" panose="02020603050405020304" pitchFamily="18" charset="0"/>
              </a:rPr>
              <a:t> al whistleblower e ad avviare l’istruttoria, dando notizia poi dell’esito, che può consistere nell'archiviazione o  nella   trasmissione alle </a:t>
            </a:r>
            <a:r>
              <a:rPr lang="it-IT" dirty="0" err="1">
                <a:solidFill>
                  <a:srgbClr val="111111"/>
                </a:solidFill>
                <a:latin typeface="Raleway"/>
                <a:ea typeface="Times New Roman" panose="02020603050405020304" pitchFamily="18" charset="0"/>
                <a:cs typeface="Times New Roman" panose="02020603050405020304" pitchFamily="18" charset="0"/>
              </a:rPr>
              <a:t>autorita'</a:t>
            </a:r>
            <a:r>
              <a:rPr lang="it-IT" dirty="0">
                <a:solidFill>
                  <a:srgbClr val="111111"/>
                </a:solidFill>
                <a:latin typeface="Raleway"/>
                <a:ea typeface="Times New Roman" panose="02020603050405020304" pitchFamily="18" charset="0"/>
                <a:cs typeface="Times New Roman" panose="02020603050405020304" pitchFamily="18" charset="0"/>
              </a:rPr>
              <a:t> competenti o in una raccomandazione o  in una sanzione amministrativa. </a:t>
            </a:r>
            <a:endParaRPr lang="it-IT" dirty="0"/>
          </a:p>
        </p:txBody>
      </p:sp>
    </p:spTree>
    <p:extLst>
      <p:ext uri="{BB962C8B-B14F-4D97-AF65-F5344CB8AC3E}">
        <p14:creationId xmlns:p14="http://schemas.microsoft.com/office/powerpoint/2010/main" val="25568323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2EB579-18C9-44FE-8244-E25227B20AA3}"/>
              </a:ext>
            </a:extLst>
          </p:cNvPr>
          <p:cNvSpPr>
            <a:spLocks noGrp="1"/>
          </p:cNvSpPr>
          <p:nvPr>
            <p:ph type="title"/>
          </p:nvPr>
        </p:nvSpPr>
        <p:spPr/>
        <p:txBody>
          <a:bodyPr/>
          <a:lstStyle/>
          <a:p>
            <a:r>
              <a:rPr lang="it-IT" dirty="0"/>
              <a:t>DIVULGAZIONE PUBBLICA</a:t>
            </a:r>
          </a:p>
        </p:txBody>
      </p:sp>
      <p:sp>
        <p:nvSpPr>
          <p:cNvPr id="3" name="Segnaposto contenuto 2">
            <a:extLst>
              <a:ext uri="{FF2B5EF4-FFF2-40B4-BE49-F238E27FC236}">
                <a16:creationId xmlns:a16="http://schemas.microsoft.com/office/drawing/2014/main" id="{56C6438D-F85A-45B4-BD4B-09A2D5F385B0}"/>
              </a:ext>
            </a:extLst>
          </p:cNvPr>
          <p:cNvSpPr>
            <a:spLocks noGrp="1"/>
          </p:cNvSpPr>
          <p:nvPr>
            <p:ph idx="1"/>
          </p:nvPr>
        </p:nvSpPr>
        <p:spPr/>
        <p:txBody>
          <a:bodyPr>
            <a:normAutofit fontScale="85000" lnSpcReduction="20000"/>
          </a:bodyPr>
          <a:lstStyle/>
          <a:p>
            <a:pPr marL="0" indent="0" algn="just">
              <a:buNone/>
            </a:pPr>
            <a:r>
              <a:rPr lang="it-IT" dirty="0"/>
              <a:t>E’ consentita la divulgazione pubblica -tramite la stampa, mezzi elettronici o mezzi di diffusione in grado di raggiungere un numero elevato di persone - solo come </a:t>
            </a:r>
            <a:r>
              <a:rPr lang="it-IT" dirty="0" err="1"/>
              <a:t>extrema</a:t>
            </a:r>
            <a:r>
              <a:rPr lang="it-IT" dirty="0"/>
              <a:t> ratio ovvero se,  al momento della stessa,  ricorre  una  delle  seguenti condizioni: </a:t>
            </a:r>
          </a:p>
          <a:p>
            <a:pPr marL="0" indent="0" algn="just">
              <a:buNone/>
            </a:pPr>
            <a:r>
              <a:rPr lang="it-IT" dirty="0"/>
              <a:t>    a)  la  persona  segnalante   ha   previamente   effettuato   una segnalazione interna ed esterna e</a:t>
            </a:r>
            <a:r>
              <a:rPr lang="it-IT" b="1" dirty="0"/>
              <a:t>  non  </a:t>
            </a:r>
            <a:r>
              <a:rPr lang="it-IT" b="1" dirty="0" err="1"/>
              <a:t>e'</a:t>
            </a:r>
            <a:r>
              <a:rPr lang="it-IT" b="1" dirty="0"/>
              <a:t>  stato  dato  riscontro  </a:t>
            </a:r>
            <a:r>
              <a:rPr lang="it-IT" dirty="0"/>
              <a:t>nei  termini previsti in  merito  alle misure  previste o adottate per dare seguito alle segnalazioni; </a:t>
            </a:r>
          </a:p>
          <a:p>
            <a:pPr marL="0" indent="0" algn="just">
              <a:buNone/>
            </a:pPr>
            <a:r>
              <a:rPr lang="it-IT" dirty="0"/>
              <a:t> b) la persona segnalante ha fondato motivo di  ritenere  che  la violazione possa costituire un </a:t>
            </a:r>
            <a:r>
              <a:rPr lang="it-IT" b="1" dirty="0"/>
              <a:t>pericolo imminente  o  palese  </a:t>
            </a:r>
            <a:r>
              <a:rPr lang="it-IT" dirty="0"/>
              <a:t>per  il pubblico interesse; </a:t>
            </a:r>
          </a:p>
          <a:p>
            <a:pPr marL="0" indent="0" algn="just">
              <a:buNone/>
            </a:pPr>
            <a:r>
              <a:rPr lang="it-IT" dirty="0"/>
              <a:t>c) la persona segnalante ha fondato motivo  di  ritenere  che  </a:t>
            </a:r>
            <a:r>
              <a:rPr lang="it-IT" b="1" dirty="0"/>
              <a:t>la segnalazione esterna possa comportare  il  rischio  di  ritorsioni</a:t>
            </a:r>
            <a:r>
              <a:rPr lang="it-IT" dirty="0"/>
              <a:t>  </a:t>
            </a:r>
            <a:r>
              <a:rPr lang="it-IT" b="1" dirty="0"/>
              <a:t>o possa  non  avere  efficace  seguito </a:t>
            </a:r>
            <a:r>
              <a:rPr lang="it-IT" dirty="0"/>
              <a:t> in  ragione  delle   </a:t>
            </a:r>
            <a:r>
              <a:rPr lang="it-IT" u="sng" dirty="0"/>
              <a:t>specifiche circostanze del caso concreto</a:t>
            </a:r>
            <a:r>
              <a:rPr lang="it-IT" dirty="0"/>
              <a:t>, come  quelle  in  cui  possano  essere </a:t>
            </a:r>
            <a:r>
              <a:rPr lang="it-IT" u="sng" dirty="0"/>
              <a:t>occultate o distrutte prove </a:t>
            </a:r>
            <a:r>
              <a:rPr lang="it-IT" dirty="0"/>
              <a:t>oppure in cui vi sia fondato  timore  che </a:t>
            </a:r>
            <a:r>
              <a:rPr lang="it-IT" u="sng" dirty="0"/>
              <a:t>chi ha ricevuto la segnalazione possa essere colluso </a:t>
            </a:r>
            <a:r>
              <a:rPr lang="it-IT" dirty="0"/>
              <a:t>con  l'autore della violazione </a:t>
            </a:r>
            <a:r>
              <a:rPr lang="it-IT" u="sng" dirty="0"/>
              <a:t>o coinvolto</a:t>
            </a:r>
            <a:r>
              <a:rPr lang="it-IT" dirty="0"/>
              <a:t> nella violazione stessa.</a:t>
            </a:r>
          </a:p>
        </p:txBody>
      </p:sp>
    </p:spTree>
    <p:extLst>
      <p:ext uri="{BB962C8B-B14F-4D97-AF65-F5344CB8AC3E}">
        <p14:creationId xmlns:p14="http://schemas.microsoft.com/office/powerpoint/2010/main" val="163563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A75A88-0571-4744-B12C-1821DCE0AC89}"/>
              </a:ext>
            </a:extLst>
          </p:cNvPr>
          <p:cNvSpPr>
            <a:spLocks noGrp="1"/>
          </p:cNvSpPr>
          <p:nvPr>
            <p:ph type="title"/>
          </p:nvPr>
        </p:nvSpPr>
        <p:spPr>
          <a:xfrm>
            <a:off x="838200" y="365126"/>
            <a:ext cx="10515600" cy="727506"/>
          </a:xfrm>
        </p:spPr>
        <p:txBody>
          <a:bodyPr/>
          <a:lstStyle/>
          <a:p>
            <a:r>
              <a:rPr lang="it-IT" dirty="0"/>
              <a:t>MISURE DI PROTEZIONE contro le RITORSIONI</a:t>
            </a:r>
          </a:p>
        </p:txBody>
      </p:sp>
      <p:sp>
        <p:nvSpPr>
          <p:cNvPr id="3" name="Segnaposto contenuto 2">
            <a:extLst>
              <a:ext uri="{FF2B5EF4-FFF2-40B4-BE49-F238E27FC236}">
                <a16:creationId xmlns:a16="http://schemas.microsoft.com/office/drawing/2014/main" id="{598C8F1B-3FC3-4A79-8E74-211AA7E98888}"/>
              </a:ext>
            </a:extLst>
          </p:cNvPr>
          <p:cNvSpPr>
            <a:spLocks noGrp="1"/>
          </p:cNvSpPr>
          <p:nvPr>
            <p:ph idx="1"/>
          </p:nvPr>
        </p:nvSpPr>
        <p:spPr>
          <a:xfrm>
            <a:off x="348713" y="1162373"/>
            <a:ext cx="11228522" cy="5106691"/>
          </a:xfrm>
        </p:spPr>
        <p:txBody>
          <a:bodyPr>
            <a:normAutofit fontScale="55000" lnSpcReduction="20000"/>
          </a:bodyPr>
          <a:lstStyle/>
          <a:p>
            <a:pPr marL="0" indent="0" algn="just">
              <a:buNone/>
            </a:pPr>
            <a:r>
              <a:rPr lang="it-IT" sz="3800" dirty="0"/>
              <a:t>Il  D. LGS. 24/2023 prevede le garanzie contro ritorsioni e discriminazioni subite dal segnalante: </a:t>
            </a:r>
          </a:p>
          <a:p>
            <a:pPr marL="0" indent="0" algn="just">
              <a:buNone/>
            </a:pPr>
            <a:r>
              <a:rPr lang="it-IT" sz="3800" dirty="0"/>
              <a:t>questi può avvisare l’ANAC delle ritorsioni, l’ANAC accerta l’effettività della ritorsione; comunica l’esito agli organi competenti (Dipartimento della funzione pubblica presso la Presidenza del Consiglio dei ministri/Ispettorato del Lavoro)ai fini dell’irrogazione delle sanzioni. L’accertamento della ritorsione sia in sede amministrativa che in sede processuale è agevolato per il denunziante mediante </a:t>
            </a:r>
            <a:r>
              <a:rPr lang="it-IT" sz="3800" b="1" dirty="0"/>
              <a:t>un’inversione dell’onere probatorio</a:t>
            </a:r>
            <a:r>
              <a:rPr lang="it-IT" sz="3800" dirty="0"/>
              <a:t>: gli atti di licenziamento, sospensione, retrocessione o mancata promozione,  mutamento di funzioni, cambiamento del luogo di  lavoro, riduzione dello stipendio si presumono ritorsivi, cioè compiuti per ragioni connesse alla segnalazione, alla divulgazione o alla denuncia. Spetta al datore di lavoro provare il contrario. Anche il danno dimostrato dal denunziante di cui chieda il risarcimento in sede giudiziaria si presume causato dalla segnalazione. </a:t>
            </a:r>
          </a:p>
          <a:p>
            <a:pPr marL="0" indent="0" algn="just">
              <a:buNone/>
            </a:pPr>
            <a:r>
              <a:rPr lang="it-IT" sz="3800" dirty="0"/>
              <a:t>La  </a:t>
            </a:r>
            <a:r>
              <a:rPr lang="it-IT" sz="3800" b="1" dirty="0"/>
              <a:t>tutela  giudiziaria</a:t>
            </a:r>
            <a:r>
              <a:rPr lang="it-IT" sz="3800" dirty="0"/>
              <a:t>:  dichiarazione di </a:t>
            </a:r>
            <a:r>
              <a:rPr lang="it-IT" sz="3800" dirty="0" err="1"/>
              <a:t>nullita'</a:t>
            </a:r>
            <a:r>
              <a:rPr lang="it-IT" sz="3800" dirty="0"/>
              <a:t>  degli  atti  di ritorsione, risarcimento  del danno, reintegrazione nel posto di lavoro, ordine di  cessazione della condotta posta in essere. </a:t>
            </a:r>
          </a:p>
          <a:p>
            <a:pPr marL="0" indent="0" algn="just">
              <a:buNone/>
            </a:pPr>
            <a:r>
              <a:rPr lang="it-IT" sz="3800" b="1" dirty="0"/>
              <a:t>Esonero da responsabilità del segnalante</a:t>
            </a:r>
            <a:r>
              <a:rPr lang="it-IT" sz="3800" dirty="0"/>
              <a:t>: è esclusa qualsiasi responsabilità nel caso in cui diffonda o riveli, attraverso canali di segnalazione previsti dal Decreto, </a:t>
            </a:r>
            <a:r>
              <a:rPr lang="it-IT" sz="3800" i="1" dirty="0"/>
              <a:t>informazioni coperte dall'obbligo di segreto relative alla tutela del diritto d’autore o alla protezione dei dati personali,</a:t>
            </a:r>
            <a:r>
              <a:rPr lang="it-IT" sz="3800" dirty="0"/>
              <a:t> </a:t>
            </a:r>
            <a:r>
              <a:rPr lang="it-IT" sz="3800" u="sng" dirty="0"/>
              <a:t>a condizione che avesse il fondato motivo di ritenere che la rivelazione di tali informazioni fosse necessaria allo svelare la violazione.</a:t>
            </a:r>
          </a:p>
          <a:p>
            <a:pPr marL="0" indent="0" algn="just">
              <a:buNone/>
            </a:pPr>
            <a:r>
              <a:rPr lang="it-IT" sz="3800" dirty="0"/>
              <a:t>Salvo che il fatto costituisca reato, il segnalante non incorre in alcuna </a:t>
            </a:r>
            <a:r>
              <a:rPr lang="it-IT" sz="3800" dirty="0" err="1"/>
              <a:t>responsabilita'</a:t>
            </a:r>
            <a:r>
              <a:rPr lang="it-IT" sz="3800" dirty="0"/>
              <a:t>, anche di natura civile o amministrativa, per l'acquisizione delle informazioni sulle violazioni o per l'accesso alle stesse.</a:t>
            </a:r>
          </a:p>
          <a:p>
            <a:pPr marL="0" indent="0" algn="just">
              <a:buNone/>
            </a:pPr>
            <a:endParaRPr lang="it-IT" sz="3800" dirty="0"/>
          </a:p>
        </p:txBody>
      </p:sp>
    </p:spTree>
    <p:extLst>
      <p:ext uri="{BB962C8B-B14F-4D97-AF65-F5344CB8AC3E}">
        <p14:creationId xmlns:p14="http://schemas.microsoft.com/office/powerpoint/2010/main" val="12140845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FAD29D-3648-425D-90C9-7F023BE29C1E}"/>
              </a:ext>
            </a:extLst>
          </p:cNvPr>
          <p:cNvSpPr>
            <a:spLocks noGrp="1"/>
          </p:cNvSpPr>
          <p:nvPr>
            <p:ph type="title"/>
          </p:nvPr>
        </p:nvSpPr>
        <p:spPr/>
        <p:txBody>
          <a:bodyPr/>
          <a:lstStyle/>
          <a:p>
            <a:r>
              <a:rPr lang="it-IT" dirty="0"/>
              <a:t>MISURE DI SOSTEGNO</a:t>
            </a:r>
          </a:p>
        </p:txBody>
      </p:sp>
      <p:sp>
        <p:nvSpPr>
          <p:cNvPr id="3" name="Segnaposto contenuto 2">
            <a:extLst>
              <a:ext uri="{FF2B5EF4-FFF2-40B4-BE49-F238E27FC236}">
                <a16:creationId xmlns:a16="http://schemas.microsoft.com/office/drawing/2014/main" id="{DFAF1517-BF31-415E-B031-4F12A558FCCD}"/>
              </a:ext>
            </a:extLst>
          </p:cNvPr>
          <p:cNvSpPr>
            <a:spLocks noGrp="1"/>
          </p:cNvSpPr>
          <p:nvPr>
            <p:ph idx="1"/>
          </p:nvPr>
        </p:nvSpPr>
        <p:spPr/>
        <p:txBody>
          <a:bodyPr/>
          <a:lstStyle/>
          <a:p>
            <a:pPr algn="just"/>
            <a:r>
              <a:rPr lang="it-IT" dirty="0"/>
              <a:t>Tali misure, individuate dall’art. 18 del D. LGS. 24/2023, consistono nell’assistenza e nella consulenza a titolo gratuito sulle modalità di segnalazione e sulla protezione dalle ritorsioni, sui diritti della persona coinvolta, nonché sulle modalità e condizioni di accesso al patrocinio a spese dello Stato”.</a:t>
            </a:r>
          </a:p>
          <a:p>
            <a:pPr algn="just"/>
            <a:r>
              <a:rPr lang="it-IT" dirty="0"/>
              <a:t>È stata prevista l’istituzione da parte dell’ANAC di un elenco degli enti del terzo settore che forniscono misure di sostegno per i whistleblower. L’ elenco è ancora in corso di realizzazione.</a:t>
            </a:r>
          </a:p>
          <a:p>
            <a:endParaRPr lang="it-IT" dirty="0"/>
          </a:p>
        </p:txBody>
      </p:sp>
    </p:spTree>
    <p:extLst>
      <p:ext uri="{BB962C8B-B14F-4D97-AF65-F5344CB8AC3E}">
        <p14:creationId xmlns:p14="http://schemas.microsoft.com/office/powerpoint/2010/main" val="3085878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F7065B-D9C5-45B4-9C9A-257B202BB0BB}"/>
              </a:ext>
            </a:extLst>
          </p:cNvPr>
          <p:cNvSpPr>
            <a:spLocks noGrp="1"/>
          </p:cNvSpPr>
          <p:nvPr>
            <p:ph type="title"/>
          </p:nvPr>
        </p:nvSpPr>
        <p:spPr/>
        <p:txBody>
          <a:bodyPr/>
          <a:lstStyle/>
          <a:p>
            <a:r>
              <a:rPr lang="it-IT" dirty="0"/>
              <a:t>SANZIONI per i DATORI DI LAVORO</a:t>
            </a:r>
          </a:p>
        </p:txBody>
      </p:sp>
      <p:sp>
        <p:nvSpPr>
          <p:cNvPr id="3" name="Segnaposto contenuto 2">
            <a:extLst>
              <a:ext uri="{FF2B5EF4-FFF2-40B4-BE49-F238E27FC236}">
                <a16:creationId xmlns:a16="http://schemas.microsoft.com/office/drawing/2014/main" id="{BC7905F9-466A-407F-B0BA-31D1578675D8}"/>
              </a:ext>
            </a:extLst>
          </p:cNvPr>
          <p:cNvSpPr>
            <a:spLocks noGrp="1"/>
          </p:cNvSpPr>
          <p:nvPr>
            <p:ph idx="1"/>
          </p:nvPr>
        </p:nvSpPr>
        <p:spPr/>
        <p:txBody>
          <a:bodyPr>
            <a:normAutofit lnSpcReduction="10000"/>
          </a:bodyPr>
          <a:lstStyle/>
          <a:p>
            <a:pPr marL="0" indent="0" algn="just">
              <a:buNone/>
            </a:pPr>
            <a:r>
              <a:rPr lang="it-IT" dirty="0"/>
              <a:t>E’ previsto un regime sanzionatorio applicabile nei casi in cui vengano riscontrate violazioni delle disposizioni del Decreto. In particolare, l’ANAC può infliggere al responsabile sanzioni amministrative pecuniarie qualora:</a:t>
            </a:r>
          </a:p>
          <a:p>
            <a:pPr algn="just"/>
            <a:r>
              <a:rPr lang="it-IT" dirty="0"/>
              <a:t>1.	Siano state commesse delle ritorsioni o qualora si accerti che la segnalazione sia stata ostacolata o che l’obbligo di riservatezza sia stato violato;</a:t>
            </a:r>
          </a:p>
          <a:p>
            <a:pPr algn="just"/>
            <a:r>
              <a:rPr lang="it-IT" dirty="0"/>
              <a:t>2.	Non siano stati istituiti canali di segnalazione, non siano state adottate procedure per l’effettuazione e la gestione delle segnalazioni o le procedure adottate non siano conformi alle disposizioni del decreto.</a:t>
            </a:r>
          </a:p>
          <a:p>
            <a:endParaRPr lang="it-IT" dirty="0"/>
          </a:p>
        </p:txBody>
      </p:sp>
    </p:spTree>
    <p:extLst>
      <p:ext uri="{BB962C8B-B14F-4D97-AF65-F5344CB8AC3E}">
        <p14:creationId xmlns:p14="http://schemas.microsoft.com/office/powerpoint/2010/main" val="9440393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970C04-D3F5-40EB-84D2-1EF33742FB36}"/>
              </a:ext>
            </a:extLst>
          </p:cNvPr>
          <p:cNvSpPr>
            <a:spLocks noGrp="1"/>
          </p:cNvSpPr>
          <p:nvPr>
            <p:ph type="title"/>
          </p:nvPr>
        </p:nvSpPr>
        <p:spPr>
          <a:xfrm>
            <a:off x="838200" y="365125"/>
            <a:ext cx="10515600" cy="1325563"/>
          </a:xfrm>
        </p:spPr>
        <p:txBody>
          <a:bodyPr/>
          <a:lstStyle/>
          <a:p>
            <a:pPr algn="ctr"/>
            <a:r>
              <a:rPr lang="it-IT" dirty="0"/>
              <a:t>PERDITA DELLE TUTELE E SANZIONI PER IL DENUNZIANTE</a:t>
            </a:r>
          </a:p>
        </p:txBody>
      </p:sp>
      <p:sp>
        <p:nvSpPr>
          <p:cNvPr id="3" name="Segnaposto contenuto 2">
            <a:extLst>
              <a:ext uri="{FF2B5EF4-FFF2-40B4-BE49-F238E27FC236}">
                <a16:creationId xmlns:a16="http://schemas.microsoft.com/office/drawing/2014/main" id="{761E9700-9255-4C3F-B230-25C1B154A2DC}"/>
              </a:ext>
            </a:extLst>
          </p:cNvPr>
          <p:cNvSpPr>
            <a:spLocks noGrp="1"/>
          </p:cNvSpPr>
          <p:nvPr>
            <p:ph idx="1"/>
          </p:nvPr>
        </p:nvSpPr>
        <p:spPr/>
        <p:txBody>
          <a:bodyPr/>
          <a:lstStyle/>
          <a:p>
            <a:pPr marL="0" indent="0" algn="just">
              <a:buNone/>
            </a:pPr>
            <a:r>
              <a:rPr lang="it-IT" dirty="0"/>
              <a:t>Quando è accertata, anche con sentenza di primo grado, la responsabilità penale della persona segnalante per i  reati  di  diffamazione  o  di  calunnia ovvero la sua </a:t>
            </a:r>
            <a:r>
              <a:rPr lang="it-IT" dirty="0" err="1"/>
              <a:t>responsabilita'</a:t>
            </a:r>
            <a:r>
              <a:rPr lang="it-IT" dirty="0"/>
              <a:t> civile, per  lo stesso titolo, nei casi di dolo o colpa grave del segnalante, le tutele  di  cui  al decreto in esame non  sono  garantite.</a:t>
            </a:r>
          </a:p>
          <a:p>
            <a:pPr marL="0" indent="0" algn="just">
              <a:buNone/>
            </a:pPr>
            <a:r>
              <a:rPr lang="it-IT" dirty="0"/>
              <a:t>Alla  persona  segnalante è inoltre irrogata una sanzione disciplinare. </a:t>
            </a:r>
          </a:p>
        </p:txBody>
      </p:sp>
    </p:spTree>
    <p:extLst>
      <p:ext uri="{BB962C8B-B14F-4D97-AF65-F5344CB8AC3E}">
        <p14:creationId xmlns:p14="http://schemas.microsoft.com/office/powerpoint/2010/main" val="53540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F9473577-CA61-400F-B93A-EAE6BEFD8E82}"/>
              </a:ext>
            </a:extLst>
          </p:cNvPr>
          <p:cNvSpPr/>
          <p:nvPr/>
        </p:nvSpPr>
        <p:spPr>
          <a:xfrm>
            <a:off x="681925" y="519194"/>
            <a:ext cx="10653481" cy="6186309"/>
          </a:xfrm>
          <a:prstGeom prst="rect">
            <a:avLst/>
          </a:prstGeom>
        </p:spPr>
        <p:txBody>
          <a:bodyPr wrap="square">
            <a:spAutoFit/>
          </a:bodyPr>
          <a:lstStyle/>
          <a:p>
            <a:pPr algn="just"/>
            <a:r>
              <a:rPr lang="it-IT" b="1" dirty="0"/>
              <a:t>Già prima e indipendentemente dagli indirizzi europei e obblighi attuativi, la legge italiana già prevedeva una normativa antidiscriminatoria, in attuazione dell’art. 3 Cost.:</a:t>
            </a:r>
          </a:p>
          <a:p>
            <a:pPr algn="just"/>
            <a:r>
              <a:rPr lang="it-IT" b="1" dirty="0"/>
              <a:t>1. l’art. 4 L. 604/1966: </a:t>
            </a:r>
            <a:r>
              <a:rPr lang="it-IT" dirty="0"/>
              <a:t>“</a:t>
            </a:r>
            <a:r>
              <a:rPr lang="it-IT" b="1" i="1" dirty="0"/>
              <a:t>il licenziamento </a:t>
            </a:r>
            <a:r>
              <a:rPr lang="it-IT" i="1" dirty="0"/>
              <a:t>determinato da ragioni di </a:t>
            </a:r>
            <a:r>
              <a:rPr lang="it-IT" i="1" u="sng" dirty="0"/>
              <a:t>credo politico </a:t>
            </a:r>
            <a:r>
              <a:rPr lang="it-IT" i="1" dirty="0"/>
              <a:t>o</a:t>
            </a:r>
            <a:r>
              <a:rPr lang="it-IT" i="1" u="sng" dirty="0"/>
              <a:t> fede religiosa, </a:t>
            </a:r>
            <a:r>
              <a:rPr lang="it-IT" i="1" dirty="0"/>
              <a:t>dell</a:t>
            </a:r>
            <a:r>
              <a:rPr lang="it-IT" i="1" u="sng" dirty="0"/>
              <a:t>’appartenenza ad un sindacato e dalla partecipazione ad attività sindacabili </a:t>
            </a:r>
            <a:r>
              <a:rPr lang="it-IT" i="1" dirty="0"/>
              <a:t>è nullo, indipendentemente dalla motivazione adottata</a:t>
            </a:r>
            <a:r>
              <a:rPr lang="it-IT" dirty="0"/>
              <a:t>”;</a:t>
            </a:r>
          </a:p>
          <a:p>
            <a:r>
              <a:rPr lang="it-IT" b="1" dirty="0"/>
              <a:t>2. L’art. 15 </a:t>
            </a:r>
            <a:r>
              <a:rPr lang="it-IT" b="1" dirty="0" err="1"/>
              <a:t>St.Lav</a:t>
            </a:r>
            <a:r>
              <a:rPr lang="it-IT" dirty="0"/>
              <a:t>.: “è </a:t>
            </a:r>
            <a:r>
              <a:rPr lang="it-IT" b="1" dirty="0"/>
              <a:t>nullo qualsiasi patto od atto diretto a:</a:t>
            </a:r>
          </a:p>
          <a:p>
            <a:pPr algn="just"/>
            <a:r>
              <a:rPr lang="it-IT" dirty="0"/>
              <a:t> a</a:t>
            </a:r>
            <a:r>
              <a:rPr lang="it-IT" i="1" dirty="0"/>
              <a:t>) subordinare l</a:t>
            </a:r>
            <a:r>
              <a:rPr lang="it-IT" b="1" i="1" dirty="0"/>
              <a:t>’occupazione</a:t>
            </a:r>
            <a:r>
              <a:rPr lang="it-IT" i="1" dirty="0"/>
              <a:t> di un lavoratore alla condizione che aderisca o non aderisca ad una </a:t>
            </a:r>
            <a:r>
              <a:rPr lang="it-IT" i="1" u="sng" dirty="0"/>
              <a:t>associazione sindacale  ovvero cessi di farne parte</a:t>
            </a:r>
            <a:r>
              <a:rPr lang="it-IT" i="1" dirty="0"/>
              <a:t>;</a:t>
            </a:r>
          </a:p>
          <a:p>
            <a:pPr algn="just"/>
            <a:r>
              <a:rPr lang="it-IT" i="1" dirty="0"/>
              <a:t> b) </a:t>
            </a:r>
            <a:r>
              <a:rPr lang="it-IT" b="1" i="1" dirty="0"/>
              <a:t>licenziare</a:t>
            </a:r>
            <a:r>
              <a:rPr lang="it-IT" i="1" dirty="0"/>
              <a:t> un lavoratore, discriminarlo nella </a:t>
            </a:r>
            <a:r>
              <a:rPr lang="it-IT" b="1" i="1" dirty="0"/>
              <a:t>assegnazione di qualifiche o mansioni, nei trasferimenti, nei provvedimenti disciplinari, o recargli altrimenti pregiudizio </a:t>
            </a:r>
            <a:r>
              <a:rPr lang="it-IT" i="1" u="sng" dirty="0"/>
              <a:t>a causa della sua affiliazione o attività sindacale ovvero della sua partecipazione ad uno sciopero.</a:t>
            </a:r>
          </a:p>
          <a:p>
            <a:pPr algn="just"/>
            <a:r>
              <a:rPr lang="it-IT" i="1" dirty="0"/>
              <a:t>Le medesime disposizioni si applicano altresì ai patti o atti diretti a fini di discriminazione </a:t>
            </a:r>
            <a:r>
              <a:rPr lang="it-IT" i="1" u="sng" dirty="0"/>
              <a:t>politica, religiosa, razziale, di lingua o di sesso, di handicap, di età, di nazionalità o basata sull’orientamento sessuale o sulle convinzioni personali</a:t>
            </a:r>
            <a:r>
              <a:rPr lang="it-IT" u="sng" dirty="0"/>
              <a:t>;</a:t>
            </a:r>
          </a:p>
          <a:p>
            <a:pPr algn="just"/>
            <a:r>
              <a:rPr lang="it-IT" dirty="0"/>
              <a:t>A coronamento del principio, </a:t>
            </a:r>
            <a:r>
              <a:rPr lang="it-IT" b="1" dirty="0"/>
              <a:t>nell’art. 16 </a:t>
            </a:r>
            <a:r>
              <a:rPr lang="it-IT" dirty="0"/>
              <a:t>è sancito il divieto di </a:t>
            </a:r>
            <a:r>
              <a:rPr lang="it-IT" u="sng" dirty="0"/>
              <a:t>trattamenti economici collettivi </a:t>
            </a:r>
            <a:r>
              <a:rPr lang="it-IT" dirty="0"/>
              <a:t>a carattere discriminatorio.</a:t>
            </a:r>
          </a:p>
          <a:p>
            <a:pPr algn="just"/>
            <a:r>
              <a:rPr lang="it-IT" b="1" dirty="0"/>
              <a:t>3. </a:t>
            </a:r>
            <a:r>
              <a:rPr lang="it-IT" dirty="0"/>
              <a:t>il Decreto legislativo </a:t>
            </a:r>
            <a:r>
              <a:rPr lang="it-IT" b="1" dirty="0"/>
              <a:t>n. 198 del 2006 </a:t>
            </a:r>
            <a:r>
              <a:rPr lang="it-IT" dirty="0"/>
              <a:t>(c.d. “Codice delle pari opportunità tra uomo e donna”, emanato dal Governo in attuazione della l. delega 246/2005 per il riassetto delle norme vigenti in materia) – più volte novellato e da ultimo dalla L. 162/2021, legge emanata in attuazione del PNRR - che ha sancito il divieto generalizzato </a:t>
            </a:r>
            <a:r>
              <a:rPr lang="it-IT" b="1" dirty="0"/>
              <a:t>di discriminazioni di genere</a:t>
            </a:r>
            <a:r>
              <a:rPr lang="it-IT" dirty="0"/>
              <a:t>, atte a compromettere o impedire </a:t>
            </a:r>
            <a:r>
              <a:rPr lang="it-IT" u="sng" dirty="0"/>
              <a:t>il riconoscimento</a:t>
            </a:r>
            <a:r>
              <a:rPr lang="it-IT" dirty="0"/>
              <a:t>,  </a:t>
            </a:r>
            <a:r>
              <a:rPr lang="it-IT" u="sng" dirty="0"/>
              <a:t>il godimento o l'esercizio dei diritti umani e delle </a:t>
            </a:r>
            <a:r>
              <a:rPr lang="it-IT" u="sng" dirty="0" err="1"/>
              <a:t>liberta'</a:t>
            </a:r>
            <a:r>
              <a:rPr lang="it-IT" u="sng" dirty="0"/>
              <a:t> fondamentali in  campo  politico,  economico,  sociale, culturale e civile o </a:t>
            </a:r>
            <a:r>
              <a:rPr lang="it-IT" b="1" u="sng" dirty="0"/>
              <a:t>in ogni </a:t>
            </a:r>
            <a:r>
              <a:rPr lang="it-IT" u="sng" dirty="0"/>
              <a:t>altro</a:t>
            </a:r>
            <a:r>
              <a:rPr lang="it-IT" b="1" u="sng" dirty="0"/>
              <a:t> campo</a:t>
            </a:r>
            <a:r>
              <a:rPr lang="it-IT" u="sng" dirty="0"/>
              <a:t>.</a:t>
            </a:r>
          </a:p>
        </p:txBody>
      </p:sp>
    </p:spTree>
    <p:extLst>
      <p:ext uri="{BB962C8B-B14F-4D97-AF65-F5344CB8AC3E}">
        <p14:creationId xmlns:p14="http://schemas.microsoft.com/office/powerpoint/2010/main" val="329716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4819E8B8-16F0-4109-A272-7795463D22B6}"/>
              </a:ext>
            </a:extLst>
          </p:cNvPr>
          <p:cNvSpPr/>
          <p:nvPr/>
        </p:nvSpPr>
        <p:spPr>
          <a:xfrm>
            <a:off x="1095555" y="-248930"/>
            <a:ext cx="8471139" cy="686341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4000" dirty="0">
                <a:solidFill>
                  <a:srgbClr val="000000"/>
                </a:solidFill>
                <a:latin typeface="Franklin Gothic Book" panose="020B0503020102020204" pitchFamily="34" charset="0"/>
              </a:rPr>
              <a:t>FATTISPECIE DISCRIMINATORIE TIPIZZATE:</a:t>
            </a:r>
          </a:p>
          <a:p>
            <a:pPr algn="just"/>
            <a:r>
              <a:rPr lang="it-IT" sz="2000" dirty="0">
                <a:solidFill>
                  <a:srgbClr val="000000"/>
                </a:solidFill>
                <a:latin typeface="Wingdings 2" panose="05020102010507070707" pitchFamily="18" charset="2"/>
              </a:rPr>
              <a:t></a:t>
            </a:r>
            <a:r>
              <a:rPr lang="it-IT" sz="2400" b="1" dirty="0">
                <a:solidFill>
                  <a:srgbClr val="000000"/>
                </a:solidFill>
                <a:latin typeface="Perpetua" panose="02020502060401020303" pitchFamily="18" charset="0"/>
              </a:rPr>
              <a:t>Discriminazione diretta</a:t>
            </a:r>
            <a:r>
              <a:rPr lang="it-IT" sz="2400" dirty="0">
                <a:solidFill>
                  <a:srgbClr val="000000"/>
                </a:solidFill>
                <a:latin typeface="Perpetua" panose="02020502060401020303" pitchFamily="18" charset="0"/>
              </a:rPr>
              <a:t>: si verifica quando, per motivi connessi al fattore protetto, una persona </a:t>
            </a:r>
            <a:r>
              <a:rPr lang="it-IT" sz="2400" u="sng" dirty="0">
                <a:solidFill>
                  <a:srgbClr val="000000"/>
                </a:solidFill>
                <a:latin typeface="Perpetua" panose="02020502060401020303" pitchFamily="18" charset="0"/>
              </a:rPr>
              <a:t>è trattata meno favorevolmente </a:t>
            </a:r>
            <a:r>
              <a:rPr lang="it-IT" sz="2400" dirty="0">
                <a:solidFill>
                  <a:srgbClr val="000000"/>
                </a:solidFill>
                <a:latin typeface="Perpetua" panose="02020502060401020303" pitchFamily="18" charset="0"/>
              </a:rPr>
              <a:t>di quanto sia, sia stata o sarebbe trattata un’altra persona in situazione analoga (art. 25, co. 1 d. lgs. 198/2006; art. 2, 1</a:t>
            </a:r>
            <a:r>
              <a:rPr lang="it-IT" sz="1600" dirty="0">
                <a:solidFill>
                  <a:srgbClr val="000000"/>
                </a:solidFill>
                <a:latin typeface="Perpetua" panose="02020502060401020303" pitchFamily="18" charset="0"/>
              </a:rPr>
              <a:t>o </a:t>
            </a:r>
            <a:r>
              <a:rPr lang="it-IT" sz="2400" dirty="0">
                <a:solidFill>
                  <a:srgbClr val="000000"/>
                </a:solidFill>
                <a:latin typeface="Perpetua" panose="02020502060401020303" pitchFamily="18" charset="0"/>
              </a:rPr>
              <a:t>comma, lett. </a:t>
            </a:r>
            <a:r>
              <a:rPr lang="it-IT" sz="2400" i="1" dirty="0">
                <a:solidFill>
                  <a:srgbClr val="000000"/>
                </a:solidFill>
                <a:latin typeface="Perpetua" panose="02020502060401020303" pitchFamily="18" charset="0"/>
              </a:rPr>
              <a:t>a</a:t>
            </a:r>
            <a:r>
              <a:rPr lang="it-IT" sz="2400" dirty="0">
                <a:solidFill>
                  <a:srgbClr val="000000"/>
                </a:solidFill>
                <a:latin typeface="Perpetua" panose="02020502060401020303" pitchFamily="18" charset="0"/>
              </a:rPr>
              <a:t>), d. lgs. n. 215 del 2003; art. 2, 1</a:t>
            </a:r>
            <a:r>
              <a:rPr lang="it-IT" sz="1600" dirty="0">
                <a:solidFill>
                  <a:srgbClr val="000000"/>
                </a:solidFill>
                <a:latin typeface="Perpetua" panose="02020502060401020303" pitchFamily="18" charset="0"/>
              </a:rPr>
              <a:t>o </a:t>
            </a:r>
            <a:r>
              <a:rPr lang="it-IT" sz="2400" dirty="0">
                <a:solidFill>
                  <a:srgbClr val="000000"/>
                </a:solidFill>
                <a:latin typeface="Perpetua" panose="02020502060401020303" pitchFamily="18" charset="0"/>
              </a:rPr>
              <a:t>comma, lett. </a:t>
            </a:r>
            <a:r>
              <a:rPr lang="it-IT" sz="2400" i="1" dirty="0">
                <a:solidFill>
                  <a:srgbClr val="000000"/>
                </a:solidFill>
                <a:latin typeface="Perpetua" panose="02020502060401020303" pitchFamily="18" charset="0"/>
              </a:rPr>
              <a:t>a</a:t>
            </a:r>
            <a:r>
              <a:rPr lang="it-IT" sz="2400" dirty="0">
                <a:solidFill>
                  <a:srgbClr val="000000"/>
                </a:solidFill>
                <a:latin typeface="Perpetua" panose="02020502060401020303" pitchFamily="18" charset="0"/>
              </a:rPr>
              <a:t>) d. lgs. 216 del 2003; art. 2, 2</a:t>
            </a:r>
            <a:r>
              <a:rPr lang="it-IT" sz="1600" dirty="0">
                <a:solidFill>
                  <a:srgbClr val="000000"/>
                </a:solidFill>
                <a:latin typeface="Perpetua" panose="02020502060401020303" pitchFamily="18" charset="0"/>
              </a:rPr>
              <a:t>o </a:t>
            </a:r>
            <a:r>
              <a:rPr lang="it-IT" sz="2400" dirty="0">
                <a:solidFill>
                  <a:srgbClr val="000000"/>
                </a:solidFill>
                <a:latin typeface="Perpetua" panose="02020502060401020303" pitchFamily="18" charset="0"/>
              </a:rPr>
              <a:t>comma, legge n. 67 del 2006). </a:t>
            </a:r>
          </a:p>
          <a:p>
            <a:pPr algn="just"/>
            <a:r>
              <a:rPr lang="it-IT" sz="2000" dirty="0">
                <a:solidFill>
                  <a:srgbClr val="000000"/>
                </a:solidFill>
                <a:latin typeface="Wingdings 2" panose="05020102010507070707" pitchFamily="18" charset="2"/>
              </a:rPr>
              <a:t></a:t>
            </a:r>
            <a:r>
              <a:rPr lang="it-IT" sz="2400" dirty="0">
                <a:solidFill>
                  <a:srgbClr val="000000"/>
                </a:solidFill>
                <a:latin typeface="Perpetua" panose="02020502060401020303" pitchFamily="18" charset="0"/>
              </a:rPr>
              <a:t>Discriminazione </a:t>
            </a:r>
            <a:r>
              <a:rPr lang="it-IT" sz="2400" b="1" dirty="0">
                <a:solidFill>
                  <a:srgbClr val="000000"/>
                </a:solidFill>
                <a:latin typeface="Perpetua" panose="02020502060401020303" pitchFamily="18" charset="0"/>
              </a:rPr>
              <a:t>indiretta:</a:t>
            </a:r>
            <a:r>
              <a:rPr lang="it-IT" sz="2400" dirty="0">
                <a:solidFill>
                  <a:srgbClr val="000000"/>
                </a:solidFill>
                <a:latin typeface="Perpetua" panose="02020502060401020303" pitchFamily="18" charset="0"/>
              </a:rPr>
              <a:t> si verifica quando una disposizione, un criterio, una prassi, un atto, un patto o un comportamento </a:t>
            </a:r>
            <a:r>
              <a:rPr lang="it-IT" sz="2400" u="sng" dirty="0">
                <a:solidFill>
                  <a:srgbClr val="000000"/>
                </a:solidFill>
                <a:latin typeface="Perpetua" panose="02020502060401020303" pitchFamily="18" charset="0"/>
              </a:rPr>
              <a:t>apparentemente neutri</a:t>
            </a:r>
            <a:r>
              <a:rPr lang="it-IT" sz="2400" dirty="0">
                <a:solidFill>
                  <a:srgbClr val="000000"/>
                </a:solidFill>
                <a:latin typeface="Perpetua" panose="02020502060401020303" pitchFamily="18" charset="0"/>
              </a:rPr>
              <a:t> mettono o possono mettere le persone individuate in base a un fattore protetto in una posizione di particolare svantaggio rispetto ad altre persone (art. 2, 1</a:t>
            </a:r>
            <a:r>
              <a:rPr lang="it-IT" sz="1600" dirty="0">
                <a:solidFill>
                  <a:srgbClr val="000000"/>
                </a:solidFill>
                <a:latin typeface="Perpetua" panose="02020502060401020303" pitchFamily="18" charset="0"/>
              </a:rPr>
              <a:t>o </a:t>
            </a:r>
            <a:r>
              <a:rPr lang="it-IT" sz="2400" dirty="0">
                <a:solidFill>
                  <a:srgbClr val="000000"/>
                </a:solidFill>
                <a:latin typeface="Perpetua" panose="02020502060401020303" pitchFamily="18" charset="0"/>
              </a:rPr>
              <a:t>comma, lett. </a:t>
            </a:r>
            <a:r>
              <a:rPr lang="it-IT" sz="2400" i="1" dirty="0">
                <a:solidFill>
                  <a:srgbClr val="000000"/>
                </a:solidFill>
                <a:latin typeface="Perpetua" panose="02020502060401020303" pitchFamily="18" charset="0"/>
              </a:rPr>
              <a:t>b</a:t>
            </a:r>
            <a:r>
              <a:rPr lang="it-IT" sz="2400" dirty="0">
                <a:solidFill>
                  <a:srgbClr val="000000"/>
                </a:solidFill>
                <a:latin typeface="Perpetua" panose="02020502060401020303" pitchFamily="18" charset="0"/>
              </a:rPr>
              <a:t>), d. lgs. 215 del 2003; art. 2, 1</a:t>
            </a:r>
            <a:r>
              <a:rPr lang="it-IT" sz="1600" dirty="0">
                <a:solidFill>
                  <a:srgbClr val="000000"/>
                </a:solidFill>
                <a:latin typeface="Perpetua" panose="02020502060401020303" pitchFamily="18" charset="0"/>
              </a:rPr>
              <a:t>o </a:t>
            </a:r>
            <a:r>
              <a:rPr lang="it-IT" sz="2400" dirty="0">
                <a:solidFill>
                  <a:srgbClr val="000000"/>
                </a:solidFill>
                <a:latin typeface="Perpetua" panose="02020502060401020303" pitchFamily="18" charset="0"/>
              </a:rPr>
              <a:t>comma, lett. </a:t>
            </a:r>
            <a:r>
              <a:rPr lang="it-IT" sz="2400" i="1" dirty="0">
                <a:solidFill>
                  <a:srgbClr val="000000"/>
                </a:solidFill>
                <a:latin typeface="Perpetua" panose="02020502060401020303" pitchFamily="18" charset="0"/>
              </a:rPr>
              <a:t>a</a:t>
            </a:r>
            <a:r>
              <a:rPr lang="it-IT" sz="2400" dirty="0">
                <a:solidFill>
                  <a:srgbClr val="000000"/>
                </a:solidFill>
                <a:latin typeface="Perpetua" panose="02020502060401020303" pitchFamily="18" charset="0"/>
              </a:rPr>
              <a:t>), d. lgs. n. 216 del 2003; art. 25, 2</a:t>
            </a:r>
            <a:r>
              <a:rPr lang="it-IT" sz="1600" dirty="0">
                <a:solidFill>
                  <a:srgbClr val="000000"/>
                </a:solidFill>
                <a:latin typeface="Perpetua" panose="02020502060401020303" pitchFamily="18" charset="0"/>
              </a:rPr>
              <a:t>o </a:t>
            </a:r>
            <a:r>
              <a:rPr lang="it-IT" sz="2400" dirty="0">
                <a:solidFill>
                  <a:srgbClr val="000000"/>
                </a:solidFill>
                <a:latin typeface="Perpetua" panose="02020502060401020303" pitchFamily="18" charset="0"/>
              </a:rPr>
              <a:t>comma, d. lgs. n. 198 del 2006; art. 2, 3</a:t>
            </a:r>
            <a:r>
              <a:rPr lang="it-IT" sz="1600" dirty="0">
                <a:solidFill>
                  <a:srgbClr val="000000"/>
                </a:solidFill>
                <a:latin typeface="Perpetua" panose="02020502060401020303" pitchFamily="18" charset="0"/>
              </a:rPr>
              <a:t>o </a:t>
            </a:r>
            <a:r>
              <a:rPr lang="it-IT" sz="2400" dirty="0">
                <a:solidFill>
                  <a:srgbClr val="000000"/>
                </a:solidFill>
                <a:latin typeface="Perpetua" panose="02020502060401020303" pitchFamily="18" charset="0"/>
              </a:rPr>
              <a:t>comma, legge n. 67 del 2006). </a:t>
            </a:r>
          </a:p>
          <a:p>
            <a:pPr algn="just"/>
            <a:r>
              <a:rPr lang="it-IT" sz="2400" dirty="0">
                <a:solidFill>
                  <a:srgbClr val="000000"/>
                </a:solidFill>
                <a:latin typeface="Perpetua" panose="02020502060401020303" pitchFamily="18" charset="0"/>
              </a:rPr>
              <a:t>Profilo comune è il </a:t>
            </a:r>
            <a:r>
              <a:rPr lang="it-IT" sz="2400" b="1" dirty="0">
                <a:solidFill>
                  <a:srgbClr val="000000"/>
                </a:solidFill>
                <a:latin typeface="Perpetua" panose="02020502060401020303" pitchFamily="18" charset="0"/>
              </a:rPr>
              <a:t>carattere oggettivo </a:t>
            </a:r>
            <a:r>
              <a:rPr lang="it-IT" sz="2400" dirty="0">
                <a:solidFill>
                  <a:srgbClr val="000000"/>
                </a:solidFill>
                <a:latin typeface="Perpetua" panose="02020502060401020303" pitchFamily="18" charset="0"/>
              </a:rPr>
              <a:t>della discriminazione e l’</a:t>
            </a:r>
            <a:r>
              <a:rPr lang="it-IT" sz="2400" dirty="0" err="1">
                <a:solidFill>
                  <a:srgbClr val="000000"/>
                </a:solidFill>
                <a:latin typeface="Perpetua" panose="02020502060401020303" pitchFamily="18" charset="0"/>
              </a:rPr>
              <a:t>inconferenza</a:t>
            </a:r>
            <a:r>
              <a:rPr lang="it-IT" sz="2400" dirty="0">
                <a:solidFill>
                  <a:srgbClr val="000000"/>
                </a:solidFill>
                <a:latin typeface="Perpetua" panose="02020502060401020303" pitchFamily="18" charset="0"/>
              </a:rPr>
              <a:t> del profilo soggettivo dell’autore della stessa. </a:t>
            </a:r>
          </a:p>
        </p:txBody>
      </p:sp>
    </p:spTree>
    <p:extLst>
      <p:ext uri="{BB962C8B-B14F-4D97-AF65-F5344CB8AC3E}">
        <p14:creationId xmlns:p14="http://schemas.microsoft.com/office/powerpoint/2010/main" val="501556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A4DB9DBA-2009-449E-B944-60264709756F}"/>
              </a:ext>
            </a:extLst>
          </p:cNvPr>
          <p:cNvSpPr/>
          <p:nvPr/>
        </p:nvSpPr>
        <p:spPr>
          <a:xfrm>
            <a:off x="2110041" y="-269082"/>
            <a:ext cx="8119241" cy="661719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it-IT" sz="4000" dirty="0">
                <a:solidFill>
                  <a:srgbClr val="000000"/>
                </a:solidFill>
                <a:latin typeface="Franklin Gothic Book" panose="020B0503020102020204" pitchFamily="34" charset="0"/>
              </a:rPr>
              <a:t>Ulteriori distinzioni </a:t>
            </a:r>
          </a:p>
          <a:p>
            <a:pPr marL="342900" indent="-342900" algn="just">
              <a:buFont typeface="Arial" panose="020B0604020202020204" pitchFamily="34" charset="0"/>
              <a:buChar char="•"/>
            </a:pPr>
            <a:r>
              <a:rPr lang="it-IT" sz="2400" dirty="0">
                <a:solidFill>
                  <a:srgbClr val="000000"/>
                </a:solidFill>
                <a:latin typeface="Perpetua" panose="02020502060401020303" pitchFamily="18" charset="0"/>
              </a:rPr>
              <a:t>Discriminazione </a:t>
            </a:r>
            <a:r>
              <a:rPr lang="it-IT" sz="2400" b="1" dirty="0">
                <a:solidFill>
                  <a:srgbClr val="000000"/>
                </a:solidFill>
                <a:latin typeface="Perpetua" panose="02020502060401020303" pitchFamily="18" charset="0"/>
              </a:rPr>
              <a:t>individuale:</a:t>
            </a:r>
            <a:r>
              <a:rPr lang="it-IT" sz="2400" dirty="0">
                <a:solidFill>
                  <a:srgbClr val="000000"/>
                </a:solidFill>
                <a:latin typeface="Perpetua" panose="02020502060401020303" pitchFamily="18" charset="0"/>
              </a:rPr>
              <a:t> lo svantaggio è subito da un singolo</a:t>
            </a:r>
          </a:p>
          <a:p>
            <a:pPr marL="342900" indent="-342900" algn="just">
              <a:buFont typeface="Arial" panose="020B0604020202020204" pitchFamily="34" charset="0"/>
              <a:buChar char="•"/>
            </a:pPr>
            <a:r>
              <a:rPr lang="it-IT" sz="2400" dirty="0">
                <a:solidFill>
                  <a:srgbClr val="000000"/>
                </a:solidFill>
                <a:latin typeface="Perpetua" panose="02020502060401020303" pitchFamily="18" charset="0"/>
              </a:rPr>
              <a:t>Discriminazione </a:t>
            </a:r>
            <a:r>
              <a:rPr lang="it-IT" sz="2400" b="1" dirty="0">
                <a:solidFill>
                  <a:srgbClr val="000000"/>
                </a:solidFill>
                <a:latin typeface="Perpetua" panose="02020502060401020303" pitchFamily="18" charset="0"/>
              </a:rPr>
              <a:t>collettiva</a:t>
            </a:r>
            <a:r>
              <a:rPr lang="it-IT" sz="2400" dirty="0">
                <a:solidFill>
                  <a:srgbClr val="000000"/>
                </a:solidFill>
                <a:latin typeface="Perpetua" panose="02020502060401020303" pitchFamily="18" charset="0"/>
              </a:rPr>
              <a:t>: il trattamento sfavorevole riguarda una pluralità di persone. </a:t>
            </a:r>
          </a:p>
          <a:p>
            <a:pPr marL="342900" indent="-342900" algn="just">
              <a:buFont typeface="Arial" panose="020B0604020202020204" pitchFamily="34" charset="0"/>
              <a:buChar char="•"/>
            </a:pPr>
            <a:r>
              <a:rPr lang="it-IT" sz="2400" dirty="0">
                <a:solidFill>
                  <a:srgbClr val="000000"/>
                </a:solidFill>
                <a:latin typeface="Perpetua" panose="02020502060401020303" pitchFamily="18" charset="0"/>
              </a:rPr>
              <a:t>Discriminazione </a:t>
            </a:r>
            <a:r>
              <a:rPr lang="it-IT" sz="2400" b="1" dirty="0">
                <a:solidFill>
                  <a:srgbClr val="000000"/>
                </a:solidFill>
                <a:latin typeface="Perpetua" panose="02020502060401020303" pitchFamily="18" charset="0"/>
              </a:rPr>
              <a:t>multipla</a:t>
            </a:r>
            <a:r>
              <a:rPr lang="it-IT" sz="2400" dirty="0">
                <a:solidFill>
                  <a:srgbClr val="000000"/>
                </a:solidFill>
                <a:latin typeface="Perpetua" panose="02020502060401020303" pitchFamily="18" charset="0"/>
              </a:rPr>
              <a:t>: la vittima del trattamento svantaggioso è individuata in base a una pluralità di fattori protetti</a:t>
            </a:r>
          </a:p>
          <a:p>
            <a:pPr marL="342900" indent="-342900" algn="just">
              <a:buFont typeface="Arial" panose="020B0604020202020204" pitchFamily="34" charset="0"/>
              <a:buChar char="•"/>
            </a:pPr>
            <a:r>
              <a:rPr lang="it-IT" sz="2400" dirty="0">
                <a:solidFill>
                  <a:srgbClr val="000000"/>
                </a:solidFill>
                <a:latin typeface="Perpetua" panose="02020502060401020303" pitchFamily="18" charset="0"/>
              </a:rPr>
              <a:t>Discriminazione</a:t>
            </a:r>
            <a:r>
              <a:rPr lang="it-IT" sz="2400" b="1" dirty="0">
                <a:solidFill>
                  <a:srgbClr val="000000"/>
                </a:solidFill>
                <a:latin typeface="Perpetua" panose="02020502060401020303" pitchFamily="18" charset="0"/>
              </a:rPr>
              <a:t> per associazione:</a:t>
            </a:r>
            <a:r>
              <a:rPr lang="it-IT" sz="2400" dirty="0">
                <a:solidFill>
                  <a:srgbClr val="000000"/>
                </a:solidFill>
                <a:latin typeface="Perpetua" panose="02020502060401020303" pitchFamily="18" charset="0"/>
              </a:rPr>
              <a:t> la vittima della discriminazione non possiede le caratteristiche protette, ma ha uno stretto rapporto con le persone aventi quelle caratteristiche.</a:t>
            </a:r>
          </a:p>
          <a:p>
            <a:pPr algn="just"/>
            <a:r>
              <a:rPr lang="it-IT" sz="2400" dirty="0">
                <a:solidFill>
                  <a:srgbClr val="000000"/>
                </a:solidFill>
                <a:latin typeface="Perpetua" panose="02020502060401020303" pitchFamily="18" charset="0"/>
              </a:rPr>
              <a:t> La Corte di giustizia ha, ad esempio, qualificato come discriminazione diretta il trattamento sfavorevole subito da una lavoratrice normodotata, qualora sia provato che tale trattamento «</a:t>
            </a:r>
            <a:r>
              <a:rPr lang="it-IT" sz="2400" i="1" dirty="0">
                <a:solidFill>
                  <a:srgbClr val="000000"/>
                </a:solidFill>
                <a:latin typeface="Perpetua" panose="02020502060401020303" pitchFamily="18" charset="0"/>
              </a:rPr>
              <a:t>è causato dalla disabilità del figlio, al quale essa presta la parte essenziale delle cure di cui quest’ultimo ha bisogno » </a:t>
            </a:r>
            <a:r>
              <a:rPr lang="it-IT" sz="2400" dirty="0">
                <a:solidFill>
                  <a:srgbClr val="000000"/>
                </a:solidFill>
                <a:latin typeface="Perpetua" panose="02020502060401020303" pitchFamily="18" charset="0"/>
              </a:rPr>
              <a:t>(Coleman). </a:t>
            </a:r>
          </a:p>
          <a:p>
            <a:pPr marL="342900" indent="-342900" algn="just">
              <a:buFont typeface="Arial" panose="020B0604020202020204" pitchFamily="34" charset="0"/>
              <a:buChar char="•"/>
            </a:pPr>
            <a:r>
              <a:rPr lang="it-IT" sz="2400" dirty="0">
                <a:solidFill>
                  <a:srgbClr val="000000"/>
                </a:solidFill>
                <a:latin typeface="Perpetua" panose="02020502060401020303" pitchFamily="18" charset="0"/>
              </a:rPr>
              <a:t>Discriminazione </a:t>
            </a:r>
            <a:r>
              <a:rPr lang="it-IT" sz="2400" b="1" dirty="0">
                <a:solidFill>
                  <a:srgbClr val="000000"/>
                </a:solidFill>
                <a:latin typeface="Perpetua" panose="02020502060401020303" pitchFamily="18" charset="0"/>
              </a:rPr>
              <a:t>per percezione</a:t>
            </a:r>
            <a:r>
              <a:rPr lang="it-IT" sz="2400" dirty="0">
                <a:solidFill>
                  <a:srgbClr val="000000"/>
                </a:solidFill>
                <a:latin typeface="Perpetua" panose="02020502060401020303" pitchFamily="18" charset="0"/>
              </a:rPr>
              <a:t>: quando l’autore del trattamento svantaggioso suppone che la vittima possieda il fattore protetto</a:t>
            </a:r>
          </a:p>
          <a:p>
            <a:pPr algn="just"/>
            <a:endParaRPr lang="it-IT" sz="2400" dirty="0">
              <a:solidFill>
                <a:srgbClr val="000000"/>
              </a:solidFill>
              <a:latin typeface="Perpetua" panose="02020502060401020303" pitchFamily="18" charset="0"/>
            </a:endParaRPr>
          </a:p>
        </p:txBody>
      </p:sp>
    </p:spTree>
    <p:extLst>
      <p:ext uri="{BB962C8B-B14F-4D97-AF65-F5344CB8AC3E}">
        <p14:creationId xmlns:p14="http://schemas.microsoft.com/office/powerpoint/2010/main" val="3155606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63D12D-6D5E-43E1-B058-3340161824CD}"/>
              </a:ext>
            </a:extLst>
          </p:cNvPr>
          <p:cNvSpPr>
            <a:spLocks noGrp="1"/>
          </p:cNvSpPr>
          <p:nvPr>
            <p:ph type="title"/>
          </p:nvPr>
        </p:nvSpPr>
        <p:spPr>
          <a:xfrm>
            <a:off x="838200" y="681037"/>
            <a:ext cx="10515600" cy="2027657"/>
          </a:xfrm>
          <a:solidFill>
            <a:schemeClr val="accent1">
              <a:lumMod val="40000"/>
              <a:lumOff val="60000"/>
            </a:schemeClr>
          </a:solidFill>
        </p:spPr>
        <p:txBody>
          <a:bodyPr>
            <a:normAutofit fontScale="90000"/>
          </a:bodyPr>
          <a:lstStyle/>
          <a:p>
            <a:pPr algn="ctr"/>
            <a:r>
              <a:rPr lang="it-IT" dirty="0"/>
              <a:t>LA DISCRIMINAZIONE</a:t>
            </a:r>
            <a:br>
              <a:rPr lang="it-IT" dirty="0"/>
            </a:br>
            <a:r>
              <a:rPr lang="it-IT" dirty="0"/>
              <a:t>DI GENERE NEI RAPPORTI DI LAVORO: </a:t>
            </a:r>
            <a:br>
              <a:rPr lang="it-IT" dirty="0"/>
            </a:br>
            <a:r>
              <a:rPr lang="it-IT" dirty="0"/>
              <a:t>LIBRO III TITOLO I del CODICE DELLE PARI OPPORTUNITA’- d. lgs. 198/2006</a:t>
            </a:r>
          </a:p>
        </p:txBody>
      </p:sp>
      <p:sp>
        <p:nvSpPr>
          <p:cNvPr id="4" name="Segnaposto contenuto 3">
            <a:extLst>
              <a:ext uri="{FF2B5EF4-FFF2-40B4-BE49-F238E27FC236}">
                <a16:creationId xmlns:a16="http://schemas.microsoft.com/office/drawing/2014/main" id="{90137375-C426-491E-8AD1-BC383BD20362}"/>
              </a:ext>
            </a:extLst>
          </p:cNvPr>
          <p:cNvSpPr>
            <a:spLocks noGrp="1"/>
          </p:cNvSpPr>
          <p:nvPr>
            <p:ph idx="1"/>
          </p:nvPr>
        </p:nvSpPr>
        <p:spPr>
          <a:xfrm>
            <a:off x="838200" y="3358055"/>
            <a:ext cx="10515600" cy="2818907"/>
          </a:xfrm>
        </p:spPr>
        <p:txBody>
          <a:bodyPr>
            <a:normAutofit fontScale="55000" lnSpcReduction="20000"/>
          </a:bodyPr>
          <a:lstStyle/>
          <a:p>
            <a:pPr marL="0" indent="0" algn="just">
              <a:buNone/>
            </a:pPr>
            <a:r>
              <a:rPr lang="it-IT" sz="4000" dirty="0">
                <a:solidFill>
                  <a:prstClr val="black"/>
                </a:solidFill>
                <a:latin typeface="Calibri Light" panose="020F0302020204030204"/>
                <a:ea typeface="+mj-ea"/>
                <a:cs typeface="+mj-cs"/>
              </a:rPr>
              <a:t>Il codice delle pari opportunità si preoccupa di combattere le discriminazioni fondate sul genere in vari campi (relazioni coniugali e familiari, imprenditoria, accesso a beni e servizi, cariche elettive) e, per quanto di interesse, anche nel campo del lavoro e delle opportunità lavorative. </a:t>
            </a:r>
            <a:r>
              <a:rPr lang="it-IT" sz="4000" dirty="0"/>
              <a:t>E’ suddiviso in 4 libri: promozione delle pari opportunità (I); parità di trattamento nei rapporti etico-sociali (II); nei rapporti economici (III); nei rapporti civili e politici (IV).</a:t>
            </a:r>
          </a:p>
          <a:p>
            <a:pPr marL="0" indent="0" algn="just">
              <a:buNone/>
            </a:pPr>
            <a:r>
              <a:rPr lang="it-IT" sz="4000" dirty="0">
                <a:solidFill>
                  <a:prstClr val="black"/>
                </a:solidFill>
                <a:latin typeface="Calibri Light" panose="020F0302020204030204"/>
                <a:ea typeface="+mj-ea"/>
                <a:cs typeface="+mj-cs"/>
              </a:rPr>
              <a:t>L’avvento del </a:t>
            </a:r>
            <a:r>
              <a:rPr lang="it-IT" sz="4000" b="1" dirty="0">
                <a:solidFill>
                  <a:prstClr val="black"/>
                </a:solidFill>
                <a:latin typeface="Calibri Light" panose="020F0302020204030204"/>
                <a:ea typeface="+mj-ea"/>
                <a:cs typeface="+mj-cs"/>
              </a:rPr>
              <a:t>PNRR</a:t>
            </a:r>
            <a:r>
              <a:rPr lang="it-IT" sz="4000" dirty="0">
                <a:solidFill>
                  <a:prstClr val="black"/>
                </a:solidFill>
                <a:latin typeface="Calibri Light" panose="020F0302020204030204"/>
                <a:ea typeface="+mj-ea"/>
                <a:cs typeface="+mj-cs"/>
              </a:rPr>
              <a:t> ha comportato un’implementazione del codice delle pari opportunità (sul quale il legislatore era già intervenuto a più riprese), operata con la legge </a:t>
            </a:r>
            <a:r>
              <a:rPr lang="it-IT" sz="4000" b="1" dirty="0">
                <a:solidFill>
                  <a:prstClr val="black"/>
                </a:solidFill>
                <a:latin typeface="Calibri Light" panose="020F0302020204030204"/>
                <a:ea typeface="+mj-ea"/>
                <a:cs typeface="+mj-cs"/>
              </a:rPr>
              <a:t>n. 275/2021</a:t>
            </a:r>
            <a:r>
              <a:rPr lang="it-IT" sz="4000" dirty="0">
                <a:solidFill>
                  <a:prstClr val="black"/>
                </a:solidFill>
                <a:latin typeface="Calibri Light" panose="020F0302020204030204"/>
                <a:ea typeface="+mj-ea"/>
                <a:cs typeface="+mj-cs"/>
              </a:rPr>
              <a:t>, che ha introdotto misure che impegnano le imprese di maggiori dimensioni a procedere con più decisione sulla via della parità di genere, attraverso impulsi sia economici che sanzionatori.</a:t>
            </a:r>
          </a:p>
        </p:txBody>
      </p:sp>
    </p:spTree>
    <p:extLst>
      <p:ext uri="{BB962C8B-B14F-4D97-AF65-F5344CB8AC3E}">
        <p14:creationId xmlns:p14="http://schemas.microsoft.com/office/powerpoint/2010/main" val="231052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2CC31B-E67E-42FE-8CC1-E7A672DC7292}"/>
              </a:ext>
            </a:extLst>
          </p:cNvPr>
          <p:cNvSpPr>
            <a:spLocks noGrp="1"/>
          </p:cNvSpPr>
          <p:nvPr>
            <p:ph type="title"/>
          </p:nvPr>
        </p:nvSpPr>
        <p:spPr/>
        <p:txBody>
          <a:bodyPr/>
          <a:lstStyle/>
          <a:p>
            <a:r>
              <a:rPr lang="it-IT" dirty="0"/>
              <a:t>PRINCIPI GENERALI</a:t>
            </a:r>
          </a:p>
        </p:txBody>
      </p:sp>
      <p:sp>
        <p:nvSpPr>
          <p:cNvPr id="3" name="Segnaposto contenuto 2">
            <a:extLst>
              <a:ext uri="{FF2B5EF4-FFF2-40B4-BE49-F238E27FC236}">
                <a16:creationId xmlns:a16="http://schemas.microsoft.com/office/drawing/2014/main" id="{CA05F941-34D4-4F83-A65A-1A3D2DB2BC39}"/>
              </a:ext>
            </a:extLst>
          </p:cNvPr>
          <p:cNvSpPr>
            <a:spLocks noGrp="1"/>
          </p:cNvSpPr>
          <p:nvPr>
            <p:ph idx="1"/>
          </p:nvPr>
        </p:nvSpPr>
        <p:spPr/>
        <p:txBody>
          <a:bodyPr>
            <a:normAutofit/>
          </a:bodyPr>
          <a:lstStyle/>
          <a:p>
            <a:pPr marL="0" indent="0" algn="just">
              <a:buNone/>
            </a:pPr>
            <a:r>
              <a:rPr lang="it-IT" dirty="0"/>
              <a:t>La  </a:t>
            </a:r>
            <a:r>
              <a:rPr lang="it-IT" dirty="0" err="1"/>
              <a:t>parita'</a:t>
            </a:r>
            <a:r>
              <a:rPr lang="it-IT" dirty="0"/>
              <a:t> di trattamento e di </a:t>
            </a:r>
            <a:r>
              <a:rPr lang="it-IT" dirty="0" err="1"/>
              <a:t>opportunita'</a:t>
            </a:r>
            <a:r>
              <a:rPr lang="it-IT" dirty="0"/>
              <a:t> tra donne e uomini deve   essere   assicurata   </a:t>
            </a:r>
            <a:r>
              <a:rPr lang="it-IT" b="1" dirty="0"/>
              <a:t>in   tutti   i  campi</a:t>
            </a:r>
            <a:r>
              <a:rPr lang="it-IT" dirty="0"/>
              <a:t>.</a:t>
            </a:r>
          </a:p>
          <a:p>
            <a:pPr marL="0" indent="0" algn="just">
              <a:buNone/>
            </a:pPr>
            <a:r>
              <a:rPr lang="it-IT" dirty="0"/>
              <a:t>Il   principio  della  </a:t>
            </a:r>
            <a:r>
              <a:rPr lang="it-IT" dirty="0" err="1"/>
              <a:t>parita'</a:t>
            </a:r>
            <a:r>
              <a:rPr lang="it-IT" dirty="0"/>
              <a:t>  non  osta  al  mantenimento  o all'adozione  di misure che prevedano </a:t>
            </a:r>
            <a:r>
              <a:rPr lang="it-IT" b="1" dirty="0"/>
              <a:t>vantaggi specifici a favore del sesso sottorappresentato.</a:t>
            </a:r>
          </a:p>
          <a:p>
            <a:pPr marL="0" indent="0" algn="just">
              <a:buNone/>
            </a:pPr>
            <a:r>
              <a:rPr lang="it-IT" dirty="0"/>
              <a:t> L'obiettivo della </a:t>
            </a:r>
            <a:r>
              <a:rPr lang="it-IT" dirty="0" err="1"/>
              <a:t>parita'</a:t>
            </a:r>
            <a:r>
              <a:rPr lang="it-IT" dirty="0"/>
              <a:t> di trattamento e di </a:t>
            </a:r>
            <a:r>
              <a:rPr lang="it-IT" dirty="0" err="1"/>
              <a:t>opportunita'</a:t>
            </a:r>
            <a:r>
              <a:rPr lang="it-IT" dirty="0"/>
              <a:t> tra donne  e  uomini  deve  essere un </a:t>
            </a:r>
            <a:r>
              <a:rPr lang="it-IT" b="1" dirty="0"/>
              <a:t>criterio guida </a:t>
            </a:r>
            <a:r>
              <a:rPr lang="it-IT" dirty="0"/>
              <a:t>delle politiche nazionali e delle scelte amministrative: deve tenuto  presente </a:t>
            </a:r>
            <a:r>
              <a:rPr lang="it-IT" b="1" dirty="0"/>
              <a:t>nella formulazione e attuazione,  a  tutti  i  livelli  e ad opera di tutti gli attori, di leggi, regolamenti, atti amministrativi, politiche e attivita’</a:t>
            </a:r>
            <a:r>
              <a:rPr lang="it-IT" dirty="0"/>
              <a:t>. </a:t>
            </a:r>
          </a:p>
          <a:p>
            <a:pPr marL="0" indent="0" algn="just">
              <a:buNone/>
            </a:pPr>
            <a:endParaRPr lang="it-IT" dirty="0"/>
          </a:p>
          <a:p>
            <a:pPr marL="0" indent="0" algn="just">
              <a:buNone/>
            </a:pPr>
            <a:endParaRPr lang="it-IT" dirty="0"/>
          </a:p>
          <a:p>
            <a:pPr marL="0" indent="0" algn="just">
              <a:buNone/>
            </a:pPr>
            <a:endParaRPr lang="it-IT" dirty="0"/>
          </a:p>
        </p:txBody>
      </p:sp>
    </p:spTree>
    <p:extLst>
      <p:ext uri="{BB962C8B-B14F-4D97-AF65-F5344CB8AC3E}">
        <p14:creationId xmlns:p14="http://schemas.microsoft.com/office/powerpoint/2010/main" val="179658082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2945</TotalTime>
  <Words>9027</Words>
  <Application>Microsoft Office PowerPoint</Application>
  <PresentationFormat>Widescreen</PresentationFormat>
  <Paragraphs>302</Paragraphs>
  <Slides>47</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47</vt:i4>
      </vt:variant>
    </vt:vector>
  </HeadingPairs>
  <TitlesOfParts>
    <vt:vector size="55" baseType="lpstr">
      <vt:lpstr>Arial</vt:lpstr>
      <vt:lpstr>Calibri</vt:lpstr>
      <vt:lpstr>Calibri Light</vt:lpstr>
      <vt:lpstr>Franklin Gothic Book</vt:lpstr>
      <vt:lpstr>Perpetua</vt:lpstr>
      <vt:lpstr>Raleway</vt:lpstr>
      <vt:lpstr>Wingdings 2</vt:lpstr>
      <vt:lpstr>Tema di Office</vt:lpstr>
      <vt:lpstr>LA NORMATIVA ANTIDISCRIMINATORIA LA NORMATIVA SULL’EQUO COMPENSO LA NORMATIVA SULLA SEGNALAZIONE DELLE VIOLAZIONI DI NORME </vt:lpstr>
      <vt:lpstr>LA NORMATIVA ANTIDISCIMINATORIA è MULTILIVELLO: A) IN AMBITO INTERNAZIONALE B) IN AMBITO COMUNITARIO B) IN AMBITO INTERNO</vt:lpstr>
      <vt:lpstr>Presentazione standard di PowerPoint</vt:lpstr>
      <vt:lpstr>LE NORME INTERNE</vt:lpstr>
      <vt:lpstr>Presentazione standard di PowerPoint</vt:lpstr>
      <vt:lpstr>Presentazione standard di PowerPoint</vt:lpstr>
      <vt:lpstr>Presentazione standard di PowerPoint</vt:lpstr>
      <vt:lpstr>LA DISCRIMINAZIONE DI GENERE NEI RAPPORTI DI LAVORO:  LIBRO III TITOLO I del CODICE DELLE PARI OPPORTUNITA’- d. lgs. 198/2006</vt:lpstr>
      <vt:lpstr>PRINCIPI GENERALI</vt:lpstr>
      <vt:lpstr>Le competenze</vt:lpstr>
      <vt:lpstr>Segue: i consiglieri di parità</vt:lpstr>
      <vt:lpstr>Presentazione standard di PowerPoint</vt:lpstr>
      <vt:lpstr>Presentazione standard di PowerPoint</vt:lpstr>
      <vt:lpstr>Le TUTELE avverso le MOLESTIE (art. 26 co. 3, 3 bis )</vt:lpstr>
      <vt:lpstr>PREVENZIONE DELLE MOLESTIE (art. 26, comma 3 ter)</vt:lpstr>
      <vt:lpstr>DIVIETI TIPIZZATI a tutela della parità di genere</vt:lpstr>
      <vt:lpstr>DIVIETO DI LICENZIAMENTO per MATRIMONIO</vt:lpstr>
      <vt:lpstr>OBBLIGHI del datore di lavoro a contenuto specifico: IL RAPPORTO SULLA SITUAZIONE DEL PERSONALE </vt:lpstr>
      <vt:lpstr>Presentazione standard di PowerPoint</vt:lpstr>
      <vt:lpstr>LE AZIONI POSITIVE</vt:lpstr>
      <vt:lpstr>Presentazione standard di PowerPoint</vt:lpstr>
      <vt:lpstr>DISCRIMINAZIONE FONDATA SULLA GENITORIALITA’</vt:lpstr>
      <vt:lpstr>APPARATO SANZIONATORIO</vt:lpstr>
      <vt:lpstr>LE ALTRE IPOTESI DI DISCRIMINAZIONE  I fattori di rischio diversi dal genere d.lgs. 215/2003- d. lgs. 216/2003</vt:lpstr>
      <vt:lpstr>Presentazione standard di PowerPoint</vt:lpstr>
      <vt:lpstr>Presentazione standard di PowerPoint</vt:lpstr>
      <vt:lpstr>LE ECCEZIONI alla PARITA’ DI TRATTAMENTO</vt:lpstr>
      <vt:lpstr>Presentazione standard di PowerPoint</vt:lpstr>
      <vt:lpstr>LA NORMATIVA SULL’EQUO COMPENSO dei LAVORATORI AUTONOMI LEGGE 49 del 2023</vt:lpstr>
      <vt:lpstr> AMBITO SOGGETTIVO DI APPLICAZIONE </vt:lpstr>
      <vt:lpstr>LA PRESCRIZIONE DEL DIRITTO</vt:lpstr>
      <vt:lpstr>   </vt:lpstr>
      <vt:lpstr>L’AZIONE GIUDIZIARIA</vt:lpstr>
      <vt:lpstr>SANZIONI PER IL PROFESSIONISTA</vt:lpstr>
      <vt:lpstr> LA NORMATIVA SULLA SEGNALAZIONE DELLE VIOLAZIONI DI NORME (WHISTLEBLOWING)  d. lgs. 24/2023 </vt:lpstr>
      <vt:lpstr>LA DISCIPLINA PREVIGENTE</vt:lpstr>
      <vt:lpstr>D. LGS. 24/2023</vt:lpstr>
      <vt:lpstr>AMBITO SOGGETTIVO DI APPLICAZIONE</vt:lpstr>
      <vt:lpstr>I SOGGETTI PROTETTI</vt:lpstr>
      <vt:lpstr>ESTENSIONE DELLA PROTEZIONE AI TERZI</vt:lpstr>
      <vt:lpstr>CANALI DI SEGNALAZIONE INTERNA</vt:lpstr>
      <vt:lpstr>CANALI DI SEGNALAZIONE ESTERNA </vt:lpstr>
      <vt:lpstr>DIVULGAZIONE PUBBLICA</vt:lpstr>
      <vt:lpstr>MISURE DI PROTEZIONE contro le RITORSIONI</vt:lpstr>
      <vt:lpstr>MISURE DI SOSTEGNO</vt:lpstr>
      <vt:lpstr>SANZIONI per i DATORI DI LAVORO</vt:lpstr>
      <vt:lpstr>PERDITA DELLE TUTELE E SANZIONI PER IL DENUNZIANTE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Rosa Del Prete</dc:creator>
  <cp:lastModifiedBy>Rosa Del Prete</cp:lastModifiedBy>
  <cp:revision>177</cp:revision>
  <dcterms:created xsi:type="dcterms:W3CDTF">2023-07-19T07:45:27Z</dcterms:created>
  <dcterms:modified xsi:type="dcterms:W3CDTF">2023-07-27T07:56:33Z</dcterms:modified>
</cp:coreProperties>
</file>