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6" r:id="rId8"/>
    <p:sldId id="269"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1183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95303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50090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92218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3891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339369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2374296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89186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585548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9061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7/27/2023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100828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66022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4678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78488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smtClean="0"/>
              <a:t>7/27/2023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2050141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smtClean="0"/>
              <a:pPr/>
              <a:t>7/27/2023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43451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7/27/2023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40567298"/>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REGOLAMENTO INTERNO D’ISTITUTO</a:t>
            </a:r>
          </a:p>
        </p:txBody>
      </p:sp>
      <p:sp>
        <p:nvSpPr>
          <p:cNvPr id="3" name="Sottotitolo 2"/>
          <p:cNvSpPr>
            <a:spLocks noGrp="1"/>
          </p:cNvSpPr>
          <p:nvPr>
            <p:ph type="subTitle" idx="1"/>
          </p:nvPr>
        </p:nvSpPr>
        <p:spPr/>
        <p:txBody>
          <a:bodyPr>
            <a:normAutofit lnSpcReduction="10000"/>
          </a:bodyPr>
          <a:lstStyle/>
          <a:p>
            <a:endParaRPr lang="it-IT" dirty="0"/>
          </a:p>
          <a:p>
            <a:endParaRPr lang="it-IT" dirty="0"/>
          </a:p>
          <a:p>
            <a:r>
              <a:rPr lang="it-IT" dirty="0"/>
              <a:t>Qualche suggerimento</a:t>
            </a:r>
          </a:p>
        </p:txBody>
      </p:sp>
      <p:sp>
        <p:nvSpPr>
          <p:cNvPr id="6" name="Rettangolo 5"/>
          <p:cNvSpPr/>
          <p:nvPr/>
        </p:nvSpPr>
        <p:spPr>
          <a:xfrm>
            <a:off x="3048000" y="413495"/>
            <a:ext cx="6096000" cy="374077"/>
          </a:xfrm>
          <a:prstGeom prst="rect">
            <a:avLst/>
          </a:prstGeom>
        </p:spPr>
        <p:txBody>
          <a:bodyPr>
            <a:spAutoFit/>
          </a:bodyPr>
          <a:lstStyle/>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8840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p:cNvSpPr/>
          <p:nvPr/>
        </p:nvSpPr>
        <p:spPr>
          <a:xfrm>
            <a:off x="663723" y="399861"/>
            <a:ext cx="8531552" cy="5862695"/>
          </a:xfrm>
          <a:prstGeom prst="rect">
            <a:avLst/>
          </a:prstGeom>
        </p:spPr>
        <p:txBody>
          <a:bodyPr wrap="square">
            <a:spAutoFit/>
          </a:bodyPr>
          <a:lstStyle/>
          <a:p>
            <a:pPr algn="just">
              <a:lnSpc>
                <a:spcPct val="107000"/>
              </a:lnSpc>
              <a:spcAft>
                <a:spcPts val="0"/>
              </a:spcAft>
            </a:pPr>
            <a:r>
              <a:rPr lang="it-IT" sz="32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COS’E’</a:t>
            </a:r>
          </a:p>
          <a:p>
            <a:pPr algn="just">
              <a:lnSpc>
                <a:spcPct val="107000"/>
              </a:lnSpc>
              <a:spcAft>
                <a:spcPts val="0"/>
              </a:spcAft>
            </a:pPr>
            <a:endParaRPr lang="it-IT"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32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Il regolamento interno è uno strumento per</a:t>
            </a:r>
            <a:r>
              <a:rPr lang="it-IT" sz="3200" dirty="0">
                <a:solidFill>
                  <a:srgbClr val="040C28"/>
                </a:solidFill>
                <a:latin typeface="Times New Roman" panose="02020603050405020304" pitchFamily="18" charset="0"/>
                <a:ea typeface="Times New Roman" panose="02020603050405020304" pitchFamily="18" charset="0"/>
                <a:cs typeface="Times New Roman" panose="02020603050405020304" pitchFamily="18" charset="0"/>
              </a:rPr>
              <a:t> disciplinare l'organizzazione intera di un Istituto scolastico, elencando norme comportamentali e specificando quanto già enunciato da norme legislative e contrattuali che si ritengono indispensabili per una migliore organizzazione</a:t>
            </a:r>
            <a:r>
              <a:rPr lang="it-IT" sz="32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a:t>
            </a:r>
            <a:endParaRPr lang="it-IT" sz="32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32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Il suo scopo è informare alunni e famiglie oltre i dipendenti rispetto a cosa ci si aspetta da loro e quali sono le regole che devono rispettare.</a:t>
            </a:r>
            <a:endParaRPr lang="it-IT"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3393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5458" y="222191"/>
            <a:ext cx="9058542" cy="4679807"/>
          </a:xfrm>
          <a:prstGeom prst="rect">
            <a:avLst/>
          </a:prstGeom>
        </p:spPr>
        <p:txBody>
          <a:bodyPr wrap="square">
            <a:spAutoFit/>
          </a:bodyPr>
          <a:lstStyle/>
          <a:p>
            <a:pPr algn="just">
              <a:lnSpc>
                <a:spcPct val="107000"/>
              </a:lnSpc>
              <a:spcAft>
                <a:spcPts val="0"/>
              </a:spcAft>
            </a:pPr>
            <a:r>
              <a:rPr lang="it-IT"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CHI LO REDIGE</a:t>
            </a:r>
          </a:p>
          <a:p>
            <a:pPr algn="just">
              <a:lnSpc>
                <a:spcPct val="107000"/>
              </a:lnSpc>
              <a:spcAft>
                <a:spcPts val="0"/>
              </a:spcAft>
            </a:pP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Di solito viene predisposto dal gestore (datore di lavoro), che lo redige tenendo conto delle norme legislative, contrattuali e del codice etico dell’Ente gestore. Non ci sono indicazioni precise in merito, tuttavia è bene che lo stesso venga confrontato con i coordinatori dei diversi settori (scolastico, amministrativo, tecnico, sindacale-RSA/RSU) prima di essere emanato  e comunicato a tutti coloro che con l’Istituto interagiscono.</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6545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0" y="60960"/>
            <a:ext cx="9070848" cy="3780522"/>
          </a:xfrm>
          <a:prstGeom prst="rect">
            <a:avLst/>
          </a:prstGeom>
        </p:spPr>
        <p:txBody>
          <a:bodyPr wrap="square">
            <a:spAutoFit/>
          </a:bodyPr>
          <a:lstStyle/>
          <a:p>
            <a:pPr algn="just">
              <a:lnSpc>
                <a:spcPct val="107000"/>
              </a:lnSpc>
              <a:spcAft>
                <a:spcPts val="0"/>
              </a:spcAft>
            </a:pPr>
            <a:endParaRPr lang="it-IT"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0"/>
              </a:spcAft>
            </a:pPr>
            <a:r>
              <a:rPr lang="it-IT" sz="2800" dirty="0">
                <a:solidFill>
                  <a:srgbClr val="202124"/>
                </a:solidFill>
                <a:latin typeface="Times New Roman" panose="02020603050405020304" pitchFamily="18" charset="0"/>
                <a:ea typeface="Times New Roman" panose="02020603050405020304" pitchFamily="18" charset="0"/>
                <a:cs typeface="Times New Roman" panose="02020603050405020304" pitchFamily="18" charset="0"/>
              </a:rPr>
              <a:t>FINALITA’</a:t>
            </a:r>
          </a:p>
          <a:p>
            <a:pPr algn="just">
              <a:lnSpc>
                <a:spcPct val="107000"/>
              </a:lnSpc>
              <a:spcAft>
                <a:spcPts val="0"/>
              </a:spcAft>
            </a:pP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2800" dirty="0">
                <a:latin typeface="Times New Roman" panose="02020603050405020304" pitchFamily="18" charset="0"/>
                <a:ea typeface="Calibri" panose="020F0502020204030204" pitchFamily="34" charset="0"/>
                <a:cs typeface="Times New Roman" panose="02020603050405020304" pitchFamily="18" charset="0"/>
              </a:rPr>
              <a:t>Il presente regolamento interno è redatto a norma dell’art. 74 CCNL AGIDAE Scuola 2021-2023.</a:t>
            </a: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2800" dirty="0">
                <a:latin typeface="Times New Roman" panose="02020603050405020304" pitchFamily="18" charset="0"/>
                <a:ea typeface="Calibri" panose="020F0502020204030204" pitchFamily="34" charset="0"/>
                <a:cs typeface="Times New Roman" panose="02020603050405020304" pitchFamily="18" charset="0"/>
              </a:rPr>
              <a:t>Le disposizioni in esso contenute sono dedotte da norme legislative, contrattuali e dal codice etico adottato dall’Ente gestore.</a:t>
            </a:r>
            <a:endParaRPr lang="it-IT"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5192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82880" y="1433967"/>
            <a:ext cx="9357360" cy="4340419"/>
          </a:xfrm>
          <a:prstGeom prst="rect">
            <a:avLst/>
          </a:prstGeom>
        </p:spPr>
        <p:txBody>
          <a:bodyPr wrap="square">
            <a:spAutoFit/>
          </a:bodyPr>
          <a:lstStyle/>
          <a:p>
            <a:pPr algn="just">
              <a:lnSpc>
                <a:spcPct val="107000"/>
              </a:lnSpc>
              <a:spcAft>
                <a:spcPts val="0"/>
              </a:spcAft>
            </a:pPr>
            <a:r>
              <a:rPr lang="it-IT" sz="2400" dirty="0">
                <a:latin typeface="Times New Roman" panose="02020603050405020304" pitchFamily="18" charset="0"/>
                <a:ea typeface="Calibri" panose="020F0502020204030204" pitchFamily="34" charset="0"/>
                <a:cs typeface="Times New Roman" panose="02020603050405020304" pitchFamily="18" charset="0"/>
              </a:rPr>
              <a:t>L’obiettivo che l’Istituto scolastico si propone è quello dell’educazione integrale dell’alunno, secondo i principi della morale cattolica, propri del carattere di scuola cattolica dell’Istituzione.</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2400" dirty="0">
                <a:latin typeface="Times New Roman" panose="02020603050405020304" pitchFamily="18" charset="0"/>
                <a:ea typeface="Calibri" panose="020F0502020204030204" pitchFamily="34" charset="0"/>
                <a:cs typeface="Times New Roman" panose="02020603050405020304" pitchFamily="18" charset="0"/>
              </a:rPr>
              <a:t>Il raggiungimento di tale obiettivo è affidato alla collaborazione e responsabilità di tutti coloro che nella scuola vivono ed operano, alunni e loro famiglie, personale tecnico, ausiliario, amministrativo, docente e direttivo dell’Istituto, gestori.</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sz="2400" dirty="0">
                <a:latin typeface="Times New Roman" panose="02020603050405020304" pitchFamily="18" charset="0"/>
                <a:ea typeface="Calibri" panose="020F0502020204030204" pitchFamily="34" charset="0"/>
                <a:cs typeface="Times New Roman" panose="02020603050405020304" pitchFamily="18" charset="0"/>
              </a:rPr>
              <a:t>Tali indicazioni dovranno essere portate a conoscenza anche di fornitori, collaboratori ed eventuali volontari che frequentino l’Istituto e che sono tenuti al rispetto del regolamento.</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3376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4294967295"/>
          </p:nvPr>
        </p:nvSpPr>
        <p:spPr>
          <a:xfrm>
            <a:off x="0" y="2160588"/>
            <a:ext cx="8596313" cy="3881437"/>
          </a:xfrm>
        </p:spPr>
        <p:txBody>
          <a:bodyPr>
            <a:normAutofit lnSpcReduction="10000"/>
          </a:bodyPr>
          <a:lstStyle/>
          <a:p>
            <a:pPr algn="just"/>
            <a:r>
              <a:rPr lang="it-IT" sz="2800" dirty="0"/>
              <a:t>Poiché l’educazione della persona ha un ambito più ampio di quello delle semplice istruzione e coinvolge tutti gli attori del processo educativo in prima persona, anche al di là del mero profilo professionale, si richiede che l’osservanza delle indicazioni contenute in questo regolamento, diventi ‘modus vivendi’ e strumento non convenzionale del percorso di formazione.</a:t>
            </a:r>
          </a:p>
          <a:p>
            <a:r>
              <a:rPr lang="it-IT" sz="2800" dirty="0"/>
              <a:t> </a:t>
            </a:r>
          </a:p>
          <a:p>
            <a:endParaRPr lang="it-IT" dirty="0"/>
          </a:p>
        </p:txBody>
      </p:sp>
    </p:spTree>
    <p:extLst>
      <p:ext uri="{BB962C8B-B14F-4D97-AF65-F5344CB8AC3E}">
        <p14:creationId xmlns:p14="http://schemas.microsoft.com/office/powerpoint/2010/main" val="21037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57138" y="1103496"/>
            <a:ext cx="8973312" cy="4366836"/>
          </a:xfrm>
          <a:prstGeom prst="rect">
            <a:avLst/>
          </a:prstGeom>
        </p:spPr>
        <p:txBody>
          <a:bodyPr wrap="square">
            <a:spAutoFit/>
          </a:bodyPr>
          <a:lstStyle/>
          <a:p>
            <a:pPr marR="297815" algn="just">
              <a:lnSpc>
                <a:spcPct val="107000"/>
              </a:lnSpc>
              <a:spcAft>
                <a:spcPts val="1430"/>
              </a:spcAft>
            </a:pPr>
            <a:r>
              <a:rPr lang="it-IT" dirty="0">
                <a:latin typeface="Times New Roman" panose="02020603050405020304" pitchFamily="18" charset="0"/>
                <a:ea typeface="Calibri" panose="020F0502020204030204" pitchFamily="34" charset="0"/>
                <a:cs typeface="Times New Roman" panose="02020603050405020304" pitchFamily="18" charset="0"/>
              </a:rPr>
              <a:t>COSA DEVE CONTENERE?</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R="297815" algn="just">
              <a:lnSpc>
                <a:spcPct val="107000"/>
              </a:lnSpc>
              <a:spcAft>
                <a:spcPts val="1430"/>
              </a:spcAft>
            </a:pPr>
            <a:r>
              <a:rPr lang="it-IT" dirty="0">
                <a:latin typeface="Times New Roman" panose="02020603050405020304" pitchFamily="18" charset="0"/>
                <a:ea typeface="Calibri" panose="020F0502020204030204" pitchFamily="34" charset="0"/>
                <a:cs typeface="Times New Roman" panose="02020603050405020304" pitchFamily="18" charset="0"/>
              </a:rPr>
              <a:t>Ecco un possibile schema che comprende tutti i settori: ritengo che per il nostra laboratorio dovremmo prendere in considerazione soprattutto i punti evidenziati:</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R="297815" algn="just">
              <a:lnSpc>
                <a:spcPct val="107000"/>
              </a:lnSpc>
              <a:spcAft>
                <a:spcPts val="1430"/>
              </a:spcAft>
            </a:pPr>
            <a:r>
              <a:rPr lang="it-IT" dirty="0">
                <a:latin typeface="Times New Roman" panose="02020603050405020304" pitchFamily="18" charset="0"/>
                <a:ea typeface="Calibri" panose="020F0502020204030204" pitchFamily="34" charset="0"/>
                <a:cs typeface="Times New Roman" panose="02020603050405020304" pitchFamily="18" charset="0"/>
              </a:rPr>
              <a:t>INDICE REGOLAMENTO D’ISTITUTO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I.		Organi Collegiali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Consiglio di Istituto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Giunta Esecutiva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Collegio Docenti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Comitato di Valutazione dei docenti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Consigli di Classe, Interclasse ed Intersezione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II.	</a:t>
            </a:r>
            <a:r>
              <a:rPr lang="it-IT"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Docenti</a:t>
            </a: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III.	</a:t>
            </a:r>
            <a:r>
              <a:rPr lang="it-IT"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Personale amministrativo</a:t>
            </a: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0760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1440" y="814736"/>
            <a:ext cx="9052560" cy="5167568"/>
          </a:xfrm>
          <a:prstGeom prst="rect">
            <a:avLst/>
          </a:prstGeom>
        </p:spPr>
        <p:txBody>
          <a:bodyPr wrap="square">
            <a:spAutoFit/>
          </a:bodyPr>
          <a:lstStyle/>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IV.	</a:t>
            </a:r>
            <a:r>
              <a:rPr lang="it-IT"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Collaboratori scolastici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V.	</a:t>
            </a:r>
            <a:r>
              <a:rPr lang="it-IT"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Alunni</a:t>
            </a: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VI.	</a:t>
            </a:r>
            <a:r>
              <a:rPr lang="it-IT"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Genitori</a:t>
            </a: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VII.	Mensa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VIII.	Laboratori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IX.	Prevenzione e sicurezza a scuola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X.	</a:t>
            </a:r>
            <a:r>
              <a:rPr lang="it-IT"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Privacy</a:t>
            </a: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XI.	</a:t>
            </a:r>
            <a:r>
              <a:rPr lang="it-IT"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Comunicazioni</a:t>
            </a: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XII.	</a:t>
            </a:r>
            <a:r>
              <a:rPr lang="it-IT"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Accesso del pubblico</a:t>
            </a: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XIII.	Visite guidate e viaggi di istruzione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899160" indent="-59436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XIV.	Formazione classi prime di scuola primaria, secondaria e sezioni di scuola dell’infanzia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899160" indent="-59436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XV.	Assegnazione dei docenti alle sezioni di scuola dell’infanzia e alle classi di scuola primaria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XVI.	Varie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dirty="0">
                <a:latin typeface="Times New Roman" panose="02020603050405020304" pitchFamily="18" charset="0"/>
                <a:ea typeface="Calibri" panose="020F0502020204030204" pitchFamily="34" charset="0"/>
                <a:cs typeface="Times New Roman" panose="02020603050405020304" pitchFamily="18" charset="0"/>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0119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9248" y="1249356"/>
            <a:ext cx="9686544" cy="4101316"/>
          </a:xfrm>
          <a:prstGeom prst="rect">
            <a:avLst/>
          </a:prstGeom>
        </p:spPr>
        <p:txBody>
          <a:bodyPr wrap="square">
            <a:spAutoFit/>
          </a:bodyPr>
          <a:lstStyle/>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1 – Criteri di precedenza nelle iscrizioni.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2 – Patti di Corresponsabilità Scuola e Famiglie: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120396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Infanzia  -  Primaria - Secondaria di 1° grado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3 – Statuto degli studenti e delle studentesse, Regolamento di disciplina Sc.</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120396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 Secondaria.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4 – Contratti di sponsorizzazione.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5 – Utilizzazione dei locali da parte di terzi.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6 – Contratti di prestazione d’opera.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7 – Partecipazione a progetti Internazionali.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8 – Criteri e limiti per lo svolgimento dell'attività negoziale da parte </a:t>
            </a:r>
            <a:r>
              <a:rPr lang="it-IT" sz="1600">
                <a:latin typeface="Times New Roman" panose="02020603050405020304" pitchFamily="18" charset="0"/>
                <a:ea typeface="Calibri" panose="020F0502020204030204" pitchFamily="34" charset="0"/>
                <a:cs typeface="Times New Roman" panose="02020603050405020304" pitchFamily="18" charset="0"/>
              </a:rPr>
              <a:t>del coordinatore </a:t>
            </a:r>
            <a:r>
              <a:rPr lang="it-IT" sz="1600" dirty="0">
                <a:latin typeface="Times New Roman" panose="02020603050405020304" pitchFamily="18" charset="0"/>
                <a:ea typeface="Calibri" panose="020F0502020204030204" pitchFamily="34" charset="0"/>
                <a:cs typeface="Times New Roman" panose="02020603050405020304" pitchFamily="18" charset="0"/>
              </a:rPr>
              <a:t>e del gestore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9 – Regolamento sulla gestione dei beni e inventari.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10 - Regolamento relativo alla gestione dei fondi derivanti da particolari iniziative </a:t>
            </a:r>
            <a:endParaRPr lang="it-IT" sz="1600" dirty="0">
              <a:latin typeface="Calibri" panose="020F0502020204030204" pitchFamily="34" charset="0"/>
              <a:ea typeface="Calibri" panose="020F0502020204030204" pitchFamily="34" charset="0"/>
              <a:cs typeface="Times New Roman" panose="02020603050405020304" pitchFamily="18" charset="0"/>
            </a:endParaRPr>
          </a:p>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11- Regolamento svolgimento in via telematica delle sedute degli organi collegiali </a:t>
            </a:r>
          </a:p>
          <a:p>
            <a:pPr marL="304800">
              <a:lnSpc>
                <a:spcPct val="107000"/>
              </a:lnSpc>
              <a:spcAft>
                <a:spcPts val="205"/>
              </a:spcAft>
            </a:pPr>
            <a:r>
              <a:rPr lang="it-IT" sz="1600" dirty="0">
                <a:latin typeface="Times New Roman" panose="02020603050405020304" pitchFamily="18" charset="0"/>
                <a:ea typeface="Calibri" panose="020F0502020204030204" pitchFamily="34" charset="0"/>
                <a:cs typeface="Times New Roman" panose="02020603050405020304" pitchFamily="18" charset="0"/>
              </a:rPr>
              <a:t>Appendice 12- Protocollo delle misure organizzative di prevenzione e contrasto Covid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1681752"/>
      </p:ext>
    </p:extLst>
  </p:cSld>
  <p:clrMapOvr>
    <a:masterClrMapping/>
  </p:clrMapOvr>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45</TotalTime>
  <Words>648</Words>
  <Application>Microsoft Office PowerPoint</Application>
  <PresentationFormat>Widescreen</PresentationFormat>
  <Paragraphs>62</Paragraphs>
  <Slides>9</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9</vt:i4>
      </vt:variant>
    </vt:vector>
  </HeadingPairs>
  <TitlesOfParts>
    <vt:vector size="15" baseType="lpstr">
      <vt:lpstr>Arial</vt:lpstr>
      <vt:lpstr>Calibri</vt:lpstr>
      <vt:lpstr>Times New Roman</vt:lpstr>
      <vt:lpstr>Trebuchet MS</vt:lpstr>
      <vt:lpstr>Wingdings 3</vt:lpstr>
      <vt:lpstr>Sfaccettatura</vt:lpstr>
      <vt:lpstr>REGOLAMENTO INTERNO D’ISTITUTO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REGOLAMENTO INTERNO D’ISTITUTO</dc:title>
  <dc:creator>user</dc:creator>
  <cp:lastModifiedBy>User001</cp:lastModifiedBy>
  <cp:revision>6</cp:revision>
  <dcterms:created xsi:type="dcterms:W3CDTF">2023-07-27T09:18:04Z</dcterms:created>
  <dcterms:modified xsi:type="dcterms:W3CDTF">2023-07-27T10:47:38Z</dcterms:modified>
</cp:coreProperties>
</file>