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8" r:id="rId1"/>
  </p:sldMasterIdLst>
  <p:sldIdLst>
    <p:sldId id="256" r:id="rId2"/>
    <p:sldId id="257" r:id="rId3"/>
    <p:sldId id="258" r:id="rId4"/>
    <p:sldId id="259" r:id="rId5"/>
    <p:sldId id="260" r:id="rId6"/>
    <p:sldId id="261" r:id="rId7"/>
    <p:sldId id="266" r:id="rId8"/>
    <p:sldId id="269" r:id="rId9"/>
    <p:sldId id="268"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it-IT"/>
              <a:t>Fare clic per modificare lo stile del titolo</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7/27/2023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311831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it-IT"/>
              <a:t>Fare clic per modificare lo stile del titolo</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smtClean="0"/>
              <a:pPr/>
              <a:t>7/27/2023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9953030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it-IT"/>
              <a:t>Fare clic per modificare lo stile del titolo</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stili del testo dello schema</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smtClean="0"/>
              <a:pPr/>
              <a:t>7/27/2023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42500908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it-IT"/>
              <a:t>Fare clic per modificare lo stile del titolo</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smtClean="0"/>
              <a:pPr/>
              <a:t>7/27/2023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5922187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it-IT"/>
              <a:t>Fare clic per modificare lo stile del titolo</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stili del testo dello schema</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smtClean="0"/>
              <a:pPr/>
              <a:t>7/27/2023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93891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it-IT"/>
              <a:t>Fare clic per modificare lo stile del titolo</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stili del testo dello schema</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smtClean="0"/>
              <a:pPr/>
              <a:t>7/27/2023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5339369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smtClean="0"/>
              <a:t>7/27/2023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smtClean="0"/>
              <a:t>‹N›</a:t>
            </a:fld>
            <a:endParaRPr lang="en-US" dirty="0"/>
          </a:p>
        </p:txBody>
      </p:sp>
    </p:spTree>
    <p:extLst>
      <p:ext uri="{BB962C8B-B14F-4D97-AF65-F5344CB8AC3E}">
        <p14:creationId xmlns:p14="http://schemas.microsoft.com/office/powerpoint/2010/main" val="23742962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it-IT"/>
              <a:t>Fare clic per modificare lo stile del titolo</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7/27/2023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789186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it-IT"/>
              <a:t>Fare clic per modificare lo stile del titolo</a:t>
            </a:r>
            <a:endParaRPr lang="en-US" dirty="0"/>
          </a:p>
        </p:txBody>
      </p:sp>
      <p:sp>
        <p:nvSpPr>
          <p:cNvPr id="3" name="Content Placeholder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7/27/2023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5855484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it-IT"/>
              <a:t>Fare clic per modificare lo stile del titolo</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smtClean="0"/>
              <a:pPr/>
              <a:t>7/27/2023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90618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smtClean="0"/>
              <a:t>7/27/2023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smtClean="0"/>
              <a:t>‹N›</a:t>
            </a:fld>
            <a:endParaRPr lang="en-US" dirty="0"/>
          </a:p>
        </p:txBody>
      </p:sp>
    </p:spTree>
    <p:extLst>
      <p:ext uri="{BB962C8B-B14F-4D97-AF65-F5344CB8AC3E}">
        <p14:creationId xmlns:p14="http://schemas.microsoft.com/office/powerpoint/2010/main" val="10082831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lo stile del titolo</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7/27/2023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6660224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it-IT"/>
              <a:t>Fare clic per modificare lo stile del titolo</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7/27/2023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7467863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7/27/2023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478488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it-IT"/>
              <a:t>Fare clic per modificare lo stile del titolo</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it-IT"/>
              <a:t>Fare clic per modificare stili del testo dello schema</a:t>
            </a:r>
          </a:p>
        </p:txBody>
      </p:sp>
      <p:sp>
        <p:nvSpPr>
          <p:cNvPr id="5" name="Date Placeholder 4"/>
          <p:cNvSpPr>
            <a:spLocks noGrp="1"/>
          </p:cNvSpPr>
          <p:nvPr>
            <p:ph type="dt" sz="half" idx="10"/>
          </p:nvPr>
        </p:nvSpPr>
        <p:spPr/>
        <p:txBody>
          <a:bodyPr/>
          <a:lstStyle/>
          <a:p>
            <a:fld id="{42A54C80-263E-416B-A8E0-580EDEADCBDC}" type="datetimeFigureOut">
              <a:rPr lang="en-US" smtClean="0"/>
              <a:t>7/27/2023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smtClean="0"/>
              <a:t>‹N›</a:t>
            </a:fld>
            <a:endParaRPr lang="en-US" dirty="0"/>
          </a:p>
        </p:txBody>
      </p:sp>
    </p:spTree>
    <p:extLst>
      <p:ext uri="{BB962C8B-B14F-4D97-AF65-F5344CB8AC3E}">
        <p14:creationId xmlns:p14="http://schemas.microsoft.com/office/powerpoint/2010/main" val="20501414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it-IT"/>
              <a:t>Fare clic per modificare lo stile del titolo</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smtClean="0"/>
              <a:pPr/>
              <a:t>7/27/2023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1434518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it-IT"/>
              <a:t>Fare clic per modificare lo stile del titolo</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7/27/2023</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740567298"/>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 id="2147483680" r:id="rId12"/>
    <p:sldLayoutId id="2147483681" r:id="rId13"/>
    <p:sldLayoutId id="2147483682" r:id="rId14"/>
    <p:sldLayoutId id="2147483683" r:id="rId15"/>
    <p:sldLayoutId id="2147483684"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a:t>REGOLAMENTO INTERNO D’ISTITUTO</a:t>
            </a:r>
          </a:p>
        </p:txBody>
      </p:sp>
      <p:sp>
        <p:nvSpPr>
          <p:cNvPr id="3" name="Sottotitolo 2"/>
          <p:cNvSpPr>
            <a:spLocks noGrp="1"/>
          </p:cNvSpPr>
          <p:nvPr>
            <p:ph type="subTitle" idx="1"/>
          </p:nvPr>
        </p:nvSpPr>
        <p:spPr/>
        <p:txBody>
          <a:bodyPr>
            <a:normAutofit lnSpcReduction="10000"/>
          </a:bodyPr>
          <a:lstStyle/>
          <a:p>
            <a:endParaRPr lang="it-IT" dirty="0"/>
          </a:p>
          <a:p>
            <a:endParaRPr lang="it-IT" dirty="0"/>
          </a:p>
          <a:p>
            <a:r>
              <a:rPr lang="it-IT" dirty="0"/>
              <a:t>Qualche suggerimento</a:t>
            </a:r>
          </a:p>
        </p:txBody>
      </p:sp>
      <p:sp>
        <p:nvSpPr>
          <p:cNvPr id="6" name="Rettangolo 5"/>
          <p:cNvSpPr/>
          <p:nvPr/>
        </p:nvSpPr>
        <p:spPr>
          <a:xfrm>
            <a:off x="3048000" y="413495"/>
            <a:ext cx="6096000" cy="374077"/>
          </a:xfrm>
          <a:prstGeom prst="rect">
            <a:avLst/>
          </a:prstGeom>
        </p:spPr>
        <p:txBody>
          <a:bodyPr>
            <a:spAutoFit/>
          </a:bodyPr>
          <a:lstStyle/>
          <a:p>
            <a:pPr marL="304800">
              <a:lnSpc>
                <a:spcPct val="107000"/>
              </a:lnSpc>
              <a:spcAft>
                <a:spcPts val="205"/>
              </a:spcAft>
            </a:pPr>
            <a:r>
              <a:rPr lang="it-IT" dirty="0">
                <a:latin typeface="Times New Roman" panose="02020603050405020304" pitchFamily="18" charset="0"/>
                <a:ea typeface="Calibri" panose="020F0502020204030204" pitchFamily="34" charset="0"/>
                <a:cs typeface="Times New Roman" panose="02020603050405020304" pitchFamily="18" charset="0"/>
              </a:rPr>
              <a:t> </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888408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663723" y="399861"/>
            <a:ext cx="8531552" cy="5862695"/>
          </a:xfrm>
          <a:prstGeom prst="rect">
            <a:avLst/>
          </a:prstGeom>
        </p:spPr>
        <p:txBody>
          <a:bodyPr wrap="square">
            <a:spAutoFit/>
          </a:bodyPr>
          <a:lstStyle/>
          <a:p>
            <a:pPr algn="just">
              <a:lnSpc>
                <a:spcPct val="107000"/>
              </a:lnSpc>
              <a:spcAft>
                <a:spcPts val="0"/>
              </a:spcAft>
            </a:pPr>
            <a:r>
              <a:rPr lang="it-IT" sz="3200" dirty="0">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COS’E’</a:t>
            </a:r>
          </a:p>
          <a:p>
            <a:pPr algn="just">
              <a:lnSpc>
                <a:spcPct val="107000"/>
              </a:lnSpc>
              <a:spcAft>
                <a:spcPts val="0"/>
              </a:spcAft>
            </a:pPr>
            <a:endParaRPr lang="it-IT" sz="32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it-IT" sz="3200" dirty="0">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Il regolamento interno è uno strumento per</a:t>
            </a:r>
            <a:r>
              <a:rPr lang="it-IT" sz="3200" dirty="0">
                <a:solidFill>
                  <a:srgbClr val="040C28"/>
                </a:solidFill>
                <a:latin typeface="Times New Roman" panose="02020603050405020304" pitchFamily="18" charset="0"/>
                <a:ea typeface="Times New Roman" panose="02020603050405020304" pitchFamily="18" charset="0"/>
                <a:cs typeface="Times New Roman" panose="02020603050405020304" pitchFamily="18" charset="0"/>
              </a:rPr>
              <a:t> disciplinare l'organizzazione intera di un Istituto scolastico, elencando norme comportamentali e specificando quanto già enunciato da norme legislative e contrattuali che si ritengono indispensabili per una migliore organizzazione</a:t>
            </a:r>
            <a:r>
              <a:rPr lang="it-IT" sz="3200" dirty="0">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a:t>
            </a:r>
            <a:endParaRPr lang="it-IT" sz="32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it-IT" sz="3200" dirty="0">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Il suo scopo è informare alunni e famiglie oltre i dipendenti rispetto a cosa ci si aspetta da loro e quali sono le regole che devono rispettare.</a:t>
            </a:r>
            <a:endParaRPr lang="it-IT"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533937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85458" y="222191"/>
            <a:ext cx="9058542" cy="4679807"/>
          </a:xfrm>
          <a:prstGeom prst="rect">
            <a:avLst/>
          </a:prstGeom>
        </p:spPr>
        <p:txBody>
          <a:bodyPr wrap="square">
            <a:spAutoFit/>
          </a:bodyPr>
          <a:lstStyle/>
          <a:p>
            <a:pPr algn="just">
              <a:lnSpc>
                <a:spcPct val="107000"/>
              </a:lnSpc>
              <a:spcAft>
                <a:spcPts val="0"/>
              </a:spcAft>
            </a:pPr>
            <a:r>
              <a:rPr lang="it-IT" sz="2800" dirty="0">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CHI LO REDIGE</a:t>
            </a:r>
          </a:p>
          <a:p>
            <a:pPr algn="just">
              <a:lnSpc>
                <a:spcPct val="107000"/>
              </a:lnSpc>
              <a:spcAft>
                <a:spcPts val="0"/>
              </a:spcAft>
            </a:pPr>
            <a:endParaRPr lang="it-IT" sz="28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it-IT" sz="2800" dirty="0">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Di solito viene predisposto dal gestore (datore di lavoro), che lo redige tenendo conto delle norme legislative, contrattuali e del codice etico dell’Ente gestore. Non ci sono indicazioni precise in merito, tuttavia è bene che lo stesso venga confrontato con i coordinatori dei diversi settori (scolastico, amministrativo, tecnico, sindacale-RSA/RSU) prima di essere emanato  e comunicato a tutti coloro che con l’Istituto interagiscono.</a:t>
            </a:r>
            <a:endParaRPr lang="it-IT"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065450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0" y="60960"/>
            <a:ext cx="9070848" cy="3780522"/>
          </a:xfrm>
          <a:prstGeom prst="rect">
            <a:avLst/>
          </a:prstGeom>
        </p:spPr>
        <p:txBody>
          <a:bodyPr wrap="square">
            <a:spAutoFit/>
          </a:bodyPr>
          <a:lstStyle/>
          <a:p>
            <a:pPr algn="just">
              <a:lnSpc>
                <a:spcPct val="107000"/>
              </a:lnSpc>
              <a:spcAft>
                <a:spcPts val="0"/>
              </a:spcAft>
            </a:pPr>
            <a:endParaRPr lang="it-IT" sz="2800" dirty="0">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07000"/>
              </a:lnSpc>
              <a:spcAft>
                <a:spcPts val="0"/>
              </a:spcAft>
            </a:pPr>
            <a:r>
              <a:rPr lang="it-IT" sz="2800" dirty="0">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FINALITA’</a:t>
            </a:r>
          </a:p>
          <a:p>
            <a:pPr algn="just">
              <a:lnSpc>
                <a:spcPct val="107000"/>
              </a:lnSpc>
              <a:spcAft>
                <a:spcPts val="0"/>
              </a:spcAft>
            </a:pPr>
            <a:endParaRPr lang="it-IT" sz="28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it-IT" sz="2800" dirty="0">
                <a:latin typeface="Times New Roman" panose="02020603050405020304" pitchFamily="18" charset="0"/>
                <a:ea typeface="Calibri" panose="020F0502020204030204" pitchFamily="34" charset="0"/>
                <a:cs typeface="Times New Roman" panose="02020603050405020304" pitchFamily="18" charset="0"/>
              </a:rPr>
              <a:t>Il presente regolamento interno è redatto a norma dell’art. 74 CCNL AGIDAE Scuola 2021-2023.</a:t>
            </a:r>
            <a:endParaRPr lang="it-IT" sz="28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it-IT" sz="2800" dirty="0">
                <a:latin typeface="Times New Roman" panose="02020603050405020304" pitchFamily="18" charset="0"/>
                <a:ea typeface="Calibri" panose="020F0502020204030204" pitchFamily="34" charset="0"/>
                <a:cs typeface="Times New Roman" panose="02020603050405020304" pitchFamily="18" charset="0"/>
              </a:rPr>
              <a:t>Le disposizioni in esso contenute sono dedotte da norme legislative, contrattuali e dal codice etico adottato dall’Ente gestore.</a:t>
            </a:r>
            <a:endParaRPr lang="it-IT"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751923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82880" y="1433967"/>
            <a:ext cx="9357360" cy="4340419"/>
          </a:xfrm>
          <a:prstGeom prst="rect">
            <a:avLst/>
          </a:prstGeom>
        </p:spPr>
        <p:txBody>
          <a:bodyPr wrap="square">
            <a:spAutoFit/>
          </a:bodyPr>
          <a:lstStyle/>
          <a:p>
            <a:pPr algn="just">
              <a:lnSpc>
                <a:spcPct val="107000"/>
              </a:lnSpc>
              <a:spcAft>
                <a:spcPts val="0"/>
              </a:spcAft>
            </a:pPr>
            <a:r>
              <a:rPr lang="it-IT" sz="2400" dirty="0">
                <a:latin typeface="Times New Roman" panose="02020603050405020304" pitchFamily="18" charset="0"/>
                <a:ea typeface="Calibri" panose="020F0502020204030204" pitchFamily="34" charset="0"/>
                <a:cs typeface="Times New Roman" panose="02020603050405020304" pitchFamily="18" charset="0"/>
              </a:rPr>
              <a:t>L’obiettivo che l’Istituto scolastico si propone è quello dell’educazione integrale dell’alunno, secondo i principi della morale cattolica, propri del carattere di scuola cattolica dell’Istituzione.</a:t>
            </a:r>
            <a:endParaRPr lang="it-IT" sz="2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it-IT" sz="2400" dirty="0">
                <a:latin typeface="Times New Roman" panose="02020603050405020304" pitchFamily="18" charset="0"/>
                <a:ea typeface="Calibri" panose="020F0502020204030204" pitchFamily="34" charset="0"/>
                <a:cs typeface="Times New Roman" panose="02020603050405020304" pitchFamily="18" charset="0"/>
              </a:rPr>
              <a:t>Il raggiungimento di tale obiettivo è affidato alla collaborazione e responsabilità di tutti coloro che nella scuola vivono ed operano, alunni e loro famiglie, personale tecnico, ausiliario, amministrativo, docente e direttivo dell’Istituto, gestori.</a:t>
            </a:r>
            <a:endParaRPr lang="it-IT" sz="2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it-IT" sz="2400" dirty="0">
                <a:latin typeface="Times New Roman" panose="02020603050405020304" pitchFamily="18" charset="0"/>
                <a:ea typeface="Calibri" panose="020F0502020204030204" pitchFamily="34" charset="0"/>
                <a:cs typeface="Times New Roman" panose="02020603050405020304" pitchFamily="18" charset="0"/>
              </a:rPr>
              <a:t>Tali indicazioni dovranno essere portate a conoscenza anche di fornitori, collaboratori ed eventuali volontari che frequentino l’Istituto e che sono tenuti al rispetto del regolamento.</a:t>
            </a:r>
            <a:endParaRPr lang="it-IT" sz="2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it-IT" dirty="0">
                <a:latin typeface="Times New Roman" panose="02020603050405020304" pitchFamily="18" charset="0"/>
                <a:ea typeface="Calibri" panose="020F0502020204030204" pitchFamily="34" charset="0"/>
                <a:cs typeface="Times New Roman" panose="02020603050405020304" pitchFamily="18" charset="0"/>
              </a:rPr>
              <a:t> </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633763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4294967295"/>
          </p:nvPr>
        </p:nvSpPr>
        <p:spPr>
          <a:xfrm>
            <a:off x="0" y="2160588"/>
            <a:ext cx="8596313" cy="3881437"/>
          </a:xfrm>
        </p:spPr>
        <p:txBody>
          <a:bodyPr>
            <a:normAutofit lnSpcReduction="10000"/>
          </a:bodyPr>
          <a:lstStyle/>
          <a:p>
            <a:pPr algn="just"/>
            <a:r>
              <a:rPr lang="it-IT" sz="2800" dirty="0"/>
              <a:t>Poiché l’educazione della persona ha un ambito più ampio di quello delle semplice istruzione e coinvolge tutti gli attori del processo educativo in prima persona, anche al di là del mero profilo professionale, si richiede che l’osservanza delle indicazioni contenute in questo regolamento, diventi ‘modus vivendi’ e strumento non convenzionale del percorso di formazione.</a:t>
            </a:r>
          </a:p>
          <a:p>
            <a:r>
              <a:rPr lang="it-IT" sz="2800" dirty="0"/>
              <a:t> </a:t>
            </a:r>
          </a:p>
          <a:p>
            <a:endParaRPr lang="it-IT" dirty="0"/>
          </a:p>
        </p:txBody>
      </p:sp>
    </p:spTree>
    <p:extLst>
      <p:ext uri="{BB962C8B-B14F-4D97-AF65-F5344CB8AC3E}">
        <p14:creationId xmlns:p14="http://schemas.microsoft.com/office/powerpoint/2010/main" val="21037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57138" y="1103496"/>
            <a:ext cx="8973312" cy="4366836"/>
          </a:xfrm>
          <a:prstGeom prst="rect">
            <a:avLst/>
          </a:prstGeom>
        </p:spPr>
        <p:txBody>
          <a:bodyPr wrap="square">
            <a:spAutoFit/>
          </a:bodyPr>
          <a:lstStyle/>
          <a:p>
            <a:pPr marR="297815" algn="just">
              <a:lnSpc>
                <a:spcPct val="107000"/>
              </a:lnSpc>
              <a:spcAft>
                <a:spcPts val="1430"/>
              </a:spcAft>
            </a:pPr>
            <a:r>
              <a:rPr lang="it-IT" dirty="0">
                <a:latin typeface="Times New Roman" panose="02020603050405020304" pitchFamily="18" charset="0"/>
                <a:ea typeface="Calibri" panose="020F0502020204030204" pitchFamily="34" charset="0"/>
                <a:cs typeface="Times New Roman" panose="02020603050405020304" pitchFamily="18" charset="0"/>
              </a:rPr>
              <a:t>COSA DEVE CONTENERE?</a:t>
            </a:r>
            <a:endParaRPr lang="it-IT" sz="1600" dirty="0">
              <a:latin typeface="Calibri" panose="020F0502020204030204" pitchFamily="34" charset="0"/>
              <a:ea typeface="Calibri" panose="020F0502020204030204" pitchFamily="34" charset="0"/>
              <a:cs typeface="Times New Roman" panose="02020603050405020304" pitchFamily="18" charset="0"/>
            </a:endParaRPr>
          </a:p>
          <a:p>
            <a:pPr marR="297815" algn="just">
              <a:lnSpc>
                <a:spcPct val="107000"/>
              </a:lnSpc>
              <a:spcAft>
                <a:spcPts val="1430"/>
              </a:spcAft>
            </a:pPr>
            <a:r>
              <a:rPr lang="it-IT" dirty="0">
                <a:latin typeface="Times New Roman" panose="02020603050405020304" pitchFamily="18" charset="0"/>
                <a:ea typeface="Calibri" panose="020F0502020204030204" pitchFamily="34" charset="0"/>
                <a:cs typeface="Times New Roman" panose="02020603050405020304" pitchFamily="18" charset="0"/>
              </a:rPr>
              <a:t>Ecco un possibile schema che comprende tutti i settori: ritengo che per il nostra laboratorio dovremmo prendere in considerazione soprattutto i punti evidenziati:</a:t>
            </a:r>
            <a:endParaRPr lang="it-IT" sz="1600" dirty="0">
              <a:latin typeface="Calibri" panose="020F0502020204030204" pitchFamily="34" charset="0"/>
              <a:ea typeface="Calibri" panose="020F0502020204030204" pitchFamily="34" charset="0"/>
              <a:cs typeface="Times New Roman" panose="02020603050405020304" pitchFamily="18" charset="0"/>
            </a:endParaRPr>
          </a:p>
          <a:p>
            <a:pPr marR="297815" algn="just">
              <a:lnSpc>
                <a:spcPct val="107000"/>
              </a:lnSpc>
              <a:spcAft>
                <a:spcPts val="1430"/>
              </a:spcAft>
            </a:pPr>
            <a:r>
              <a:rPr lang="it-IT" dirty="0">
                <a:latin typeface="Times New Roman" panose="02020603050405020304" pitchFamily="18" charset="0"/>
                <a:ea typeface="Calibri" panose="020F0502020204030204" pitchFamily="34" charset="0"/>
                <a:cs typeface="Times New Roman" panose="02020603050405020304" pitchFamily="18" charset="0"/>
              </a:rPr>
              <a:t>INDICE REGOLAMENTO D’ISTITUTO </a:t>
            </a:r>
            <a:endParaRPr lang="it-IT" sz="1600" dirty="0">
              <a:latin typeface="Calibri" panose="020F0502020204030204" pitchFamily="34" charset="0"/>
              <a:ea typeface="Calibri" panose="020F0502020204030204" pitchFamily="34" charset="0"/>
              <a:cs typeface="Times New Roman" panose="02020603050405020304" pitchFamily="18" charset="0"/>
            </a:endParaRPr>
          </a:p>
          <a:p>
            <a:pPr marL="304800">
              <a:lnSpc>
                <a:spcPct val="107000"/>
              </a:lnSpc>
              <a:spcAft>
                <a:spcPts val="205"/>
              </a:spcAft>
            </a:pPr>
            <a:r>
              <a:rPr lang="it-IT" dirty="0">
                <a:latin typeface="Times New Roman" panose="02020603050405020304" pitchFamily="18" charset="0"/>
                <a:ea typeface="Calibri" panose="020F0502020204030204" pitchFamily="34" charset="0"/>
                <a:cs typeface="Times New Roman" panose="02020603050405020304" pitchFamily="18" charset="0"/>
              </a:rPr>
              <a:t>I.		Organi Collegiali	 </a:t>
            </a:r>
            <a:endParaRPr lang="it-IT" sz="1600" dirty="0">
              <a:latin typeface="Calibri" panose="020F0502020204030204" pitchFamily="34" charset="0"/>
              <a:ea typeface="Calibri" panose="020F0502020204030204" pitchFamily="34" charset="0"/>
              <a:cs typeface="Times New Roman" panose="02020603050405020304" pitchFamily="18" charset="0"/>
            </a:endParaRPr>
          </a:p>
          <a:p>
            <a:pPr marL="304800">
              <a:lnSpc>
                <a:spcPct val="107000"/>
              </a:lnSpc>
              <a:spcAft>
                <a:spcPts val="205"/>
              </a:spcAft>
            </a:pPr>
            <a:r>
              <a:rPr lang="it-IT" dirty="0">
                <a:latin typeface="Times New Roman" panose="02020603050405020304" pitchFamily="18" charset="0"/>
                <a:ea typeface="Calibri" panose="020F0502020204030204" pitchFamily="34" charset="0"/>
                <a:cs typeface="Times New Roman" panose="02020603050405020304" pitchFamily="18" charset="0"/>
              </a:rPr>
              <a:t>Consiglio di Istituto </a:t>
            </a:r>
            <a:endParaRPr lang="it-IT" sz="1600" dirty="0">
              <a:latin typeface="Calibri" panose="020F0502020204030204" pitchFamily="34" charset="0"/>
              <a:ea typeface="Calibri" panose="020F0502020204030204" pitchFamily="34" charset="0"/>
              <a:cs typeface="Times New Roman" panose="02020603050405020304" pitchFamily="18" charset="0"/>
            </a:endParaRPr>
          </a:p>
          <a:p>
            <a:pPr marL="304800">
              <a:lnSpc>
                <a:spcPct val="107000"/>
              </a:lnSpc>
              <a:spcAft>
                <a:spcPts val="205"/>
              </a:spcAft>
            </a:pPr>
            <a:r>
              <a:rPr lang="it-IT" dirty="0">
                <a:latin typeface="Times New Roman" panose="02020603050405020304" pitchFamily="18" charset="0"/>
                <a:ea typeface="Calibri" panose="020F0502020204030204" pitchFamily="34" charset="0"/>
                <a:cs typeface="Times New Roman" panose="02020603050405020304" pitchFamily="18" charset="0"/>
              </a:rPr>
              <a:t>Giunta Esecutiva </a:t>
            </a:r>
            <a:endParaRPr lang="it-IT" sz="1600" dirty="0">
              <a:latin typeface="Calibri" panose="020F0502020204030204" pitchFamily="34" charset="0"/>
              <a:ea typeface="Calibri" panose="020F0502020204030204" pitchFamily="34" charset="0"/>
              <a:cs typeface="Times New Roman" panose="02020603050405020304" pitchFamily="18" charset="0"/>
            </a:endParaRPr>
          </a:p>
          <a:p>
            <a:pPr marL="304800">
              <a:lnSpc>
                <a:spcPct val="107000"/>
              </a:lnSpc>
              <a:spcAft>
                <a:spcPts val="205"/>
              </a:spcAft>
            </a:pPr>
            <a:r>
              <a:rPr lang="it-IT" dirty="0">
                <a:latin typeface="Times New Roman" panose="02020603050405020304" pitchFamily="18" charset="0"/>
                <a:ea typeface="Calibri" panose="020F0502020204030204" pitchFamily="34" charset="0"/>
                <a:cs typeface="Times New Roman" panose="02020603050405020304" pitchFamily="18" charset="0"/>
              </a:rPr>
              <a:t>Collegio Docenti </a:t>
            </a:r>
            <a:endParaRPr lang="it-IT" sz="1600" dirty="0">
              <a:latin typeface="Calibri" panose="020F0502020204030204" pitchFamily="34" charset="0"/>
              <a:ea typeface="Calibri" panose="020F0502020204030204" pitchFamily="34" charset="0"/>
              <a:cs typeface="Times New Roman" panose="02020603050405020304" pitchFamily="18" charset="0"/>
            </a:endParaRPr>
          </a:p>
          <a:p>
            <a:pPr marL="304800">
              <a:lnSpc>
                <a:spcPct val="107000"/>
              </a:lnSpc>
              <a:spcAft>
                <a:spcPts val="205"/>
              </a:spcAft>
            </a:pPr>
            <a:r>
              <a:rPr lang="it-IT" dirty="0">
                <a:latin typeface="Times New Roman" panose="02020603050405020304" pitchFamily="18" charset="0"/>
                <a:ea typeface="Calibri" panose="020F0502020204030204" pitchFamily="34" charset="0"/>
                <a:cs typeface="Times New Roman" panose="02020603050405020304" pitchFamily="18" charset="0"/>
              </a:rPr>
              <a:t>Comitato di Valutazione dei docenti </a:t>
            </a:r>
            <a:endParaRPr lang="it-IT" sz="1600" dirty="0">
              <a:latin typeface="Calibri" panose="020F0502020204030204" pitchFamily="34" charset="0"/>
              <a:ea typeface="Calibri" panose="020F0502020204030204" pitchFamily="34" charset="0"/>
              <a:cs typeface="Times New Roman" panose="02020603050405020304" pitchFamily="18" charset="0"/>
            </a:endParaRPr>
          </a:p>
          <a:p>
            <a:pPr marL="304800">
              <a:lnSpc>
                <a:spcPct val="107000"/>
              </a:lnSpc>
              <a:spcAft>
                <a:spcPts val="205"/>
              </a:spcAft>
            </a:pPr>
            <a:r>
              <a:rPr lang="it-IT" dirty="0">
                <a:latin typeface="Times New Roman" panose="02020603050405020304" pitchFamily="18" charset="0"/>
                <a:ea typeface="Calibri" panose="020F0502020204030204" pitchFamily="34" charset="0"/>
                <a:cs typeface="Times New Roman" panose="02020603050405020304" pitchFamily="18" charset="0"/>
              </a:rPr>
              <a:t>Consigli di Classe, Interclasse ed Intersezione </a:t>
            </a:r>
            <a:endParaRPr lang="it-IT" sz="1600" dirty="0">
              <a:latin typeface="Calibri" panose="020F0502020204030204" pitchFamily="34" charset="0"/>
              <a:ea typeface="Calibri" panose="020F0502020204030204" pitchFamily="34" charset="0"/>
              <a:cs typeface="Times New Roman" panose="02020603050405020304" pitchFamily="18" charset="0"/>
            </a:endParaRPr>
          </a:p>
          <a:p>
            <a:pPr marL="304800">
              <a:lnSpc>
                <a:spcPct val="107000"/>
              </a:lnSpc>
              <a:spcAft>
                <a:spcPts val="205"/>
              </a:spcAft>
            </a:pPr>
            <a:r>
              <a:rPr lang="it-IT" dirty="0">
                <a:latin typeface="Times New Roman" panose="02020603050405020304" pitchFamily="18" charset="0"/>
                <a:ea typeface="Calibri" panose="020F0502020204030204" pitchFamily="34" charset="0"/>
                <a:cs typeface="Times New Roman" panose="02020603050405020304" pitchFamily="18" charset="0"/>
              </a:rPr>
              <a:t>II.	</a:t>
            </a:r>
            <a:r>
              <a:rPr lang="it-IT" dirty="0">
                <a:highlight>
                  <a:srgbClr val="FFFF00"/>
                </a:highlight>
                <a:latin typeface="Times New Roman" panose="02020603050405020304" pitchFamily="18" charset="0"/>
                <a:ea typeface="Calibri" panose="020F0502020204030204" pitchFamily="34" charset="0"/>
                <a:cs typeface="Times New Roman" panose="02020603050405020304" pitchFamily="18" charset="0"/>
              </a:rPr>
              <a:t>Docenti</a:t>
            </a:r>
            <a:r>
              <a:rPr lang="it-IT" dirty="0">
                <a:latin typeface="Times New Roman" panose="02020603050405020304" pitchFamily="18" charset="0"/>
                <a:ea typeface="Calibri" panose="020F0502020204030204" pitchFamily="34" charset="0"/>
                <a:cs typeface="Times New Roman" panose="02020603050405020304" pitchFamily="18" charset="0"/>
              </a:rPr>
              <a:t> </a:t>
            </a:r>
            <a:endParaRPr lang="it-IT" sz="1600" dirty="0">
              <a:latin typeface="Calibri" panose="020F0502020204030204" pitchFamily="34" charset="0"/>
              <a:ea typeface="Calibri" panose="020F0502020204030204" pitchFamily="34" charset="0"/>
              <a:cs typeface="Times New Roman" panose="02020603050405020304" pitchFamily="18" charset="0"/>
            </a:endParaRPr>
          </a:p>
          <a:p>
            <a:pPr marL="304800">
              <a:lnSpc>
                <a:spcPct val="107000"/>
              </a:lnSpc>
              <a:spcAft>
                <a:spcPts val="205"/>
              </a:spcAft>
            </a:pPr>
            <a:r>
              <a:rPr lang="it-IT" dirty="0">
                <a:latin typeface="Times New Roman" panose="02020603050405020304" pitchFamily="18" charset="0"/>
                <a:ea typeface="Calibri" panose="020F0502020204030204" pitchFamily="34" charset="0"/>
                <a:cs typeface="Times New Roman" panose="02020603050405020304" pitchFamily="18" charset="0"/>
              </a:rPr>
              <a:t>III.	</a:t>
            </a:r>
            <a:r>
              <a:rPr lang="it-IT" dirty="0">
                <a:highlight>
                  <a:srgbClr val="FFFF00"/>
                </a:highlight>
                <a:latin typeface="Times New Roman" panose="02020603050405020304" pitchFamily="18" charset="0"/>
                <a:ea typeface="Calibri" panose="020F0502020204030204" pitchFamily="34" charset="0"/>
                <a:cs typeface="Times New Roman" panose="02020603050405020304" pitchFamily="18" charset="0"/>
              </a:rPr>
              <a:t>Personale amministrativo</a:t>
            </a:r>
            <a:r>
              <a:rPr lang="it-IT" dirty="0">
                <a:latin typeface="Times New Roman" panose="02020603050405020304" pitchFamily="18" charset="0"/>
                <a:ea typeface="Calibri" panose="020F0502020204030204" pitchFamily="34" charset="0"/>
                <a:cs typeface="Times New Roman" panose="02020603050405020304" pitchFamily="18" charset="0"/>
              </a:rPr>
              <a:t> </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307609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91440" y="814736"/>
            <a:ext cx="9052560" cy="5167568"/>
          </a:xfrm>
          <a:prstGeom prst="rect">
            <a:avLst/>
          </a:prstGeom>
        </p:spPr>
        <p:txBody>
          <a:bodyPr wrap="square">
            <a:spAutoFit/>
          </a:bodyPr>
          <a:lstStyle/>
          <a:p>
            <a:pPr marL="304800">
              <a:lnSpc>
                <a:spcPct val="107000"/>
              </a:lnSpc>
              <a:spcAft>
                <a:spcPts val="205"/>
              </a:spcAft>
            </a:pPr>
            <a:r>
              <a:rPr lang="it-IT" dirty="0">
                <a:latin typeface="Times New Roman" panose="02020603050405020304" pitchFamily="18" charset="0"/>
                <a:ea typeface="Calibri" panose="020F0502020204030204" pitchFamily="34" charset="0"/>
                <a:cs typeface="Times New Roman" panose="02020603050405020304" pitchFamily="18" charset="0"/>
              </a:rPr>
              <a:t>IV.	</a:t>
            </a:r>
            <a:r>
              <a:rPr lang="it-IT" dirty="0">
                <a:highlight>
                  <a:srgbClr val="FFFF00"/>
                </a:highlight>
                <a:latin typeface="Times New Roman" panose="02020603050405020304" pitchFamily="18" charset="0"/>
                <a:ea typeface="Calibri" panose="020F0502020204030204" pitchFamily="34" charset="0"/>
                <a:cs typeface="Times New Roman" panose="02020603050405020304" pitchFamily="18" charset="0"/>
              </a:rPr>
              <a:t>Collaboratori scolastici </a:t>
            </a:r>
            <a:endParaRPr lang="it-IT" sz="1600" dirty="0">
              <a:latin typeface="Calibri" panose="020F0502020204030204" pitchFamily="34" charset="0"/>
              <a:ea typeface="Calibri" panose="020F0502020204030204" pitchFamily="34" charset="0"/>
              <a:cs typeface="Times New Roman" panose="02020603050405020304" pitchFamily="18" charset="0"/>
            </a:endParaRPr>
          </a:p>
          <a:p>
            <a:pPr marL="304800">
              <a:lnSpc>
                <a:spcPct val="107000"/>
              </a:lnSpc>
              <a:spcAft>
                <a:spcPts val="205"/>
              </a:spcAft>
            </a:pPr>
            <a:r>
              <a:rPr lang="it-IT" dirty="0">
                <a:latin typeface="Times New Roman" panose="02020603050405020304" pitchFamily="18" charset="0"/>
                <a:ea typeface="Calibri" panose="020F0502020204030204" pitchFamily="34" charset="0"/>
                <a:cs typeface="Times New Roman" panose="02020603050405020304" pitchFamily="18" charset="0"/>
              </a:rPr>
              <a:t>V.	</a:t>
            </a:r>
            <a:r>
              <a:rPr lang="it-IT" dirty="0">
                <a:highlight>
                  <a:srgbClr val="FFFF00"/>
                </a:highlight>
                <a:latin typeface="Times New Roman" panose="02020603050405020304" pitchFamily="18" charset="0"/>
                <a:ea typeface="Calibri" panose="020F0502020204030204" pitchFamily="34" charset="0"/>
                <a:cs typeface="Times New Roman" panose="02020603050405020304" pitchFamily="18" charset="0"/>
              </a:rPr>
              <a:t>Alunni</a:t>
            </a:r>
            <a:r>
              <a:rPr lang="it-IT" dirty="0">
                <a:latin typeface="Times New Roman" panose="02020603050405020304" pitchFamily="18" charset="0"/>
                <a:ea typeface="Calibri" panose="020F0502020204030204" pitchFamily="34" charset="0"/>
                <a:cs typeface="Times New Roman" panose="02020603050405020304" pitchFamily="18" charset="0"/>
              </a:rPr>
              <a:t> </a:t>
            </a:r>
            <a:endParaRPr lang="it-IT" sz="1600" dirty="0">
              <a:latin typeface="Calibri" panose="020F0502020204030204" pitchFamily="34" charset="0"/>
              <a:ea typeface="Calibri" panose="020F0502020204030204" pitchFamily="34" charset="0"/>
              <a:cs typeface="Times New Roman" panose="02020603050405020304" pitchFamily="18" charset="0"/>
            </a:endParaRPr>
          </a:p>
          <a:p>
            <a:pPr marL="304800">
              <a:lnSpc>
                <a:spcPct val="107000"/>
              </a:lnSpc>
              <a:spcAft>
                <a:spcPts val="205"/>
              </a:spcAft>
            </a:pPr>
            <a:r>
              <a:rPr lang="it-IT" dirty="0">
                <a:latin typeface="Times New Roman" panose="02020603050405020304" pitchFamily="18" charset="0"/>
                <a:ea typeface="Calibri" panose="020F0502020204030204" pitchFamily="34" charset="0"/>
                <a:cs typeface="Times New Roman" panose="02020603050405020304" pitchFamily="18" charset="0"/>
              </a:rPr>
              <a:t>VI.	</a:t>
            </a:r>
            <a:r>
              <a:rPr lang="it-IT" dirty="0">
                <a:highlight>
                  <a:srgbClr val="FFFF00"/>
                </a:highlight>
                <a:latin typeface="Times New Roman" panose="02020603050405020304" pitchFamily="18" charset="0"/>
                <a:ea typeface="Calibri" panose="020F0502020204030204" pitchFamily="34" charset="0"/>
                <a:cs typeface="Times New Roman" panose="02020603050405020304" pitchFamily="18" charset="0"/>
              </a:rPr>
              <a:t>Genitori</a:t>
            </a:r>
            <a:r>
              <a:rPr lang="it-IT" dirty="0">
                <a:latin typeface="Times New Roman" panose="02020603050405020304" pitchFamily="18" charset="0"/>
                <a:ea typeface="Calibri" panose="020F0502020204030204" pitchFamily="34" charset="0"/>
                <a:cs typeface="Times New Roman" panose="02020603050405020304" pitchFamily="18" charset="0"/>
              </a:rPr>
              <a:t> </a:t>
            </a:r>
            <a:endParaRPr lang="it-IT" sz="1600" dirty="0">
              <a:latin typeface="Calibri" panose="020F0502020204030204" pitchFamily="34" charset="0"/>
              <a:ea typeface="Calibri" panose="020F0502020204030204" pitchFamily="34" charset="0"/>
              <a:cs typeface="Times New Roman" panose="02020603050405020304" pitchFamily="18" charset="0"/>
            </a:endParaRPr>
          </a:p>
          <a:p>
            <a:pPr marL="304800">
              <a:lnSpc>
                <a:spcPct val="107000"/>
              </a:lnSpc>
              <a:spcAft>
                <a:spcPts val="205"/>
              </a:spcAft>
            </a:pPr>
            <a:r>
              <a:rPr lang="it-IT" dirty="0">
                <a:latin typeface="Times New Roman" panose="02020603050405020304" pitchFamily="18" charset="0"/>
                <a:ea typeface="Calibri" panose="020F0502020204030204" pitchFamily="34" charset="0"/>
                <a:cs typeface="Times New Roman" panose="02020603050405020304" pitchFamily="18" charset="0"/>
              </a:rPr>
              <a:t>VII.	Mensa </a:t>
            </a:r>
            <a:endParaRPr lang="it-IT" sz="1600" dirty="0">
              <a:latin typeface="Calibri" panose="020F0502020204030204" pitchFamily="34" charset="0"/>
              <a:ea typeface="Calibri" panose="020F0502020204030204" pitchFamily="34" charset="0"/>
              <a:cs typeface="Times New Roman" panose="02020603050405020304" pitchFamily="18" charset="0"/>
            </a:endParaRPr>
          </a:p>
          <a:p>
            <a:pPr marL="304800">
              <a:lnSpc>
                <a:spcPct val="107000"/>
              </a:lnSpc>
              <a:spcAft>
                <a:spcPts val="205"/>
              </a:spcAft>
            </a:pPr>
            <a:r>
              <a:rPr lang="it-IT" dirty="0">
                <a:latin typeface="Times New Roman" panose="02020603050405020304" pitchFamily="18" charset="0"/>
                <a:ea typeface="Calibri" panose="020F0502020204030204" pitchFamily="34" charset="0"/>
                <a:cs typeface="Times New Roman" panose="02020603050405020304" pitchFamily="18" charset="0"/>
              </a:rPr>
              <a:t>VIII.	Laboratori </a:t>
            </a:r>
            <a:endParaRPr lang="it-IT" sz="1600" dirty="0">
              <a:latin typeface="Calibri" panose="020F0502020204030204" pitchFamily="34" charset="0"/>
              <a:ea typeface="Calibri" panose="020F0502020204030204" pitchFamily="34" charset="0"/>
              <a:cs typeface="Times New Roman" panose="02020603050405020304" pitchFamily="18" charset="0"/>
            </a:endParaRPr>
          </a:p>
          <a:p>
            <a:pPr marL="304800">
              <a:lnSpc>
                <a:spcPct val="107000"/>
              </a:lnSpc>
              <a:spcAft>
                <a:spcPts val="205"/>
              </a:spcAft>
            </a:pPr>
            <a:r>
              <a:rPr lang="it-IT" dirty="0">
                <a:latin typeface="Times New Roman" panose="02020603050405020304" pitchFamily="18" charset="0"/>
                <a:ea typeface="Calibri" panose="020F0502020204030204" pitchFamily="34" charset="0"/>
                <a:cs typeface="Times New Roman" panose="02020603050405020304" pitchFamily="18" charset="0"/>
              </a:rPr>
              <a:t>IX.	Prevenzione e sicurezza a scuola </a:t>
            </a:r>
            <a:endParaRPr lang="it-IT" sz="1600" dirty="0">
              <a:latin typeface="Calibri" panose="020F0502020204030204" pitchFamily="34" charset="0"/>
              <a:ea typeface="Calibri" panose="020F0502020204030204" pitchFamily="34" charset="0"/>
              <a:cs typeface="Times New Roman" panose="02020603050405020304" pitchFamily="18" charset="0"/>
            </a:endParaRPr>
          </a:p>
          <a:p>
            <a:pPr marL="304800">
              <a:lnSpc>
                <a:spcPct val="107000"/>
              </a:lnSpc>
              <a:spcAft>
                <a:spcPts val="205"/>
              </a:spcAft>
            </a:pPr>
            <a:r>
              <a:rPr lang="it-IT" dirty="0">
                <a:latin typeface="Times New Roman" panose="02020603050405020304" pitchFamily="18" charset="0"/>
                <a:ea typeface="Calibri" panose="020F0502020204030204" pitchFamily="34" charset="0"/>
                <a:cs typeface="Times New Roman" panose="02020603050405020304" pitchFamily="18" charset="0"/>
              </a:rPr>
              <a:t>X.	</a:t>
            </a:r>
            <a:r>
              <a:rPr lang="it-IT" dirty="0">
                <a:highlight>
                  <a:srgbClr val="FFFF00"/>
                </a:highlight>
                <a:latin typeface="Times New Roman" panose="02020603050405020304" pitchFamily="18" charset="0"/>
                <a:ea typeface="Calibri" panose="020F0502020204030204" pitchFamily="34" charset="0"/>
                <a:cs typeface="Times New Roman" panose="02020603050405020304" pitchFamily="18" charset="0"/>
              </a:rPr>
              <a:t>Privacy</a:t>
            </a:r>
            <a:r>
              <a:rPr lang="it-IT" dirty="0">
                <a:latin typeface="Times New Roman" panose="02020603050405020304" pitchFamily="18" charset="0"/>
                <a:ea typeface="Calibri" panose="020F0502020204030204" pitchFamily="34" charset="0"/>
                <a:cs typeface="Times New Roman" panose="02020603050405020304" pitchFamily="18" charset="0"/>
              </a:rPr>
              <a:t> </a:t>
            </a:r>
            <a:endParaRPr lang="it-IT" sz="1600" dirty="0">
              <a:latin typeface="Calibri" panose="020F0502020204030204" pitchFamily="34" charset="0"/>
              <a:ea typeface="Calibri" panose="020F0502020204030204" pitchFamily="34" charset="0"/>
              <a:cs typeface="Times New Roman" panose="02020603050405020304" pitchFamily="18" charset="0"/>
            </a:endParaRPr>
          </a:p>
          <a:p>
            <a:pPr marL="304800">
              <a:lnSpc>
                <a:spcPct val="107000"/>
              </a:lnSpc>
              <a:spcAft>
                <a:spcPts val="205"/>
              </a:spcAft>
            </a:pPr>
            <a:r>
              <a:rPr lang="it-IT" dirty="0">
                <a:latin typeface="Times New Roman" panose="02020603050405020304" pitchFamily="18" charset="0"/>
                <a:ea typeface="Calibri" panose="020F0502020204030204" pitchFamily="34" charset="0"/>
                <a:cs typeface="Times New Roman" panose="02020603050405020304" pitchFamily="18" charset="0"/>
              </a:rPr>
              <a:t>XI.	</a:t>
            </a:r>
            <a:r>
              <a:rPr lang="it-IT" dirty="0">
                <a:highlight>
                  <a:srgbClr val="FFFF00"/>
                </a:highlight>
                <a:latin typeface="Times New Roman" panose="02020603050405020304" pitchFamily="18" charset="0"/>
                <a:ea typeface="Calibri" panose="020F0502020204030204" pitchFamily="34" charset="0"/>
                <a:cs typeface="Times New Roman" panose="02020603050405020304" pitchFamily="18" charset="0"/>
              </a:rPr>
              <a:t>Comunicazioni</a:t>
            </a:r>
            <a:r>
              <a:rPr lang="it-IT" dirty="0">
                <a:latin typeface="Times New Roman" panose="02020603050405020304" pitchFamily="18" charset="0"/>
                <a:ea typeface="Calibri" panose="020F0502020204030204" pitchFamily="34" charset="0"/>
                <a:cs typeface="Times New Roman" panose="02020603050405020304" pitchFamily="18" charset="0"/>
              </a:rPr>
              <a:t> </a:t>
            </a:r>
            <a:endParaRPr lang="it-IT" sz="1600" dirty="0">
              <a:latin typeface="Calibri" panose="020F0502020204030204" pitchFamily="34" charset="0"/>
              <a:ea typeface="Calibri" panose="020F0502020204030204" pitchFamily="34" charset="0"/>
              <a:cs typeface="Times New Roman" panose="02020603050405020304" pitchFamily="18" charset="0"/>
            </a:endParaRPr>
          </a:p>
          <a:p>
            <a:pPr marL="304800">
              <a:lnSpc>
                <a:spcPct val="107000"/>
              </a:lnSpc>
              <a:spcAft>
                <a:spcPts val="205"/>
              </a:spcAft>
            </a:pPr>
            <a:r>
              <a:rPr lang="it-IT" dirty="0">
                <a:latin typeface="Times New Roman" panose="02020603050405020304" pitchFamily="18" charset="0"/>
                <a:ea typeface="Calibri" panose="020F0502020204030204" pitchFamily="34" charset="0"/>
                <a:cs typeface="Times New Roman" panose="02020603050405020304" pitchFamily="18" charset="0"/>
              </a:rPr>
              <a:t>XII.	</a:t>
            </a:r>
            <a:r>
              <a:rPr lang="it-IT" dirty="0">
                <a:highlight>
                  <a:srgbClr val="FFFF00"/>
                </a:highlight>
                <a:latin typeface="Times New Roman" panose="02020603050405020304" pitchFamily="18" charset="0"/>
                <a:ea typeface="Calibri" panose="020F0502020204030204" pitchFamily="34" charset="0"/>
                <a:cs typeface="Times New Roman" panose="02020603050405020304" pitchFamily="18" charset="0"/>
              </a:rPr>
              <a:t>Accesso del pubblico</a:t>
            </a:r>
            <a:r>
              <a:rPr lang="it-IT" dirty="0">
                <a:latin typeface="Times New Roman" panose="02020603050405020304" pitchFamily="18" charset="0"/>
                <a:ea typeface="Calibri" panose="020F0502020204030204" pitchFamily="34" charset="0"/>
                <a:cs typeface="Times New Roman" panose="02020603050405020304" pitchFamily="18" charset="0"/>
              </a:rPr>
              <a:t> </a:t>
            </a:r>
            <a:endParaRPr lang="it-IT" sz="1600" dirty="0">
              <a:latin typeface="Calibri" panose="020F0502020204030204" pitchFamily="34" charset="0"/>
              <a:ea typeface="Calibri" panose="020F0502020204030204" pitchFamily="34" charset="0"/>
              <a:cs typeface="Times New Roman" panose="02020603050405020304" pitchFamily="18" charset="0"/>
            </a:endParaRPr>
          </a:p>
          <a:p>
            <a:pPr marL="304800">
              <a:lnSpc>
                <a:spcPct val="107000"/>
              </a:lnSpc>
              <a:spcAft>
                <a:spcPts val="205"/>
              </a:spcAft>
            </a:pPr>
            <a:r>
              <a:rPr lang="it-IT" dirty="0">
                <a:latin typeface="Times New Roman" panose="02020603050405020304" pitchFamily="18" charset="0"/>
                <a:ea typeface="Calibri" panose="020F0502020204030204" pitchFamily="34" charset="0"/>
                <a:cs typeface="Times New Roman" panose="02020603050405020304" pitchFamily="18" charset="0"/>
              </a:rPr>
              <a:t>XIII.	Visite guidate e viaggi di istruzione </a:t>
            </a:r>
            <a:endParaRPr lang="it-IT" sz="1600" dirty="0">
              <a:latin typeface="Calibri" panose="020F0502020204030204" pitchFamily="34" charset="0"/>
              <a:ea typeface="Calibri" panose="020F0502020204030204" pitchFamily="34" charset="0"/>
              <a:cs typeface="Times New Roman" panose="02020603050405020304" pitchFamily="18" charset="0"/>
            </a:endParaRPr>
          </a:p>
          <a:p>
            <a:pPr marL="899160" indent="-594360">
              <a:lnSpc>
                <a:spcPct val="107000"/>
              </a:lnSpc>
              <a:spcAft>
                <a:spcPts val="205"/>
              </a:spcAft>
            </a:pPr>
            <a:r>
              <a:rPr lang="it-IT" dirty="0">
                <a:latin typeface="Times New Roman" panose="02020603050405020304" pitchFamily="18" charset="0"/>
                <a:ea typeface="Calibri" panose="020F0502020204030204" pitchFamily="34" charset="0"/>
                <a:cs typeface="Times New Roman" panose="02020603050405020304" pitchFamily="18" charset="0"/>
              </a:rPr>
              <a:t>XIV.	Formazione classi prime di scuola primaria, secondaria e sezioni di scuola dell’infanzia </a:t>
            </a:r>
            <a:endParaRPr lang="it-IT" sz="1600" dirty="0">
              <a:latin typeface="Calibri" panose="020F0502020204030204" pitchFamily="34" charset="0"/>
              <a:ea typeface="Calibri" panose="020F0502020204030204" pitchFamily="34" charset="0"/>
              <a:cs typeface="Times New Roman" panose="02020603050405020304" pitchFamily="18" charset="0"/>
            </a:endParaRPr>
          </a:p>
          <a:p>
            <a:pPr marL="899160" indent="-594360">
              <a:lnSpc>
                <a:spcPct val="107000"/>
              </a:lnSpc>
              <a:spcAft>
                <a:spcPts val="205"/>
              </a:spcAft>
            </a:pPr>
            <a:r>
              <a:rPr lang="it-IT" dirty="0">
                <a:latin typeface="Times New Roman" panose="02020603050405020304" pitchFamily="18" charset="0"/>
                <a:ea typeface="Calibri" panose="020F0502020204030204" pitchFamily="34" charset="0"/>
                <a:cs typeface="Times New Roman" panose="02020603050405020304" pitchFamily="18" charset="0"/>
              </a:rPr>
              <a:t>XV.	Assegnazione dei docenti alle sezioni di scuola dell’infanzia e alle classi di scuola primaria </a:t>
            </a:r>
            <a:endParaRPr lang="it-IT" sz="1600" dirty="0">
              <a:latin typeface="Calibri" panose="020F0502020204030204" pitchFamily="34" charset="0"/>
              <a:ea typeface="Calibri" panose="020F0502020204030204" pitchFamily="34" charset="0"/>
              <a:cs typeface="Times New Roman" panose="02020603050405020304" pitchFamily="18" charset="0"/>
            </a:endParaRPr>
          </a:p>
          <a:p>
            <a:pPr marL="304800">
              <a:lnSpc>
                <a:spcPct val="107000"/>
              </a:lnSpc>
              <a:spcAft>
                <a:spcPts val="205"/>
              </a:spcAft>
            </a:pPr>
            <a:r>
              <a:rPr lang="it-IT" dirty="0">
                <a:latin typeface="Times New Roman" panose="02020603050405020304" pitchFamily="18" charset="0"/>
                <a:ea typeface="Calibri" panose="020F0502020204030204" pitchFamily="34" charset="0"/>
                <a:cs typeface="Times New Roman" panose="02020603050405020304" pitchFamily="18" charset="0"/>
              </a:rPr>
              <a:t>XVI.	Varie </a:t>
            </a:r>
            <a:endParaRPr lang="it-IT" sz="1600" dirty="0">
              <a:latin typeface="Calibri" panose="020F0502020204030204" pitchFamily="34" charset="0"/>
              <a:ea typeface="Calibri" panose="020F0502020204030204" pitchFamily="34" charset="0"/>
              <a:cs typeface="Times New Roman" panose="02020603050405020304" pitchFamily="18" charset="0"/>
            </a:endParaRPr>
          </a:p>
          <a:p>
            <a:pPr marL="304800">
              <a:lnSpc>
                <a:spcPct val="107000"/>
              </a:lnSpc>
              <a:spcAft>
                <a:spcPts val="205"/>
              </a:spcAft>
            </a:pPr>
            <a:r>
              <a:rPr lang="it-IT" dirty="0">
                <a:latin typeface="Times New Roman" panose="02020603050405020304" pitchFamily="18" charset="0"/>
                <a:ea typeface="Calibri" panose="020F0502020204030204" pitchFamily="34" charset="0"/>
                <a:cs typeface="Times New Roman" panose="02020603050405020304" pitchFamily="18" charset="0"/>
              </a:rPr>
              <a:t> </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501196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79248" y="1249356"/>
            <a:ext cx="9686544" cy="4101316"/>
          </a:xfrm>
          <a:prstGeom prst="rect">
            <a:avLst/>
          </a:prstGeom>
        </p:spPr>
        <p:txBody>
          <a:bodyPr wrap="square">
            <a:spAutoFit/>
          </a:bodyPr>
          <a:lstStyle/>
          <a:p>
            <a:pPr marL="304800">
              <a:lnSpc>
                <a:spcPct val="107000"/>
              </a:lnSpc>
              <a:spcAft>
                <a:spcPts val="205"/>
              </a:spcAft>
            </a:pPr>
            <a:r>
              <a:rPr lang="it-IT" sz="1600" dirty="0">
                <a:latin typeface="Times New Roman" panose="02020603050405020304" pitchFamily="18" charset="0"/>
                <a:ea typeface="Calibri" panose="020F0502020204030204" pitchFamily="34" charset="0"/>
                <a:cs typeface="Times New Roman" panose="02020603050405020304" pitchFamily="18" charset="0"/>
              </a:rPr>
              <a:t>Appendice 1 – Criteri di precedenza nelle iscrizioni. </a:t>
            </a:r>
            <a:endParaRPr lang="it-IT" sz="1600" dirty="0">
              <a:latin typeface="Calibri" panose="020F0502020204030204" pitchFamily="34" charset="0"/>
              <a:ea typeface="Calibri" panose="020F0502020204030204" pitchFamily="34" charset="0"/>
              <a:cs typeface="Times New Roman" panose="02020603050405020304" pitchFamily="18" charset="0"/>
            </a:endParaRPr>
          </a:p>
          <a:p>
            <a:pPr marL="304800">
              <a:lnSpc>
                <a:spcPct val="107000"/>
              </a:lnSpc>
              <a:spcAft>
                <a:spcPts val="205"/>
              </a:spcAft>
            </a:pPr>
            <a:r>
              <a:rPr lang="it-IT" sz="1600" dirty="0">
                <a:latin typeface="Times New Roman" panose="02020603050405020304" pitchFamily="18" charset="0"/>
                <a:ea typeface="Calibri" panose="020F0502020204030204" pitchFamily="34" charset="0"/>
                <a:cs typeface="Times New Roman" panose="02020603050405020304" pitchFamily="18" charset="0"/>
              </a:rPr>
              <a:t>Appendice 2 – Patti di Corresponsabilità Scuola e Famiglie: </a:t>
            </a:r>
            <a:endParaRPr lang="it-IT" sz="1600" dirty="0">
              <a:latin typeface="Calibri" panose="020F0502020204030204" pitchFamily="34" charset="0"/>
              <a:ea typeface="Calibri" panose="020F0502020204030204" pitchFamily="34" charset="0"/>
              <a:cs typeface="Times New Roman" panose="02020603050405020304" pitchFamily="18" charset="0"/>
            </a:endParaRPr>
          </a:p>
          <a:p>
            <a:pPr marL="1203960">
              <a:lnSpc>
                <a:spcPct val="107000"/>
              </a:lnSpc>
              <a:spcAft>
                <a:spcPts val="205"/>
              </a:spcAft>
            </a:pPr>
            <a:r>
              <a:rPr lang="it-IT" sz="1600" dirty="0">
                <a:latin typeface="Times New Roman" panose="02020603050405020304" pitchFamily="18" charset="0"/>
                <a:ea typeface="Calibri" panose="020F0502020204030204" pitchFamily="34" charset="0"/>
                <a:cs typeface="Times New Roman" panose="02020603050405020304" pitchFamily="18" charset="0"/>
              </a:rPr>
              <a:t>Infanzia  -  Primaria - Secondaria di 1° grado </a:t>
            </a:r>
            <a:endParaRPr lang="it-IT" sz="1600" dirty="0">
              <a:latin typeface="Calibri" panose="020F0502020204030204" pitchFamily="34" charset="0"/>
              <a:ea typeface="Calibri" panose="020F0502020204030204" pitchFamily="34" charset="0"/>
              <a:cs typeface="Times New Roman" panose="02020603050405020304" pitchFamily="18" charset="0"/>
            </a:endParaRPr>
          </a:p>
          <a:p>
            <a:pPr marL="304800">
              <a:lnSpc>
                <a:spcPct val="107000"/>
              </a:lnSpc>
              <a:spcAft>
                <a:spcPts val="205"/>
              </a:spcAft>
            </a:pPr>
            <a:r>
              <a:rPr lang="it-IT" sz="1600" dirty="0">
                <a:latin typeface="Times New Roman" panose="02020603050405020304" pitchFamily="18" charset="0"/>
                <a:ea typeface="Calibri" panose="020F0502020204030204" pitchFamily="34" charset="0"/>
                <a:cs typeface="Times New Roman" panose="02020603050405020304" pitchFamily="18" charset="0"/>
              </a:rPr>
              <a:t>Appendice 3 – Statuto degli studenti e delle studentesse, Regolamento di disciplina Sc.</a:t>
            </a:r>
            <a:endParaRPr lang="it-IT" sz="1600" dirty="0">
              <a:latin typeface="Calibri" panose="020F0502020204030204" pitchFamily="34" charset="0"/>
              <a:ea typeface="Calibri" panose="020F0502020204030204" pitchFamily="34" charset="0"/>
              <a:cs typeface="Times New Roman" panose="02020603050405020304" pitchFamily="18" charset="0"/>
            </a:endParaRPr>
          </a:p>
          <a:p>
            <a:pPr marL="1203960">
              <a:lnSpc>
                <a:spcPct val="107000"/>
              </a:lnSpc>
              <a:spcAft>
                <a:spcPts val="205"/>
              </a:spcAft>
            </a:pPr>
            <a:r>
              <a:rPr lang="it-IT" sz="1600" dirty="0">
                <a:latin typeface="Times New Roman" panose="02020603050405020304" pitchFamily="18" charset="0"/>
                <a:ea typeface="Calibri" panose="020F0502020204030204" pitchFamily="34" charset="0"/>
                <a:cs typeface="Times New Roman" panose="02020603050405020304" pitchFamily="18" charset="0"/>
              </a:rPr>
              <a:t> Secondaria. </a:t>
            </a:r>
            <a:endParaRPr lang="it-IT" sz="1600" dirty="0">
              <a:latin typeface="Calibri" panose="020F0502020204030204" pitchFamily="34" charset="0"/>
              <a:ea typeface="Calibri" panose="020F0502020204030204" pitchFamily="34" charset="0"/>
              <a:cs typeface="Times New Roman" panose="02020603050405020304" pitchFamily="18" charset="0"/>
            </a:endParaRPr>
          </a:p>
          <a:p>
            <a:pPr marL="304800">
              <a:lnSpc>
                <a:spcPct val="107000"/>
              </a:lnSpc>
              <a:spcAft>
                <a:spcPts val="205"/>
              </a:spcAft>
            </a:pPr>
            <a:r>
              <a:rPr lang="it-IT" sz="1600" dirty="0">
                <a:latin typeface="Times New Roman" panose="02020603050405020304" pitchFamily="18" charset="0"/>
                <a:ea typeface="Calibri" panose="020F0502020204030204" pitchFamily="34" charset="0"/>
                <a:cs typeface="Times New Roman" panose="02020603050405020304" pitchFamily="18" charset="0"/>
              </a:rPr>
              <a:t>Appendice 4 – Contratti di sponsorizzazione. </a:t>
            </a:r>
            <a:endParaRPr lang="it-IT" sz="1600" dirty="0">
              <a:latin typeface="Calibri" panose="020F0502020204030204" pitchFamily="34" charset="0"/>
              <a:ea typeface="Calibri" panose="020F0502020204030204" pitchFamily="34" charset="0"/>
              <a:cs typeface="Times New Roman" panose="02020603050405020304" pitchFamily="18" charset="0"/>
            </a:endParaRPr>
          </a:p>
          <a:p>
            <a:pPr marL="304800">
              <a:lnSpc>
                <a:spcPct val="107000"/>
              </a:lnSpc>
              <a:spcAft>
                <a:spcPts val="205"/>
              </a:spcAft>
            </a:pPr>
            <a:r>
              <a:rPr lang="it-IT" sz="1600" dirty="0">
                <a:latin typeface="Times New Roman" panose="02020603050405020304" pitchFamily="18" charset="0"/>
                <a:ea typeface="Calibri" panose="020F0502020204030204" pitchFamily="34" charset="0"/>
                <a:cs typeface="Times New Roman" panose="02020603050405020304" pitchFamily="18" charset="0"/>
              </a:rPr>
              <a:t>Appendice 5 – Utilizzazione dei locali da parte di terzi. </a:t>
            </a:r>
            <a:endParaRPr lang="it-IT" sz="1600" dirty="0">
              <a:latin typeface="Calibri" panose="020F0502020204030204" pitchFamily="34" charset="0"/>
              <a:ea typeface="Calibri" panose="020F0502020204030204" pitchFamily="34" charset="0"/>
              <a:cs typeface="Times New Roman" panose="02020603050405020304" pitchFamily="18" charset="0"/>
            </a:endParaRPr>
          </a:p>
          <a:p>
            <a:pPr marL="304800">
              <a:lnSpc>
                <a:spcPct val="107000"/>
              </a:lnSpc>
              <a:spcAft>
                <a:spcPts val="205"/>
              </a:spcAft>
            </a:pPr>
            <a:r>
              <a:rPr lang="it-IT" sz="1600" dirty="0">
                <a:latin typeface="Times New Roman" panose="02020603050405020304" pitchFamily="18" charset="0"/>
                <a:ea typeface="Calibri" panose="020F0502020204030204" pitchFamily="34" charset="0"/>
                <a:cs typeface="Times New Roman" panose="02020603050405020304" pitchFamily="18" charset="0"/>
              </a:rPr>
              <a:t>Appendice 6 – Contratti di prestazione d’opera. </a:t>
            </a:r>
            <a:endParaRPr lang="it-IT" sz="1600" dirty="0">
              <a:latin typeface="Calibri" panose="020F0502020204030204" pitchFamily="34" charset="0"/>
              <a:ea typeface="Calibri" panose="020F0502020204030204" pitchFamily="34" charset="0"/>
              <a:cs typeface="Times New Roman" panose="02020603050405020304" pitchFamily="18" charset="0"/>
            </a:endParaRPr>
          </a:p>
          <a:p>
            <a:pPr marL="304800">
              <a:lnSpc>
                <a:spcPct val="107000"/>
              </a:lnSpc>
              <a:spcAft>
                <a:spcPts val="205"/>
              </a:spcAft>
            </a:pPr>
            <a:r>
              <a:rPr lang="it-IT" sz="1600" dirty="0">
                <a:latin typeface="Times New Roman" panose="02020603050405020304" pitchFamily="18" charset="0"/>
                <a:ea typeface="Calibri" panose="020F0502020204030204" pitchFamily="34" charset="0"/>
                <a:cs typeface="Times New Roman" panose="02020603050405020304" pitchFamily="18" charset="0"/>
              </a:rPr>
              <a:t>Appendice 7 – Partecipazione a progetti Internazionali.  </a:t>
            </a:r>
            <a:endParaRPr lang="it-IT" sz="1600" dirty="0">
              <a:latin typeface="Calibri" panose="020F0502020204030204" pitchFamily="34" charset="0"/>
              <a:ea typeface="Calibri" panose="020F0502020204030204" pitchFamily="34" charset="0"/>
              <a:cs typeface="Times New Roman" panose="02020603050405020304" pitchFamily="18" charset="0"/>
            </a:endParaRPr>
          </a:p>
          <a:p>
            <a:pPr marL="304800">
              <a:lnSpc>
                <a:spcPct val="107000"/>
              </a:lnSpc>
              <a:spcAft>
                <a:spcPts val="205"/>
              </a:spcAft>
            </a:pPr>
            <a:r>
              <a:rPr lang="it-IT" sz="1600" dirty="0">
                <a:latin typeface="Times New Roman" panose="02020603050405020304" pitchFamily="18" charset="0"/>
                <a:ea typeface="Calibri" panose="020F0502020204030204" pitchFamily="34" charset="0"/>
                <a:cs typeface="Times New Roman" panose="02020603050405020304" pitchFamily="18" charset="0"/>
              </a:rPr>
              <a:t>Appendice 8 – Criteri e limiti per lo svolgimento dell'attività negoziale da parte </a:t>
            </a:r>
            <a:r>
              <a:rPr lang="it-IT" sz="1600">
                <a:latin typeface="Times New Roman" panose="02020603050405020304" pitchFamily="18" charset="0"/>
                <a:ea typeface="Calibri" panose="020F0502020204030204" pitchFamily="34" charset="0"/>
                <a:cs typeface="Times New Roman" panose="02020603050405020304" pitchFamily="18" charset="0"/>
              </a:rPr>
              <a:t>del coordinatore </a:t>
            </a:r>
            <a:r>
              <a:rPr lang="it-IT" sz="1600" dirty="0">
                <a:latin typeface="Times New Roman" panose="02020603050405020304" pitchFamily="18" charset="0"/>
                <a:ea typeface="Calibri" panose="020F0502020204030204" pitchFamily="34" charset="0"/>
                <a:cs typeface="Times New Roman" panose="02020603050405020304" pitchFamily="18" charset="0"/>
              </a:rPr>
              <a:t>e del gestore </a:t>
            </a:r>
            <a:endParaRPr lang="it-IT" sz="1600" dirty="0">
              <a:latin typeface="Calibri" panose="020F0502020204030204" pitchFamily="34" charset="0"/>
              <a:ea typeface="Calibri" panose="020F0502020204030204" pitchFamily="34" charset="0"/>
              <a:cs typeface="Times New Roman" panose="02020603050405020304" pitchFamily="18" charset="0"/>
            </a:endParaRPr>
          </a:p>
          <a:p>
            <a:pPr marL="304800">
              <a:lnSpc>
                <a:spcPct val="107000"/>
              </a:lnSpc>
              <a:spcAft>
                <a:spcPts val="205"/>
              </a:spcAft>
            </a:pPr>
            <a:r>
              <a:rPr lang="it-IT" sz="1600" dirty="0">
                <a:latin typeface="Times New Roman" panose="02020603050405020304" pitchFamily="18" charset="0"/>
                <a:ea typeface="Calibri" panose="020F0502020204030204" pitchFamily="34" charset="0"/>
                <a:cs typeface="Times New Roman" panose="02020603050405020304" pitchFamily="18" charset="0"/>
              </a:rPr>
              <a:t>Appendice 9 – Regolamento sulla gestione dei beni e inventari. </a:t>
            </a:r>
            <a:endParaRPr lang="it-IT" sz="1600" dirty="0">
              <a:latin typeface="Calibri" panose="020F0502020204030204" pitchFamily="34" charset="0"/>
              <a:ea typeface="Calibri" panose="020F0502020204030204" pitchFamily="34" charset="0"/>
              <a:cs typeface="Times New Roman" panose="02020603050405020304" pitchFamily="18" charset="0"/>
            </a:endParaRPr>
          </a:p>
          <a:p>
            <a:pPr marL="304800">
              <a:lnSpc>
                <a:spcPct val="107000"/>
              </a:lnSpc>
              <a:spcAft>
                <a:spcPts val="205"/>
              </a:spcAft>
            </a:pPr>
            <a:r>
              <a:rPr lang="it-IT" sz="1600" dirty="0">
                <a:latin typeface="Times New Roman" panose="02020603050405020304" pitchFamily="18" charset="0"/>
                <a:ea typeface="Calibri" panose="020F0502020204030204" pitchFamily="34" charset="0"/>
                <a:cs typeface="Times New Roman" panose="02020603050405020304" pitchFamily="18" charset="0"/>
              </a:rPr>
              <a:t>Appendice 10 - Regolamento relativo alla gestione dei fondi derivanti da particolari iniziative </a:t>
            </a:r>
            <a:endParaRPr lang="it-IT" sz="1600" dirty="0">
              <a:latin typeface="Calibri" panose="020F0502020204030204" pitchFamily="34" charset="0"/>
              <a:ea typeface="Calibri" panose="020F0502020204030204" pitchFamily="34" charset="0"/>
              <a:cs typeface="Times New Roman" panose="02020603050405020304" pitchFamily="18" charset="0"/>
            </a:endParaRPr>
          </a:p>
          <a:p>
            <a:pPr marL="304800">
              <a:lnSpc>
                <a:spcPct val="107000"/>
              </a:lnSpc>
              <a:spcAft>
                <a:spcPts val="205"/>
              </a:spcAft>
            </a:pPr>
            <a:r>
              <a:rPr lang="it-IT" sz="1600" dirty="0">
                <a:latin typeface="Times New Roman" panose="02020603050405020304" pitchFamily="18" charset="0"/>
                <a:ea typeface="Calibri" panose="020F0502020204030204" pitchFamily="34" charset="0"/>
                <a:cs typeface="Times New Roman" panose="02020603050405020304" pitchFamily="18" charset="0"/>
              </a:rPr>
              <a:t>Appendice 11- Regolamento svolgimento in via telematica delle sedute degli organi collegiali </a:t>
            </a:r>
          </a:p>
          <a:p>
            <a:pPr marL="304800">
              <a:lnSpc>
                <a:spcPct val="107000"/>
              </a:lnSpc>
              <a:spcAft>
                <a:spcPts val="205"/>
              </a:spcAft>
            </a:pPr>
            <a:r>
              <a:rPr lang="it-IT" sz="1600" dirty="0">
                <a:latin typeface="Times New Roman" panose="02020603050405020304" pitchFamily="18" charset="0"/>
                <a:ea typeface="Calibri" panose="020F0502020204030204" pitchFamily="34" charset="0"/>
                <a:cs typeface="Times New Roman" panose="02020603050405020304" pitchFamily="18" charset="0"/>
              </a:rPr>
              <a:t>Appendice 12- Protocollo delle misure organizzative di prevenzione e contrasto Covid </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71681752"/>
      </p:ext>
    </p:extLst>
  </p:cSld>
  <p:clrMapOvr>
    <a:masterClrMapping/>
  </p:clrMapOvr>
</p:sld>
</file>

<file path=ppt/theme/theme1.xml><?xml version="1.0" encoding="utf-8"?>
<a:theme xmlns:a="http://schemas.openxmlformats.org/drawingml/2006/main" name="Sfaccettatura">
  <a:themeElements>
    <a:clrScheme name="Sfaccettatur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Sfaccettatur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faccettatur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45</TotalTime>
  <Words>648</Words>
  <Application>Microsoft Office PowerPoint</Application>
  <PresentationFormat>Widescreen</PresentationFormat>
  <Paragraphs>62</Paragraphs>
  <Slides>9</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9</vt:i4>
      </vt:variant>
    </vt:vector>
  </HeadingPairs>
  <TitlesOfParts>
    <vt:vector size="15" baseType="lpstr">
      <vt:lpstr>Arial</vt:lpstr>
      <vt:lpstr>Calibri</vt:lpstr>
      <vt:lpstr>Times New Roman</vt:lpstr>
      <vt:lpstr>Trebuchet MS</vt:lpstr>
      <vt:lpstr>Wingdings 3</vt:lpstr>
      <vt:lpstr>Sfaccettatura</vt:lpstr>
      <vt:lpstr>REGOLAMENTO INTERNO D’ISTITUTO</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REGOLAMENTO INTERNO D’ISTITUTO</dc:title>
  <dc:creator>user</dc:creator>
  <cp:lastModifiedBy>User001</cp:lastModifiedBy>
  <cp:revision>6</cp:revision>
  <dcterms:created xsi:type="dcterms:W3CDTF">2023-07-27T09:18:04Z</dcterms:created>
  <dcterms:modified xsi:type="dcterms:W3CDTF">2023-07-27T10:47:38Z</dcterms:modified>
</cp:coreProperties>
</file>