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7/27/2023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Regolamento interno d’Istituto</a:t>
            </a:r>
          </a:p>
        </p:txBody>
      </p:sp>
      <p:sp>
        <p:nvSpPr>
          <p:cNvPr id="3" name="Sottotitolo 2"/>
          <p:cNvSpPr>
            <a:spLocks noGrp="1"/>
          </p:cNvSpPr>
          <p:nvPr>
            <p:ph type="subTitle" idx="1"/>
          </p:nvPr>
        </p:nvSpPr>
        <p:spPr/>
        <p:txBody>
          <a:bodyPr>
            <a:normAutofit lnSpcReduction="10000"/>
          </a:bodyPr>
          <a:lstStyle/>
          <a:p>
            <a:r>
              <a:rPr lang="it-IT" dirty="0"/>
              <a:t>	</a:t>
            </a:r>
          </a:p>
          <a:p>
            <a:endParaRPr lang="it-IT" dirty="0"/>
          </a:p>
          <a:p>
            <a:pPr algn="r"/>
            <a:r>
              <a:rPr lang="it-IT" dirty="0"/>
              <a:t>Un possibile modello</a:t>
            </a:r>
          </a:p>
        </p:txBody>
      </p:sp>
    </p:spTree>
    <p:extLst>
      <p:ext uri="{BB962C8B-B14F-4D97-AF65-F5344CB8AC3E}">
        <p14:creationId xmlns:p14="http://schemas.microsoft.com/office/powerpoint/2010/main" val="3792930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76400" y="504824"/>
            <a:ext cx="9829800" cy="6263253"/>
          </a:xfrm>
          <a:prstGeom prst="rect">
            <a:avLst/>
          </a:prstGeom>
        </p:spPr>
        <p:txBody>
          <a:bodyPr wrap="square">
            <a:spAutoFit/>
          </a:bodyPr>
          <a:lstStyle/>
          <a:p>
            <a:pPr algn="just">
              <a:lnSpc>
                <a:spcPct val="107000"/>
              </a:lnSpc>
              <a:spcAft>
                <a:spcPts val="800"/>
              </a:spcAft>
            </a:pPr>
            <a:r>
              <a:rPr lang="it-IT" sz="2000" cap="small" dirty="0">
                <a:latin typeface="Times New Roman" panose="02020603050405020304" pitchFamily="18" charset="0"/>
                <a:ea typeface="Calibri" panose="020F0502020204030204" pitchFamily="34" charset="0"/>
                <a:cs typeface="Times New Roman" panose="02020603050405020304" pitchFamily="18" charset="0"/>
              </a:rPr>
              <a:t>Art. 5 regolamento</a:t>
            </a:r>
            <a:r>
              <a:rPr lang="it-IT" sz="2000" dirty="0">
                <a:latin typeface="Times New Roman" panose="02020603050405020304" pitchFamily="18" charset="0"/>
                <a:ea typeface="Calibri" panose="020F0502020204030204" pitchFamily="34" charset="0"/>
                <a:cs typeface="Times New Roman" panose="02020603050405020304" pitchFamily="18" charset="0"/>
              </a:rPr>
              <a:t> - </a:t>
            </a:r>
            <a:r>
              <a:rPr lang="it-IT" sz="2000" u="sng" dirty="0">
                <a:latin typeface="Times New Roman" panose="02020603050405020304" pitchFamily="18" charset="0"/>
                <a:ea typeface="Calibri" panose="020F0502020204030204" pitchFamily="34" charset="0"/>
                <a:cs typeface="Times New Roman" panose="02020603050405020304" pitchFamily="18" charset="0"/>
              </a:rPr>
              <a:t>Appartenenza</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Ogni persona che frequenti l’Istituto, pur con motivazioni diverse deve sentirsi parte attiva dello stesso. Per tale motivo è richiesta la condivisione dello spirito ispiratore dell’Istituzione, del progetto educativo, dei principi che lo supportano.</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Per conoscere, conservare e far crescere in tutti lo spirito di appartenenza, è fatto obbligo di:</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partecipare a percorsi/momenti formativi proposti dall’Ente gestore;</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partecipare a celebrazione religiose in occasioni di particolari feste o ricorrenze;</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collaborare alla realizzazione di iniziative promosse dall’Ente, per far conoscere lo spirito ispiratore dell’Istituto anche all’esterno dello stesso, quali open-</a:t>
            </a:r>
            <a:r>
              <a:rPr lang="it-IT" sz="2000" dirty="0" err="1">
                <a:latin typeface="Times New Roman" panose="02020603050405020304" pitchFamily="18" charset="0"/>
                <a:ea typeface="Calibri" panose="020F0502020204030204" pitchFamily="34" charset="0"/>
                <a:cs typeface="Times New Roman" panose="02020603050405020304" pitchFamily="18" charset="0"/>
              </a:rPr>
              <a:t>day</a:t>
            </a:r>
            <a:r>
              <a:rPr lang="it-IT" sz="2000" dirty="0">
                <a:latin typeface="Times New Roman" panose="02020603050405020304" pitchFamily="18" charset="0"/>
                <a:ea typeface="Calibri" panose="020F0502020204030204" pitchFamily="34" charset="0"/>
                <a:cs typeface="Times New Roman" panose="02020603050405020304" pitchFamily="18" charset="0"/>
              </a:rPr>
              <a:t>, mostre o eventi;</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mantenere, anche fuori dell’ambiente scolastico, uno stile di vita che testimoni e rifletta lo spirito proprio dell’Istituto;</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Il presente regolamento fa proprio il codice sanzionatorio del CCNL Scuola 2021-2023 e l’articolo 75 “Doveri dei lavoratori”</a:t>
            </a:r>
            <a:r>
              <a:rPr lang="it-IT" sz="2000" dirty="0">
                <a:solidFill>
                  <a:srgbClr val="000000"/>
                </a:solidFill>
                <a:latin typeface="Times New Roman" panose="02020603050405020304" pitchFamily="18" charset="0"/>
                <a:ea typeface="Times New Roman" panose="02020603050405020304" pitchFamily="18" charset="0"/>
              </a:rPr>
              <a:t> </a:t>
            </a:r>
          </a:p>
          <a:p>
            <a:pPr algn="just">
              <a:spcAft>
                <a:spcPts val="0"/>
              </a:spcAft>
            </a:pPr>
            <a:r>
              <a:rPr lang="it-IT" sz="2000" dirty="0">
                <a:solidFill>
                  <a:srgbClr val="000000"/>
                </a:solidFill>
                <a:latin typeface="Times New Roman" panose="02020603050405020304" pitchFamily="18" charset="0"/>
                <a:ea typeface="Times New Roman" panose="02020603050405020304" pitchFamily="18" charset="0"/>
              </a:rPr>
              <a:t> </a:t>
            </a:r>
          </a:p>
          <a:p>
            <a:pPr algn="just">
              <a:lnSpc>
                <a:spcPct val="107000"/>
              </a:lnSpc>
              <a:spcAft>
                <a:spcPts val="80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6444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23136" y="110574"/>
            <a:ext cx="9991725" cy="6862263"/>
          </a:xfrm>
          <a:prstGeom prst="rect">
            <a:avLst/>
          </a:prstGeom>
        </p:spPr>
        <p:txBody>
          <a:bodyPr wrap="square">
            <a:spAutoFit/>
          </a:bodyPr>
          <a:lstStyle/>
          <a:p>
            <a:pPr algn="just">
              <a:lnSpc>
                <a:spcPct val="107000"/>
              </a:lnSpc>
              <a:spcAft>
                <a:spcPts val="800"/>
              </a:spcAft>
            </a:pPr>
            <a:r>
              <a:rPr lang="it-IT" cap="small" dirty="0">
                <a:latin typeface="Calibri" panose="020F0502020204030204" pitchFamily="34" charset="0"/>
                <a:ea typeface="Calibri" panose="020F0502020204030204" pitchFamily="34" charset="0"/>
                <a:cs typeface="Times New Roman" panose="02020603050405020304" pitchFamily="18" charset="0"/>
              </a:rPr>
              <a:t>Art 6 Regolamento</a:t>
            </a:r>
            <a:r>
              <a:rPr lang="it-IT" dirty="0">
                <a:latin typeface="Calibri" panose="020F0502020204030204" pitchFamily="34" charset="0"/>
                <a:ea typeface="Calibri" panose="020F0502020204030204" pitchFamily="34" charset="0"/>
                <a:cs typeface="Times New Roman" panose="02020603050405020304" pitchFamily="18" charset="0"/>
              </a:rPr>
              <a:t> – </a:t>
            </a:r>
            <a:r>
              <a:rPr lang="it-IT" u="sng" dirty="0">
                <a:latin typeface="Calibri" panose="020F0502020204030204" pitchFamily="34" charset="0"/>
                <a:ea typeface="Calibri" panose="020F0502020204030204" pitchFamily="34" charset="0"/>
                <a:cs typeface="Times New Roman" panose="02020603050405020304" pitchFamily="18" charset="0"/>
              </a:rPr>
              <a:t>Comprende artt. 76-77-78 CCNL 2021-2023</a:t>
            </a: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it-IT" dirty="0">
                <a:solidFill>
                  <a:srgbClr val="000000"/>
                </a:solidFill>
                <a:latin typeface="Times New Roman" panose="02020603050405020304" pitchFamily="18" charset="0"/>
                <a:ea typeface="Times New Roman" panose="02020603050405020304" pitchFamily="18" charset="0"/>
              </a:rPr>
              <a:t> </a:t>
            </a:r>
            <a:r>
              <a:rPr lang="it-IT" b="1" dirty="0">
                <a:solidFill>
                  <a:srgbClr val="000000"/>
                </a:solidFill>
                <a:latin typeface="Times New Roman" panose="02020603050405020304" pitchFamily="18" charset="0"/>
                <a:ea typeface="Times New Roman" panose="02020603050405020304" pitchFamily="18" charset="0"/>
              </a:rPr>
              <a:t>			Art. 76 Provvedimenti disciplinari – CCNL 2021-2023</a:t>
            </a:r>
            <a:endParaRPr lang="it-IT" sz="20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tabLst>
                <a:tab pos="228600" algn="l"/>
              </a:tabLst>
            </a:pPr>
            <a:r>
              <a:rPr lang="it-IT" dirty="0">
                <a:solidFill>
                  <a:srgbClr val="000000"/>
                </a:solidFill>
                <a:latin typeface="Times New Roman" panose="02020603050405020304" pitchFamily="18" charset="0"/>
                <a:ea typeface="Times New Roman" panose="02020603050405020304" pitchFamily="18" charset="0"/>
              </a:rPr>
              <a:t>Le infrazioni alle norme del Contratto possono essere punite secondo la gravità dei fatti, con i seguenti provvedimenti disciplinari: </a:t>
            </a:r>
            <a:endParaRPr lang="it-IT" sz="2000" dirty="0">
              <a:solidFill>
                <a:srgbClr val="000000"/>
              </a:solidFill>
              <a:latin typeface="Times New Roman" panose="02020603050405020304" pitchFamily="18" charset="0"/>
              <a:ea typeface="Times New Roman" panose="02020603050405020304" pitchFamily="18" charset="0"/>
            </a:endParaRPr>
          </a:p>
          <a:p>
            <a:pPr marL="228600" algn="just">
              <a:spcAft>
                <a:spcPts val="0"/>
              </a:spcAft>
            </a:pPr>
            <a:r>
              <a:rPr lang="it-IT" dirty="0">
                <a:solidFill>
                  <a:srgbClr val="000000"/>
                </a:solidFill>
                <a:latin typeface="Times New Roman" panose="02020603050405020304" pitchFamily="18" charset="0"/>
                <a:ea typeface="Times New Roman" panose="02020603050405020304" pitchFamily="18" charset="0"/>
              </a:rPr>
              <a:t>a) richiamo verbale; </a:t>
            </a:r>
            <a:endParaRPr lang="it-IT" sz="2000" dirty="0">
              <a:solidFill>
                <a:srgbClr val="000000"/>
              </a:solidFill>
              <a:latin typeface="Times New Roman" panose="02020603050405020304" pitchFamily="18" charset="0"/>
              <a:ea typeface="Times New Roman" panose="02020603050405020304" pitchFamily="18" charset="0"/>
            </a:endParaRPr>
          </a:p>
          <a:p>
            <a:pPr marL="228600" algn="just">
              <a:spcAft>
                <a:spcPts val="0"/>
              </a:spcAft>
            </a:pPr>
            <a:r>
              <a:rPr lang="it-IT" dirty="0">
                <a:solidFill>
                  <a:srgbClr val="000000"/>
                </a:solidFill>
                <a:latin typeface="Times New Roman" panose="02020603050405020304" pitchFamily="18" charset="0"/>
                <a:ea typeface="Times New Roman" panose="02020603050405020304" pitchFamily="18" charset="0"/>
              </a:rPr>
              <a:t>b) richiamo scritto; </a:t>
            </a:r>
            <a:endParaRPr lang="it-IT" sz="2000" dirty="0">
              <a:solidFill>
                <a:srgbClr val="000000"/>
              </a:solidFill>
              <a:latin typeface="Times New Roman" panose="02020603050405020304" pitchFamily="18" charset="0"/>
              <a:ea typeface="Times New Roman" panose="02020603050405020304" pitchFamily="18" charset="0"/>
            </a:endParaRPr>
          </a:p>
          <a:p>
            <a:pPr marL="228600" algn="just">
              <a:spcAft>
                <a:spcPts val="0"/>
              </a:spcAft>
            </a:pPr>
            <a:r>
              <a:rPr lang="it-IT" dirty="0">
                <a:solidFill>
                  <a:srgbClr val="000000"/>
                </a:solidFill>
                <a:latin typeface="Times New Roman" panose="02020603050405020304" pitchFamily="18" charset="0"/>
                <a:ea typeface="Times New Roman" panose="02020603050405020304" pitchFamily="18" charset="0"/>
              </a:rPr>
              <a:t>c) multa non superiore all'importo di 3 ore di paga base; </a:t>
            </a:r>
            <a:endParaRPr lang="it-IT" sz="2000" dirty="0">
              <a:solidFill>
                <a:srgbClr val="000000"/>
              </a:solidFill>
              <a:latin typeface="Times New Roman" panose="02020603050405020304" pitchFamily="18" charset="0"/>
              <a:ea typeface="Times New Roman" panose="02020603050405020304" pitchFamily="18" charset="0"/>
            </a:endParaRPr>
          </a:p>
          <a:p>
            <a:pPr marL="228600" algn="just">
              <a:spcAft>
                <a:spcPts val="0"/>
              </a:spcAft>
            </a:pPr>
            <a:r>
              <a:rPr lang="it-IT" dirty="0">
                <a:solidFill>
                  <a:srgbClr val="000000"/>
                </a:solidFill>
                <a:latin typeface="Times New Roman" panose="02020603050405020304" pitchFamily="18" charset="0"/>
                <a:ea typeface="Times New Roman" panose="02020603050405020304" pitchFamily="18" charset="0"/>
              </a:rPr>
              <a:t>d) sospensione dal lavoro e dalla retribuzione fino ad un massimo di giorni 3 di effettivo lavoro (3/26). </a:t>
            </a:r>
            <a:endParaRPr lang="it-IT" sz="20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tabLst>
                <a:tab pos="228600" algn="l"/>
              </a:tabLst>
            </a:pPr>
            <a:r>
              <a:rPr lang="it-IT" dirty="0">
                <a:solidFill>
                  <a:srgbClr val="000000"/>
                </a:solidFill>
                <a:latin typeface="Times New Roman" panose="02020603050405020304" pitchFamily="18" charset="0"/>
                <a:ea typeface="Times New Roman" panose="02020603050405020304" pitchFamily="18" charset="0"/>
              </a:rPr>
              <a:t>Nessun provvedimento disciplinare potrà essere adottato senza la preventiva contestazione degli addebiti al dipendente e senza averlo sentito a sua difesa</a:t>
            </a:r>
            <a:r>
              <a:rPr lang="it-IT" b="1" dirty="0">
                <a:solidFill>
                  <a:srgbClr val="000000"/>
                </a:solidFill>
                <a:latin typeface="Times New Roman" panose="02020603050405020304" pitchFamily="18" charset="0"/>
                <a:ea typeface="Times New Roman" panose="02020603050405020304" pitchFamily="18" charset="0"/>
              </a:rPr>
              <a:t>, </a:t>
            </a:r>
            <a:r>
              <a:rPr lang="it-IT" dirty="0">
                <a:solidFill>
                  <a:srgbClr val="000000"/>
                </a:solidFill>
                <a:latin typeface="Times New Roman" panose="02020603050405020304" pitchFamily="18" charset="0"/>
                <a:ea typeface="Times New Roman" panose="02020603050405020304" pitchFamily="18" charset="0"/>
              </a:rPr>
              <a:t>salvo per quanto riguarda il richiamo verbale di cui alla precedente lettera a). </a:t>
            </a:r>
            <a:endParaRPr lang="it-IT" sz="20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tabLst>
                <a:tab pos="228600" algn="l"/>
              </a:tabLst>
            </a:pPr>
            <a:r>
              <a:rPr lang="it-IT" dirty="0">
                <a:solidFill>
                  <a:srgbClr val="000000"/>
                </a:solidFill>
                <a:latin typeface="Times New Roman" panose="02020603050405020304" pitchFamily="18" charset="0"/>
                <a:ea typeface="Times New Roman" panose="02020603050405020304" pitchFamily="18" charset="0"/>
              </a:rPr>
              <a:t>La contestazione degli addebiti sarà fatta mediante comunicazione scritta nella quale verrà indicato il termine entro cui il dipendente dovrà far pervenire le proprie giustificazioni. Tale termine non potrà, in nessun caso, essere inferiore a gg. 10 dalla data di ricezione della contestazione. </a:t>
            </a:r>
            <a:endParaRPr lang="it-IT" sz="20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tabLst>
                <a:tab pos="228600" algn="l"/>
              </a:tabLst>
            </a:pPr>
            <a:r>
              <a:rPr lang="it-IT" dirty="0">
                <a:solidFill>
                  <a:srgbClr val="000000"/>
                </a:solidFill>
                <a:latin typeface="Times New Roman" panose="02020603050405020304" pitchFamily="18" charset="0"/>
                <a:ea typeface="Times New Roman" panose="02020603050405020304" pitchFamily="18" charset="0"/>
              </a:rPr>
              <a:t>Il dipendente potrà farsi assistere dall'Organizzazione Sindacale a cui aderisce o conferisce il mandato. </a:t>
            </a:r>
            <a:endParaRPr lang="it-IT" sz="20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tabLst>
                <a:tab pos="228600" algn="l"/>
              </a:tabLst>
            </a:pPr>
            <a:r>
              <a:rPr lang="it-IT" dirty="0">
                <a:solidFill>
                  <a:srgbClr val="000000"/>
                </a:solidFill>
                <a:latin typeface="Times New Roman" panose="02020603050405020304" pitchFamily="18" charset="0"/>
                <a:ea typeface="Times New Roman" panose="02020603050405020304" pitchFamily="18" charset="0"/>
              </a:rPr>
              <a:t>Il provvedimento disciplinare dovrà essere comunicato con lettera raccomandata inviata entro 6 gg. dal termine assegnato al dipendente per presentare le sue giustificazioni. Tale comunicazione dovrà specificare i motivi del provvedimento. </a:t>
            </a:r>
            <a:endParaRPr lang="it-IT" sz="20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tabLst>
                <a:tab pos="228600" algn="l"/>
              </a:tabLst>
            </a:pPr>
            <a:r>
              <a:rPr lang="it-IT" dirty="0">
                <a:solidFill>
                  <a:srgbClr val="000000"/>
                </a:solidFill>
                <a:latin typeface="Times New Roman" panose="02020603050405020304" pitchFamily="18" charset="0"/>
                <a:ea typeface="Times New Roman" panose="02020603050405020304" pitchFamily="18" charset="0"/>
              </a:rPr>
              <a:t>Trascorso l'anzidetto periodo senza che sia stato adottato alcun provvedimento, le giustificazioni presentate dal dipendente s’intendono accolte. </a:t>
            </a:r>
            <a:endParaRPr lang="it-IT" sz="20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tabLst>
                <a:tab pos="228600" algn="l"/>
              </a:tabLst>
            </a:pPr>
            <a:r>
              <a:rPr lang="it-IT" dirty="0">
                <a:solidFill>
                  <a:srgbClr val="000000"/>
                </a:solidFill>
                <a:latin typeface="Times New Roman" panose="02020603050405020304" pitchFamily="18" charset="0"/>
                <a:ea typeface="Times New Roman" panose="02020603050405020304" pitchFamily="18" charset="0"/>
              </a:rPr>
              <a:t>I provvedimenti disciplinari, comminati senza osservanza delle disposizioni di cui ai precedenti commi, sono inefficaci. </a:t>
            </a:r>
            <a:endParaRPr lang="it-IT" sz="20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tabLst>
                <a:tab pos="228600" algn="l"/>
              </a:tabLst>
            </a:pPr>
            <a:r>
              <a:rPr lang="it-IT" dirty="0">
                <a:solidFill>
                  <a:srgbClr val="000000"/>
                </a:solidFill>
                <a:latin typeface="Times New Roman" panose="02020603050405020304" pitchFamily="18" charset="0"/>
                <a:ea typeface="Times New Roman" panose="02020603050405020304" pitchFamily="18" charset="0"/>
              </a:rPr>
              <a:t>Non si terrà conto ad alcun effetto delle sanzioni disciplinari decorsi 2 anni dalla loro applicazione. </a:t>
            </a:r>
            <a:endParaRPr lang="it-IT" sz="20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tabLst>
                <a:tab pos="228600" algn="l"/>
              </a:tabLst>
            </a:pPr>
            <a:r>
              <a:rPr lang="it-IT" dirty="0">
                <a:solidFill>
                  <a:srgbClr val="000000"/>
                </a:solidFill>
                <a:latin typeface="Times New Roman" panose="02020603050405020304" pitchFamily="18" charset="0"/>
                <a:ea typeface="Times New Roman" panose="02020603050405020304" pitchFamily="18" charset="0"/>
              </a:rPr>
              <a:t>Per quanto non previsto dal presente articolo si rinvia alle Leggi n. 604/66 e n. 300/70. </a:t>
            </a:r>
            <a:endParaRPr lang="it-IT" sz="20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9553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14400" y="914400"/>
            <a:ext cx="10718800" cy="5262979"/>
          </a:xfrm>
          <a:prstGeom prst="rect">
            <a:avLst/>
          </a:prstGeom>
        </p:spPr>
        <p:txBody>
          <a:bodyPr wrap="square">
            <a:spAutoFit/>
          </a:bodyPr>
          <a:lstStyle/>
          <a:p>
            <a:pPr algn="just">
              <a:spcAft>
                <a:spcPts val="0"/>
              </a:spcAft>
            </a:pPr>
            <a:r>
              <a:rPr lang="it-IT" sz="2400" b="1" dirty="0">
                <a:solidFill>
                  <a:srgbClr val="000000"/>
                </a:solidFill>
                <a:latin typeface="Times New Roman" panose="02020603050405020304" pitchFamily="18" charset="0"/>
                <a:ea typeface="Times New Roman" panose="02020603050405020304" pitchFamily="18" charset="0"/>
              </a:rPr>
              <a:t>           Art. 77  Richiamo scritto, multa e sospensione – CCNL 2021-2023 </a:t>
            </a:r>
            <a:endParaRPr lang="it-IT" sz="24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tabLst>
                <a:tab pos="228600" algn="l"/>
              </a:tabLst>
            </a:pPr>
            <a:r>
              <a:rPr lang="it-IT" sz="2400" dirty="0">
                <a:solidFill>
                  <a:srgbClr val="000000"/>
                </a:solidFill>
                <a:latin typeface="Times New Roman" panose="02020603050405020304" pitchFamily="18" charset="0"/>
                <a:ea typeface="Times New Roman" panose="02020603050405020304" pitchFamily="18" charset="0"/>
              </a:rPr>
              <a:t>Incorre nei provvedimenti di richiamo scritto, multa e sospensione il lavoratore che in via esemplificativa: </a:t>
            </a:r>
          </a:p>
          <a:p>
            <a:pPr marL="228600" algn="just">
              <a:spcAft>
                <a:spcPts val="0"/>
              </a:spcAft>
            </a:pPr>
            <a:r>
              <a:rPr lang="it-IT" sz="2400" dirty="0">
                <a:solidFill>
                  <a:srgbClr val="000000"/>
                </a:solidFill>
                <a:latin typeface="Times New Roman" panose="02020603050405020304" pitchFamily="18" charset="0"/>
                <a:ea typeface="Times New Roman" panose="02020603050405020304" pitchFamily="18" charset="0"/>
              </a:rPr>
              <a:t>a) non si presenti al lavoro o abbandoni il proprio posto di lavoro senza giustificato motivo, oppure non giustifichi l'assenza entro il giorno successivo a quello dell'inizio dell'assenza stessa, salvo il caso di impedimento giustificato; </a:t>
            </a:r>
          </a:p>
          <a:p>
            <a:pPr marL="228600" algn="just">
              <a:spcAft>
                <a:spcPts val="0"/>
              </a:spcAft>
            </a:pPr>
            <a:r>
              <a:rPr lang="it-IT" sz="2400" dirty="0">
                <a:solidFill>
                  <a:srgbClr val="000000"/>
                </a:solidFill>
                <a:latin typeface="Times New Roman" panose="02020603050405020304" pitchFamily="18" charset="0"/>
                <a:ea typeface="Times New Roman" panose="02020603050405020304" pitchFamily="18" charset="0"/>
              </a:rPr>
              <a:t>b) senza giustificato motivo ritardi l'inizio del lavoro o lo sospenda o ne anticipi la cessazione; </a:t>
            </a:r>
          </a:p>
          <a:p>
            <a:pPr marL="228600" algn="just">
              <a:spcAft>
                <a:spcPts val="0"/>
              </a:spcAft>
            </a:pPr>
            <a:r>
              <a:rPr lang="it-IT" sz="2400" dirty="0">
                <a:solidFill>
                  <a:srgbClr val="000000"/>
                </a:solidFill>
                <a:latin typeface="Times New Roman" panose="02020603050405020304" pitchFamily="18" charset="0"/>
                <a:ea typeface="Times New Roman" panose="02020603050405020304" pitchFamily="18" charset="0"/>
              </a:rPr>
              <a:t>c) esegua negligentemente o con voluta lentezza il lavoro affidatogli; </a:t>
            </a:r>
          </a:p>
          <a:p>
            <a:pPr marL="228600" algn="just">
              <a:spcAft>
                <a:spcPts val="0"/>
              </a:spcAft>
            </a:pPr>
            <a:r>
              <a:rPr lang="it-IT" sz="2400" dirty="0">
                <a:solidFill>
                  <a:srgbClr val="000000"/>
                </a:solidFill>
                <a:latin typeface="Times New Roman" panose="02020603050405020304" pitchFamily="18" charset="0"/>
                <a:ea typeface="Times New Roman" panose="02020603050405020304" pitchFamily="18" charset="0"/>
              </a:rPr>
              <a:t>d) per disattenzione o negligenza danneggi il materiale dell'Istituto; </a:t>
            </a:r>
          </a:p>
          <a:p>
            <a:pPr marL="228600" algn="just">
              <a:spcAft>
                <a:spcPts val="0"/>
              </a:spcAft>
            </a:pPr>
            <a:r>
              <a:rPr lang="it-IT" sz="2400" dirty="0">
                <a:solidFill>
                  <a:srgbClr val="000000"/>
                </a:solidFill>
                <a:latin typeface="Times New Roman" panose="02020603050405020304" pitchFamily="18" charset="0"/>
                <a:ea typeface="Times New Roman" panose="02020603050405020304" pitchFamily="18" charset="0"/>
              </a:rPr>
              <a:t>e) commetta indiscrezioni informative relative a segreti d'ufficio e deliberazioni dei Consigli di classe.</a:t>
            </a:r>
          </a:p>
          <a:p>
            <a:pPr indent="228600" algn="just">
              <a:spcAft>
                <a:spcPts val="0"/>
              </a:spcAft>
            </a:pPr>
            <a:r>
              <a:rPr lang="it-IT" sz="2400" dirty="0">
                <a:solidFill>
                  <a:srgbClr val="000000"/>
                </a:solidFill>
                <a:latin typeface="Times New Roman" panose="02020603050405020304" pitchFamily="18" charset="0"/>
                <a:ea typeface="Times New Roman" panose="02020603050405020304" pitchFamily="18" charset="0"/>
              </a:rPr>
              <a:t>L’ammonizione verrà applicata per le mancanze di minor rilievo, la multa e la sospensione per quelle di maggior rilievo. </a:t>
            </a:r>
            <a:endParaRPr lang="it-IT"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16565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72160" y="914400"/>
            <a:ext cx="11135360" cy="5632311"/>
          </a:xfrm>
          <a:prstGeom prst="rect">
            <a:avLst/>
          </a:prstGeom>
        </p:spPr>
        <p:txBody>
          <a:bodyPr wrap="square">
            <a:spAutoFit/>
          </a:bodyPr>
          <a:lstStyle/>
          <a:p>
            <a:pPr algn="just">
              <a:spcAft>
                <a:spcPts val="0"/>
              </a:spcAft>
            </a:pPr>
            <a:r>
              <a:rPr lang="it-IT" sz="2000" b="1" dirty="0">
                <a:solidFill>
                  <a:srgbClr val="000000"/>
                </a:solidFill>
                <a:latin typeface="Times New Roman" panose="02020603050405020304" pitchFamily="18" charset="0"/>
                <a:ea typeface="Times New Roman" panose="02020603050405020304" pitchFamily="18" charset="0"/>
              </a:rPr>
              <a:t>                Art. 78  Licenziamento per mancanze  – CCNL 2021-2023</a:t>
            </a:r>
            <a:endParaRPr lang="it-IT" sz="2000" dirty="0">
              <a:solidFill>
                <a:srgbClr val="000000"/>
              </a:solidFill>
              <a:latin typeface="Times New Roman" panose="02020603050405020304" pitchFamily="18" charset="0"/>
              <a:ea typeface="Times New Roman" panose="02020603050405020304" pitchFamily="18" charset="0"/>
            </a:endParaRPr>
          </a:p>
          <a:p>
            <a:pPr algn="just">
              <a:spcAft>
                <a:spcPts val="0"/>
              </a:spcAft>
            </a:pPr>
            <a:r>
              <a:rPr lang="it-IT" sz="2000" b="1" dirty="0">
                <a:solidFill>
                  <a:srgbClr val="000000"/>
                </a:solidFill>
                <a:latin typeface="Times New Roman" panose="02020603050405020304" pitchFamily="18" charset="0"/>
                <a:ea typeface="Times New Roman" panose="02020603050405020304" pitchFamily="18" charset="0"/>
              </a:rPr>
              <a:t> </a:t>
            </a:r>
            <a:endParaRPr lang="it-IT" sz="2000" dirty="0">
              <a:solidFill>
                <a:srgbClr val="000000"/>
              </a:solidFill>
              <a:latin typeface="Times New Roman" panose="02020603050405020304" pitchFamily="18" charset="0"/>
              <a:ea typeface="Times New Roman" panose="02020603050405020304" pitchFamily="18" charset="0"/>
            </a:endParaRPr>
          </a:p>
          <a:p>
            <a:pPr algn="just">
              <a:spcAft>
                <a:spcPts val="0"/>
              </a:spcAft>
            </a:pPr>
            <a:r>
              <a:rPr lang="it-IT" sz="2000" b="1" dirty="0">
                <a:solidFill>
                  <a:srgbClr val="000000"/>
                </a:solidFill>
                <a:latin typeface="Times New Roman" panose="02020603050405020304" pitchFamily="18" charset="0"/>
                <a:ea typeface="Times New Roman" panose="02020603050405020304" pitchFamily="18" charset="0"/>
              </a:rPr>
              <a:t>A) Licenziamento con preavviso </a:t>
            </a:r>
            <a:endParaRPr lang="it-IT" sz="2000" dirty="0">
              <a:solidFill>
                <a:srgbClr val="000000"/>
              </a:solidFill>
              <a:latin typeface="Times New Roman" panose="02020603050405020304" pitchFamily="18" charset="0"/>
              <a:ea typeface="Times New Roman" panose="02020603050405020304" pitchFamily="18" charset="0"/>
            </a:endParaRPr>
          </a:p>
          <a:p>
            <a:pPr algn="just">
              <a:spcAft>
                <a:spcPts val="0"/>
              </a:spcAft>
            </a:pPr>
            <a:r>
              <a:rPr lang="it-IT" sz="2000" dirty="0">
                <a:solidFill>
                  <a:srgbClr val="000000"/>
                </a:solidFill>
                <a:latin typeface="Times New Roman" panose="02020603050405020304" pitchFamily="18" charset="0"/>
                <a:ea typeface="Times New Roman" panose="02020603050405020304" pitchFamily="18" charset="0"/>
              </a:rPr>
              <a:t>In tale provvedimento incorre il lavoratore che commetta infrazioni alla disciplina e alla diligenza del lavoro che, pur essendo di maggior rilievo di quelle contemplate nell'articolo precedente, non siano così gravi da rendere applicabile la sanzione di cui alla lettera B). </a:t>
            </a:r>
          </a:p>
          <a:p>
            <a:pPr algn="just">
              <a:spcAft>
                <a:spcPts val="0"/>
              </a:spcAft>
            </a:pPr>
            <a:r>
              <a:rPr lang="it-IT" sz="2000" dirty="0">
                <a:solidFill>
                  <a:srgbClr val="000000"/>
                </a:solidFill>
                <a:latin typeface="Times New Roman" panose="02020603050405020304" pitchFamily="18" charset="0"/>
                <a:ea typeface="Times New Roman" panose="02020603050405020304" pitchFamily="18" charset="0"/>
              </a:rPr>
              <a:t>A titolo esemplificativo rientrano nelle infrazioni: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comportamento in contrasto con quanto previsto al 2° comma dell'art. 19 all'interno dell'Istituto;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assenza ingiustificata oltre i 4 giorni consecutivi;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assenze ingiustificate ripetute almeno sei volte durante l'anno, prima o dopo i giorni festivi;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gravi negligenze nell'espletamento delle proprie mansioni;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lezioni private agli alunni della propria Scuola in senso stretto;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insubordinazione ai superiori;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abbandono del posto di lavoro da parte del personale a cui siano specificamente affidate mansioni di sorveglianza, custodia, controllo, fuori dai casi previsti dall'articolo successivo;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recidiva in qualunque delle mancanze contemplate nell'art. 77, quando siano stati comminati almeno due provvedimenti di sospensione di cui all'art. 76, salvo quanto disposto al penultimo comma dell'art. 76. </a:t>
            </a:r>
            <a:endParaRPr lang="it-IT" sz="20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59916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80524" y="443568"/>
            <a:ext cx="10075859" cy="5632311"/>
          </a:xfrm>
          <a:prstGeom prst="rect">
            <a:avLst/>
          </a:prstGeom>
        </p:spPr>
        <p:txBody>
          <a:bodyPr wrap="square">
            <a:spAutoFit/>
          </a:bodyPr>
          <a:lstStyle/>
          <a:p>
            <a:pPr algn="just">
              <a:spcAft>
                <a:spcPts val="0"/>
              </a:spcAft>
            </a:pPr>
            <a:r>
              <a:rPr lang="it-IT" sz="2000" b="1" dirty="0">
                <a:solidFill>
                  <a:srgbClr val="000000"/>
                </a:solidFill>
                <a:latin typeface="Times New Roman" panose="02020603050405020304" pitchFamily="18" charset="0"/>
                <a:ea typeface="Times New Roman" panose="02020603050405020304" pitchFamily="18" charset="0"/>
              </a:rPr>
              <a:t>B) Licenziamento senza preavviso </a:t>
            </a:r>
            <a:endParaRPr lang="it-IT" sz="2000" dirty="0">
              <a:solidFill>
                <a:srgbClr val="000000"/>
              </a:solidFill>
              <a:latin typeface="Times New Roman" panose="02020603050405020304" pitchFamily="18" charset="0"/>
              <a:ea typeface="Times New Roman" panose="02020603050405020304" pitchFamily="18" charset="0"/>
            </a:endParaRPr>
          </a:p>
          <a:p>
            <a:pPr algn="just">
              <a:spcAft>
                <a:spcPts val="0"/>
              </a:spcAft>
            </a:pPr>
            <a:r>
              <a:rPr lang="it-IT" sz="2000" dirty="0">
                <a:solidFill>
                  <a:srgbClr val="000000"/>
                </a:solidFill>
                <a:latin typeface="Times New Roman" panose="02020603050405020304" pitchFamily="18" charset="0"/>
                <a:ea typeface="Times New Roman" panose="02020603050405020304" pitchFamily="18" charset="0"/>
              </a:rPr>
              <a:t>In tale provvedimento incorre il lavoratore che provochi all'Istituto grave nocumento morale o materiale o che compia, in connessione con lo svolgimento del rapporto di lavoro, azioni che costituiscono delitto a termine di legge. </a:t>
            </a:r>
          </a:p>
          <a:p>
            <a:pPr algn="just">
              <a:spcAft>
                <a:spcPts val="0"/>
              </a:spcAft>
            </a:pPr>
            <a:r>
              <a:rPr lang="it-IT" sz="2000" dirty="0">
                <a:solidFill>
                  <a:srgbClr val="000000"/>
                </a:solidFill>
                <a:latin typeface="Times New Roman" panose="02020603050405020304" pitchFamily="18" charset="0"/>
                <a:ea typeface="Times New Roman" panose="02020603050405020304" pitchFamily="18" charset="0"/>
              </a:rPr>
              <a:t>A titolo esemplificativo rientrano nelle infrazioni di cui sopra: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grave insubordinazione ai superiori;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furto nell'Istituto;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danneggiamento doloso al materiale dell'Istituto;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abbandono del posto di lavoro da cui possa derivare pregiudizio alla incolumità delle persone, o grave danno alle cose, o comunque compia azioni che implichino gli stessi pregiudizi;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rissa all'interno dell'Istituto;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percosse nei confronti di alunni e assistiti;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diffusione di periodici o stampati contrari ai principi educativi dell'Istituto e della morale cattolica;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diffamazione pubblica nei riguardi dell'Istituto; </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sentenza di condanna penale passata in giudicato;</a:t>
            </a:r>
          </a:p>
          <a:p>
            <a:pPr marL="342900" lvl="0" indent="-342900" algn="just">
              <a:spcAft>
                <a:spcPts val="0"/>
              </a:spcAft>
              <a:buClr>
                <a:srgbClr val="000000"/>
              </a:buClr>
              <a:buFont typeface="Arial" panose="020B0604020202020204" pitchFamily="34" charset="0"/>
              <a:buChar char="-"/>
            </a:pPr>
            <a:r>
              <a:rPr lang="it-IT" sz="2000" dirty="0">
                <a:solidFill>
                  <a:srgbClr val="000000"/>
                </a:solidFill>
                <a:latin typeface="Times New Roman" panose="02020603050405020304" pitchFamily="18" charset="0"/>
                <a:ea typeface="Times New Roman" panose="02020603050405020304" pitchFamily="18" charset="0"/>
              </a:rPr>
              <a:t>omessa comunicazione di nomina in ruolo nella Scuola statale di cui all’art. 21 del presente CCNL</a:t>
            </a:r>
            <a:endParaRPr lang="it-IT" sz="20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79977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31520" y="0"/>
            <a:ext cx="11633200" cy="7165231"/>
          </a:xfrm>
          <a:prstGeom prst="rect">
            <a:avLst/>
          </a:prstGeom>
        </p:spPr>
        <p:txBody>
          <a:bodyPr wrap="square">
            <a:spAutoFit/>
          </a:bodyPr>
          <a:lstStyle/>
          <a:p>
            <a:pPr algn="just">
              <a:lnSpc>
                <a:spcPct val="107000"/>
              </a:lnSpc>
              <a:spcAft>
                <a:spcPts val="800"/>
              </a:spcAft>
            </a:pPr>
            <a:r>
              <a:rPr lang="it-IT" cap="small" dirty="0">
                <a:latin typeface="Calibri" panose="020F0502020204030204" pitchFamily="34" charset="0"/>
                <a:ea typeface="Calibri" panose="020F0502020204030204" pitchFamily="34" charset="0"/>
                <a:cs typeface="Times New Roman" panose="02020603050405020304" pitchFamily="18" charset="0"/>
              </a:rPr>
              <a:t>Art. 7 Regolamento</a:t>
            </a:r>
            <a:r>
              <a:rPr lang="it-IT" dirty="0">
                <a:latin typeface="Calibri" panose="020F0502020204030204" pitchFamily="34" charset="0"/>
                <a:ea typeface="Calibri" panose="020F0502020204030204" pitchFamily="34" charset="0"/>
                <a:cs typeface="Times New Roman" panose="02020603050405020304" pitchFamily="18" charset="0"/>
              </a:rPr>
              <a:t> – </a:t>
            </a:r>
            <a:r>
              <a:rPr lang="it-IT" u="sng" dirty="0">
                <a:latin typeface="Calibri" panose="020F0502020204030204" pitchFamily="34" charset="0"/>
                <a:ea typeface="Calibri" panose="020F0502020204030204" pitchFamily="34" charset="0"/>
                <a:cs typeface="Times New Roman" panose="02020603050405020304" pitchFamily="18" charset="0"/>
              </a:rPr>
              <a:t>coincide con art. 75 CCNL Scuola 2021-2023</a:t>
            </a: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it-IT" sz="1100" b="1" dirty="0">
                <a:solidFill>
                  <a:srgbClr val="000000"/>
                </a:solidFill>
                <a:latin typeface="Times New Roman" panose="02020603050405020304" pitchFamily="18" charset="0"/>
                <a:ea typeface="Times New Roman" panose="02020603050405020304" pitchFamily="18" charset="0"/>
              </a:rPr>
              <a:t> </a:t>
            </a:r>
            <a:endParaRPr lang="it-IT" sz="1200" dirty="0">
              <a:solidFill>
                <a:srgbClr val="000000"/>
              </a:solidFill>
              <a:latin typeface="Times New Roman" panose="02020603050405020304" pitchFamily="18" charset="0"/>
              <a:ea typeface="Times New Roman" panose="02020603050405020304" pitchFamily="18" charset="0"/>
            </a:endParaRPr>
          </a:p>
          <a:p>
            <a:pPr algn="just">
              <a:spcAft>
                <a:spcPts val="0"/>
              </a:spcAft>
            </a:pPr>
            <a:r>
              <a:rPr lang="it-IT" sz="1100" b="1" dirty="0">
                <a:solidFill>
                  <a:srgbClr val="000000"/>
                </a:solidFill>
                <a:latin typeface="Times New Roman" panose="02020603050405020304" pitchFamily="18" charset="0"/>
                <a:ea typeface="Times New Roman" panose="02020603050405020304" pitchFamily="18" charset="0"/>
              </a:rPr>
              <a:t>																											</a:t>
            </a:r>
            <a:r>
              <a:rPr lang="it-IT" b="1" dirty="0">
                <a:solidFill>
                  <a:srgbClr val="000000"/>
                </a:solidFill>
                <a:latin typeface="Times New Roman" panose="02020603050405020304" pitchFamily="18" charset="0"/>
                <a:ea typeface="Times New Roman" panose="02020603050405020304" pitchFamily="18" charset="0"/>
              </a:rPr>
              <a:t>Art. 75  Doveri dei lavoratori – CCNL 2021-2023</a:t>
            </a:r>
            <a:endParaRPr lang="it-IT" dirty="0">
              <a:solidFill>
                <a:srgbClr val="000000"/>
              </a:solidFill>
              <a:latin typeface="Times New Roman" panose="02020603050405020304" pitchFamily="18" charset="0"/>
              <a:ea typeface="Times New Roman" panose="02020603050405020304" pitchFamily="18" charset="0"/>
            </a:endParaRPr>
          </a:p>
          <a:p>
            <a:pPr indent="234315">
              <a:lnSpc>
                <a:spcPct val="107000"/>
              </a:lnSpc>
              <a:spcAft>
                <a:spcPts val="800"/>
              </a:spcAft>
              <a:tabLst>
                <a:tab pos="450215" algn="l"/>
              </a:tabLst>
            </a:pPr>
            <a:r>
              <a:rPr lang="it-IT" sz="11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tabLst>
                <a:tab pos="450215" algn="l"/>
              </a:tabLst>
            </a:pPr>
            <a:r>
              <a:rPr lang="it-IT" dirty="0">
                <a:latin typeface="Times New Roman" panose="02020603050405020304" pitchFamily="18" charset="0"/>
                <a:ea typeface="Calibri" panose="020F0502020204030204" pitchFamily="34" charset="0"/>
                <a:cs typeface="Times New Roman" panose="02020603050405020304" pitchFamily="18" charset="0"/>
              </a:rPr>
              <a:t>I dipendenti hanno l’obbligo di osservare i doveri propri del rapporto di lavoro subordinato.</a:t>
            </a:r>
          </a:p>
          <a:p>
            <a:pPr>
              <a:lnSpc>
                <a:spcPct val="107000"/>
              </a:lnSpc>
              <a:spcAft>
                <a:spcPts val="800"/>
              </a:spcAft>
              <a:tabLst>
                <a:tab pos="450215" algn="l"/>
              </a:tabLst>
            </a:pPr>
            <a:r>
              <a:rPr lang="it-IT" dirty="0">
                <a:latin typeface="Times New Roman" panose="02020603050405020304" pitchFamily="18" charset="0"/>
                <a:ea typeface="Calibri" panose="020F0502020204030204" pitchFamily="34" charset="0"/>
                <a:cs typeface="Times New Roman" panose="02020603050405020304" pitchFamily="18" charset="0"/>
              </a:rPr>
              <a:t>Data la particolarità del servizio scolastico, è fatto obbligo a tutti i lavoratori:</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a espletare le proprie mansioni in conformità del livello e della qualifica conferita;</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osservare l’orario di servizio;</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segnalare le assenze per malattia prima dell’inizio del servizio e giustificarle entro il secondo giorno salvo il caso di comprovato impedimento;</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rispettare e far rispettare agli alunni  il Regolamento interno d’Istituto;</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osservare le eventuali modifiche di orario nel caso di rapporto di lavoro a tempo pieno;</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mantenere il segreto d’ufficio;</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non trarre in alcun modo illecito beneficio dallo svolgimento della propria attività;</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segnalare l’eventuale assenza o ritardo prima dell’inizio del servizio, per garantire adeguata sostituzione;</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usare e conservare con cura strumenti e materiali affidatigli.</a:t>
            </a:r>
          </a:p>
          <a:p>
            <a:pPr marL="691515">
              <a:lnSpc>
                <a:spcPct val="115000"/>
              </a:lnSpc>
              <a:spcAft>
                <a:spcPts val="1000"/>
              </a:spcAft>
              <a:tabLst>
                <a:tab pos="450215" algn="l"/>
              </a:tabLst>
            </a:pPr>
            <a:r>
              <a:rPr lang="it-IT" dirty="0"/>
              <a:t> </a:t>
            </a:r>
            <a:endParaRPr lang="it-IT" dirty="0">
              <a:effectLst/>
            </a:endParaRPr>
          </a:p>
        </p:txBody>
      </p:sp>
    </p:spTree>
    <p:extLst>
      <p:ext uri="{BB962C8B-B14F-4D97-AF65-F5344CB8AC3E}">
        <p14:creationId xmlns:p14="http://schemas.microsoft.com/office/powerpoint/2010/main" val="2706779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78000" y="186254"/>
            <a:ext cx="8788400" cy="5791394"/>
          </a:xfrm>
          <a:prstGeom prst="rect">
            <a:avLst/>
          </a:prstGeom>
        </p:spPr>
        <p:txBody>
          <a:bodyPr wrap="square">
            <a:spAutoFit/>
          </a:bodyPr>
          <a:lstStyle/>
          <a:p>
            <a:pPr>
              <a:lnSpc>
                <a:spcPct val="107000"/>
              </a:lnSpc>
              <a:spcAft>
                <a:spcPts val="800"/>
              </a:spcAft>
              <a:tabLst>
                <a:tab pos="450215" algn="l"/>
              </a:tabLst>
            </a:pPr>
            <a:r>
              <a:rPr lang="it-IT" sz="2000" dirty="0">
                <a:latin typeface="Times New Roman" panose="02020603050405020304" pitchFamily="18" charset="0"/>
                <a:ea typeface="Calibri" panose="020F0502020204030204" pitchFamily="34" charset="0"/>
                <a:cs typeface="Times New Roman" panose="02020603050405020304" pitchFamily="18" charset="0"/>
              </a:rPr>
              <a:t>Agli insegnanti inoltre è fatto obbligo:</a:t>
            </a:r>
          </a:p>
          <a:p>
            <a:pPr>
              <a:lnSpc>
                <a:spcPct val="107000"/>
              </a:lnSpc>
              <a:spcAft>
                <a:spcPts val="800"/>
              </a:spcAft>
              <a:tabLst>
                <a:tab pos="450215" algn="l"/>
              </a:tabLst>
            </a:pPr>
            <a:endParaRPr lang="it-IT"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presentare tempestivamente al Preside dell’Istituto il programma dello svolgimento del corso della materia assegnata, di svilupparlo gradatamente e di portarlo a termine;</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far svolgere agli alunni il numero di prove scritte per la materia e di effettuare le interrogazioni nel numero prescritto dalle disposizioni ministeriali;</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comunicare all’Istituto, per iscritto  ed  entro 3 giorni, l’accettazione di incarichi di insegnamento  presso altre scuole legalmente riconosciute o private sempreché compatibili ai sensi della legislazione vigente; è inoltre fatto obbligo di comunicare per iscritto, entro 3 giorni, l’inizio dell’attività di libera professione, sempreché compatibile;</a:t>
            </a:r>
          </a:p>
          <a:p>
            <a:pPr marL="342900" lvl="0" indent="-342900">
              <a:lnSpc>
                <a:spcPct val="115000"/>
              </a:lnSpc>
              <a:spcAft>
                <a:spcPts val="1000"/>
              </a:spcAft>
              <a:buFont typeface="+mj-lt"/>
              <a:buAutoNum type="alphaLcParenR"/>
              <a:tabLst>
                <a:tab pos="450215" algn="l"/>
              </a:tabLst>
            </a:pPr>
            <a:r>
              <a:rPr lang="it-IT" dirty="0">
                <a:cs typeface="Times New Roman" panose="02020603050405020304" pitchFamily="18" charset="0"/>
              </a:rPr>
              <a:t>di svolgere le ore di insegnamento affidategli secondo la ripartizione per materia</a:t>
            </a:r>
          </a:p>
          <a:p>
            <a:pPr>
              <a:lnSpc>
                <a:spcPct val="107000"/>
              </a:lnSpc>
              <a:spcAft>
                <a:spcPts val="800"/>
              </a:spcAft>
            </a:pPr>
            <a:r>
              <a:rPr lang="it-IT" sz="1100" dirty="0">
                <a:latin typeface="Calibri" panose="020F0502020204030204" pitchFamily="34"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005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12449" y="1525635"/>
            <a:ext cx="11579551" cy="5064720"/>
          </a:xfrm>
          <a:prstGeom prst="rect">
            <a:avLst/>
          </a:prstGeom>
        </p:spPr>
        <p:txBody>
          <a:bodyPr wrap="square">
            <a:spAutoFit/>
          </a:bodyPr>
          <a:lstStyle/>
          <a:p>
            <a:pPr algn="just">
              <a:lnSpc>
                <a:spcPct val="107000"/>
              </a:lnSpc>
              <a:spcAft>
                <a:spcPts val="0"/>
              </a:spcAft>
            </a:pPr>
            <a:r>
              <a:rPr lang="it-IT">
                <a:latin typeface="Times New Roman" panose="02020603050405020304" pitchFamily="18" charset="0"/>
                <a:ea typeface="Calibri" panose="020F0502020204030204" pitchFamily="34" charset="0"/>
                <a:cs typeface="Times New Roman" panose="02020603050405020304" pitchFamily="18" charset="0"/>
              </a:rPr>
              <a:t>Il presente regolamento interno è redatto a norma dell’art. </a:t>
            </a:r>
            <a:r>
              <a:rPr lang="it-IT" dirty="0">
                <a:latin typeface="Times New Roman" panose="02020603050405020304" pitchFamily="18" charset="0"/>
                <a:ea typeface="Calibri" panose="020F0502020204030204" pitchFamily="34" charset="0"/>
                <a:cs typeface="Times New Roman" panose="02020603050405020304" pitchFamily="18" charset="0"/>
              </a:rPr>
              <a:t>74 CCNL AGIDAE Scuola 2021-2023.</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dirty="0">
                <a:latin typeface="Times New Roman" panose="02020603050405020304" pitchFamily="18" charset="0"/>
                <a:ea typeface="Calibri" panose="020F0502020204030204" pitchFamily="34" charset="0"/>
                <a:cs typeface="Times New Roman" panose="02020603050405020304" pitchFamily="18" charset="0"/>
              </a:rPr>
              <a:t>Le disposizioni in esso contenute sono dedotte da norme legislative, contrattuali e dal codice etico adottato dall’Ente gestore.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dirty="0">
                <a:latin typeface="Times New Roman" panose="02020603050405020304" pitchFamily="18" charset="0"/>
                <a:ea typeface="Calibri" panose="020F0502020204030204" pitchFamily="34" charset="0"/>
                <a:cs typeface="Times New Roman" panose="02020603050405020304" pitchFamily="18" charset="0"/>
              </a:rPr>
              <a:t>L’obiettivo che l’Istituto scolastico si propone è quello dell’educazione integrale dell’alunno, secondo i principi della morale cattolica, propri del carattere di scuola cattolica dell’Istituzione.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dirty="0">
                <a:latin typeface="Times New Roman" panose="02020603050405020304" pitchFamily="18" charset="0"/>
                <a:ea typeface="Calibri" panose="020F0502020204030204" pitchFamily="34" charset="0"/>
                <a:cs typeface="Times New Roman" panose="02020603050405020304" pitchFamily="18" charset="0"/>
              </a:rPr>
              <a:t>Il raggiungimento di tale obiettivo è affidato alla collaborazione e responsabilità di tutti coloro che nella scuola vivono ed operano, alunni e loro famiglie, personale tecnico, ausiliario, amministrativo, docente e direttivo dell’Istituto, gestori.</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dirty="0">
                <a:latin typeface="Times New Roman" panose="02020603050405020304" pitchFamily="18" charset="0"/>
                <a:ea typeface="Calibri" panose="020F0502020204030204" pitchFamily="34" charset="0"/>
                <a:cs typeface="Times New Roman" panose="02020603050405020304" pitchFamily="18" charset="0"/>
              </a:rPr>
              <a:t>Tali indicazioni dovranno essere portate a conoscenza anche di fornitori, collaboratori ed eventuali volontari che frequentino l’Istituto e che sono tenuti al rispetto del regolamento.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dirty="0">
                <a:latin typeface="Times New Roman" panose="02020603050405020304" pitchFamily="18" charset="0"/>
                <a:ea typeface="Calibri" panose="020F0502020204030204" pitchFamily="34" charset="0"/>
                <a:cs typeface="Times New Roman" panose="02020603050405020304" pitchFamily="18" charset="0"/>
              </a:rPr>
              <a:t>Poiché l’educazione della persona ha un ambito più ampio di quello delle semplice istruzione e coinvolge tutti gli attori del processo educativo in prima persona, anche al di là del mero profilo professionale, si richiede che l’osservanza delle indicazioni contenute in questo regolamento, diventi ‘modus vivendi’ e strumento non convenzionale del percorso di formazione.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sz="16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0"/>
              </a:spcAft>
            </a:pPr>
            <a:r>
              <a:rPr lang="it-IT" sz="1600" dirty="0">
                <a:latin typeface="Calibri" panose="020F0502020204030204" pitchFamily="34"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7024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598151" y="683664"/>
            <a:ext cx="10323319" cy="5563703"/>
          </a:xfrm>
          <a:prstGeom prst="rect">
            <a:avLst/>
          </a:prstGeom>
        </p:spPr>
        <p:txBody>
          <a:bodyPr wrap="square">
            <a:spAutoFit/>
          </a:bodyPr>
          <a:lstStyle/>
          <a:p>
            <a:pPr algn="just">
              <a:lnSpc>
                <a:spcPct val="107000"/>
              </a:lnSpc>
              <a:spcAft>
                <a:spcPts val="800"/>
              </a:spcAft>
            </a:pPr>
            <a:r>
              <a:rPr lang="it-IT" sz="1600" cap="small" dirty="0">
                <a:latin typeface="Calibri" panose="020F0502020204030204" pitchFamily="34" charset="0"/>
                <a:ea typeface="Calibri" panose="020F0502020204030204" pitchFamily="34" charset="0"/>
                <a:cs typeface="Times New Roman" panose="02020603050405020304" pitchFamily="18" charset="0"/>
              </a:rPr>
              <a:t>Art. </a:t>
            </a:r>
            <a:r>
              <a:rPr lang="it-IT" cap="small" dirty="0">
                <a:latin typeface="Times New Roman" panose="02020603050405020304" pitchFamily="18" charset="0"/>
                <a:ea typeface="Calibri" panose="020F0502020204030204" pitchFamily="34" charset="0"/>
                <a:cs typeface="Times New Roman" panose="02020603050405020304" pitchFamily="18" charset="0"/>
              </a:rPr>
              <a:t>1 regolamento - </a:t>
            </a:r>
            <a:r>
              <a:rPr lang="it-IT" u="sng" dirty="0">
                <a:latin typeface="Times New Roman" panose="02020603050405020304" pitchFamily="18" charset="0"/>
                <a:ea typeface="Calibri" panose="020F0502020204030204" pitchFamily="34" charset="0"/>
                <a:cs typeface="Times New Roman" panose="02020603050405020304" pitchFamily="18" charset="0"/>
              </a:rPr>
              <a:t>Centralità della persona e rispetto della sua dignità</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Ogni persona trae la sua dignità dall’essere stato creato ad immagine di Dio. Si richiede pertanto il massimo rispetto dell’altro, per quello che manifesta e per il mistero iscritto nella sua vita.</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Sono pertanto da evitare atteggiamenti offensivi nei confronti di qualunque persona e della sua parentela, quali, a titolo esemplificativo: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attribuzione di nomignoli;</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valutazioni offensive dell’aspetto fisico e/o cognitivo;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dileggio legato a difetti o difficoltà;</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divulgazione ad estranei di fatti avvenuti a scuola;</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divulgazione di notizie o fatti di cui si è venuti a conoscenza riguardanti la persona e/o la sua situazione familiare (segreto d’ufficio - riservatezza);</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denigrazione della persona, attraverso diffusione di notizie, fotografie/video con strumenti di comunicazione sociale;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aggressività fisica, verbale, morale;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8689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38175" y="561975"/>
            <a:ext cx="10958467" cy="5552289"/>
          </a:xfrm>
          <a:prstGeom prst="rect">
            <a:avLst/>
          </a:prstGeom>
        </p:spPr>
        <p:txBody>
          <a:bodyPr wrap="square">
            <a:spAutoFit/>
          </a:bodyPr>
          <a:lstStyle/>
          <a:p>
            <a:pPr algn="just">
              <a:lnSpc>
                <a:spcPct val="107000"/>
              </a:lnSpc>
              <a:spcAft>
                <a:spcPts val="800"/>
              </a:spcAft>
            </a:pPr>
            <a:r>
              <a:rPr lang="it-IT" cap="small" dirty="0">
                <a:latin typeface="Times New Roman" panose="02020603050405020304" pitchFamily="18" charset="0"/>
                <a:ea typeface="Calibri" panose="020F0502020204030204" pitchFamily="34" charset="0"/>
                <a:cs typeface="Times New Roman" panose="02020603050405020304" pitchFamily="18" charset="0"/>
              </a:rPr>
              <a:t>                    Art. 2 regolamento</a:t>
            </a:r>
            <a:r>
              <a:rPr lang="it-IT" dirty="0">
                <a:latin typeface="Times New Roman" panose="02020603050405020304" pitchFamily="18" charset="0"/>
                <a:ea typeface="Calibri" panose="020F0502020204030204" pitchFamily="34" charset="0"/>
                <a:cs typeface="Times New Roman" panose="02020603050405020304" pitchFamily="18" charset="0"/>
              </a:rPr>
              <a:t> - </a:t>
            </a:r>
            <a:r>
              <a:rPr lang="it-IT" u="sng" dirty="0">
                <a:latin typeface="Times New Roman" panose="02020603050405020304" pitchFamily="18" charset="0"/>
                <a:ea typeface="Calibri" panose="020F0502020204030204" pitchFamily="34" charset="0"/>
                <a:cs typeface="Times New Roman" panose="02020603050405020304" pitchFamily="18" charset="0"/>
              </a:rPr>
              <a:t>Accoglienza e rispetto reciproco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Il rispetto e l’accoglienza sono il principio regolatore delle relazioni interne ed esterne alla struttura: essi ricomprendono ed educano alla cortesia, alla solidarietà, alla socialità.</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In tale prospettiva, vanno sostenuti ed incrementati:</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il saluto cordiale e la buona educazione nei rapporti interpersonali (per favore, grazie, mi scusi, permetta che….);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l’atteggiamento accogliente che si esprime nel tono della voce, nel linguaggio, nel comportamento corretto, l’abbigliamento deve essere congruo all’ambiente, rifuggendo dall’ostentazione come dalla sciatteria e, dove prevista, la divisa deve essere quella stabilita dalla Direzione: Tali attenzioni sono segno di rispetto verso l’interlocutore, non costretto a subire con disagio un atteggiamento poco educato (maleducato);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la riservatezza riguardo fatti o notizie di cui si è venuti a conoscenza per ragioni di servizio, relativi alla situazione personale, sanitaria o familiare di qualcuno;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l’accoglienza degli alunni da parte dei docenti: all’inizio della giornata scolastica i docenti attenderanno gli alunni in aula o altro luogo stabilito almeno 5 minuti prima dell’inizio delle lezioni (prima campanella), con loro si prepareranno per poter iniziare le stesse all’orario stabilito (seconda campanella). Allo stesso modo, al termine delle lezioni gli alunni verranno accompagnati all’uscita (o altro luogo stabilito);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2884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650" y="1285577"/>
            <a:ext cx="10477500" cy="3660105"/>
          </a:xfrm>
          <a:prstGeom prst="rect">
            <a:avLst/>
          </a:prstGeom>
        </p:spPr>
        <p:txBody>
          <a:bodyPr wrap="square">
            <a:spAutoFit/>
          </a:bodyPr>
          <a:lstStyle/>
          <a:p>
            <a:pPr algn="just">
              <a:lnSpc>
                <a:spcPct val="107000"/>
              </a:lnSpc>
              <a:spcAft>
                <a:spcPts val="800"/>
              </a:spcAft>
            </a:pPr>
            <a:r>
              <a:rPr lang="it-IT">
                <a:latin typeface="Times New Roman" panose="02020603050405020304" pitchFamily="18" charset="0"/>
                <a:ea typeface="Calibri" panose="020F0502020204030204" pitchFamily="34" charset="0"/>
                <a:cs typeface="Times New Roman" panose="02020603050405020304" pitchFamily="18" charset="0"/>
              </a:rPr>
              <a:t>- la vigilanza degli alunni durante l’intervallo: sarà compito della Direzione definire persone e modalità attraverso le quali provvedere alla vigilanza/incolumità dei discenti. </a:t>
            </a:r>
            <a:r>
              <a:rPr lang="it-IT" dirty="0">
                <a:latin typeface="Times New Roman" panose="02020603050405020304" pitchFamily="18" charset="0"/>
                <a:ea typeface="Calibri" panose="020F0502020204030204" pitchFamily="34" charset="0"/>
                <a:cs typeface="Times New Roman" panose="02020603050405020304" pitchFamily="18" charset="0"/>
              </a:rPr>
              <a:t>Qualora dovesse verificarsi qualche infortunio, la persona preposta alla vigilanza, fornirà alla Direzione una nota scritta che riassuma le modalità dello stesso, per poter procedere alla denuncia all’INAIL  e/o altra assicurazione;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la giustificazione di ritardi da parte di docenti ed alunni, che deve essere fatta al responsabile del tipo di scuola o del settore amministrativo/tecnico,  possibilmente prima di raggiungere la classe o il posto di lavoro, specificando le ragioni giustificatrici del ritardo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il rispetto delle strutture e dei materiali a disposizione, il rendere e riporre gli stessi al proprio posto dopo l’uso, il segnalare eventuali guasti o anomalie a coloro che ne hanno la custodia, il non asportare strumenti comuni senza esserne autorizzati;</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il rispetto per il lavoro fatto da altri;</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6831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43379" y="1075030"/>
            <a:ext cx="11072396" cy="5654881"/>
          </a:xfrm>
          <a:prstGeom prst="rect">
            <a:avLst/>
          </a:prstGeom>
        </p:spPr>
        <p:txBody>
          <a:bodyPr wrap="square">
            <a:spAutoFit/>
          </a:bodyPr>
          <a:lstStyle/>
          <a:p>
            <a:pPr algn="just">
              <a:lnSpc>
                <a:spcPct val="107000"/>
              </a:lnSpc>
              <a:spcAft>
                <a:spcPts val="800"/>
              </a:spcAft>
            </a:pPr>
            <a:r>
              <a:rPr lang="it-IT" cap="small" dirty="0">
                <a:latin typeface="Times New Roman" panose="02020603050405020304" pitchFamily="18" charset="0"/>
                <a:ea typeface="Calibri" panose="020F0502020204030204" pitchFamily="34" charset="0"/>
                <a:cs typeface="Times New Roman" panose="02020603050405020304" pitchFamily="18" charset="0"/>
              </a:rPr>
              <a:t>                                                     Art. 3 regolamento - </a:t>
            </a:r>
            <a:r>
              <a:rPr lang="it-IT" u="sng" dirty="0">
                <a:latin typeface="Times New Roman" panose="02020603050405020304" pitchFamily="18" charset="0"/>
                <a:ea typeface="Calibri" panose="020F0502020204030204" pitchFamily="34" charset="0"/>
                <a:cs typeface="Times New Roman" panose="02020603050405020304" pitchFamily="18" charset="0"/>
              </a:rPr>
              <a:t>Onestà, legalità, correttezza</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E’ fatto obbligo ad ogni persona di rispettare correttamente tutte le norme di legge in materia di sicurezza, di privacy, di normativa scolastica e del lavoro: la non osservanza di tali norme sarà punita secondo quanto disposto dalle norme stesse, con sanzioni amministrative o penali e dal codice sanzionatorio previsto contrattualmente.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E’ compito e responsabilità di ciascuno educarsi ed educare all’onestà, ponendo in atto azioni virtuose, per piccole e semplici appaiano, per permettere una migliore organizzazione interna e per creare una mentalità di onestà diffusa; ad esempio a titolo esemplificativo: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rispetto degli orari e delle modalità di rilevazione presenze;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sollecita giustificazione delle assenze: ove sia da prevedere una sostituzione, l’assenza va giustificata possibilmente prima dell’inizio del servizio;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corretto adempimento dei compiti assegnati (preparazione lezione, esercitazioni a casa, studio lezioni, pulizia e/o manutenzione ambienti, predisposizione materiale di segreteria e amministrazione richiesto…);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non rimanere negli ambienti dell’Istituto oltre il proprio orario scolastico o di lavoro: eventuali permanenze oltre tale limite devono essere autorizzate o richieste come lavoro eccedente o straordinario;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7558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333625" y="1009650"/>
            <a:ext cx="9505950" cy="5164747"/>
          </a:xfrm>
          <a:prstGeom prst="rect">
            <a:avLst/>
          </a:prstGeom>
        </p:spPr>
        <p:txBody>
          <a:bodyPr wrap="square">
            <a:spAutoFit/>
          </a:bodyPr>
          <a:lstStyle/>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rispetto delle scadenze nei pagamenti, nell’adesione a iniziative proposte, nelle risposte richieste dalla Direzione o dagli uffici preposti;</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astenersi dall’uso di telefoni durante le lezioni o l’orario di lavoro;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astenersi dal ricevere visite o introdurre a scuola persone senza autorizzazione,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astenersi dal consumare cibo o bevande fuori dagli ambienti predisposti;</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evitare forme di pubblicità e vendita, sottoscrizioni di lotterie negli ambienti e negli orari di lavoro, senza autorizzazione della Direzione;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utilizzare per fini personali, materiali di uso comune o di proprietà della scuola, senza chiederne preventivamente l’autorizzazione;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non impossessarsi di beni altrui o di proprietà della scuola;</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denunciare subito alla Direzione eventuali danni provocati, anche involontariamente;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segnalare fatti o abusi verso persone o cose, di cui si è testimoni o si venisse a conoscenza, che possono essere puniti anche penalmente dalla Legge;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582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47639" y="658616"/>
            <a:ext cx="9928840" cy="5075364"/>
          </a:xfrm>
          <a:prstGeom prst="rect">
            <a:avLst/>
          </a:prstGeom>
        </p:spPr>
        <p:txBody>
          <a:bodyPr wrap="square">
            <a:spAutoFit/>
          </a:bodyPr>
          <a:lstStyle/>
          <a:p>
            <a:pPr algn="just">
              <a:lnSpc>
                <a:spcPct val="107000"/>
              </a:lnSpc>
              <a:spcAft>
                <a:spcPts val="800"/>
              </a:spcAft>
            </a:pPr>
            <a:r>
              <a:rPr lang="it-IT" sz="2000" cap="small" dirty="0">
                <a:latin typeface="Times New Roman" panose="02020603050405020304" pitchFamily="18" charset="0"/>
                <a:ea typeface="Calibri" panose="020F0502020204030204" pitchFamily="34" charset="0"/>
                <a:cs typeface="Times New Roman" panose="02020603050405020304" pitchFamily="18" charset="0"/>
              </a:rPr>
              <a:t>Art. 4 regolamento - </a:t>
            </a:r>
            <a:r>
              <a:rPr lang="it-IT" sz="2000" u="sng" dirty="0">
                <a:latin typeface="Times New Roman" panose="02020603050405020304" pitchFamily="18" charset="0"/>
                <a:ea typeface="Calibri" panose="020F0502020204030204" pitchFamily="34" charset="0"/>
                <a:cs typeface="Times New Roman" panose="02020603050405020304" pitchFamily="18" charset="0"/>
              </a:rPr>
              <a:t>Professionalità</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2324100" algn="l"/>
              </a:tabLst>
            </a:pPr>
            <a:endParaRPr lang="it-IT" sz="2000" u="sng"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2324100" algn="l"/>
              </a:tabLst>
            </a:pPr>
            <a:r>
              <a:rPr lang="it-IT" sz="2000" dirty="0">
                <a:latin typeface="Times New Roman" panose="02020603050405020304" pitchFamily="18" charset="0"/>
                <a:ea typeface="Calibri" panose="020F0502020204030204" pitchFamily="34" charset="0"/>
                <a:cs typeface="Times New Roman" panose="02020603050405020304" pitchFamily="18" charset="0"/>
              </a:rPr>
              <a:t>Il primo degli atteggiamenti che concorrono ad ottenere il rispetto, è quello di agire correttamente nel ruolo che si ricopre all’interno dell’Istituto. Per tale motivo è richiesto ad ogni persona all’interno dell’Istituto, che si ponga in modo adeguato rispetto al ruolo che gli compete e che rispetti il ruolo affidato ad altri.</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Ognuno deve sentirsi personalmente responsabile perché L’Istituto possa perseguire il proprio obiettivo in termini di efficienza ed efficacia.</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Per tali motivi si richiede la massima lealtà e trasparenza nei rapporti, anche su piani gerarchici differenti, aiutandosi reciprocamente:</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 rispettare il ruolo affidato ad altri e le loro competenze;</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ad evitare valutazioni e critiche verso colleghi, alunni, superiori, con terze persone;</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 riferirsi ai propri superiori gerarchici;</a:t>
            </a:r>
            <a:endParaRPr lang="it-IT"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985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55169" y="424919"/>
            <a:ext cx="9932536" cy="6344301"/>
          </a:xfrm>
          <a:prstGeom prst="rect">
            <a:avLst/>
          </a:prstGeom>
        </p:spPr>
        <p:txBody>
          <a:bodyPr wrap="square">
            <a:spAutoFit/>
          </a:bodyPr>
          <a:lstStyle/>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 richiedere il rispetto per il proprio ruolo;</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ad utilizzare i canali ufficiali messi a disposizione dall’Istituto per comunicare con colleghi, famiglie ed alunni;</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 fare chiarezza, in caso di malintesi e contrasti con la persona interessata, evitando il pettegolezzo;</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 esprimere il proprio pensiero contrario, argomentando le proprie ragioni;</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 chiedere il confronto e il consiglio, in caso di dubbio o inesperienza;</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 svolgere diligentemente il proprio compito, adeguandosi al mutare di persone e  situazioni;</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ad attivarsi per aggiornare le proprie competenze;</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 porsi con imparzialità nelle situazioni e di fronte a persone, evitando di cedere a simpatie o antipatie, favoritismi o pregiudizi;</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ad esprimere stima ed incoraggiamento nei confronti del successo o del progresso di colleghi;</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 a farsi promotori di progetti innovativi e collaborare per la realizzazione di quelli proposti da altri operatori dell’Istituto;</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r>
              <a:rPr lang="it-IT" sz="2000" dirty="0">
                <a:latin typeface="Times New Roman" panose="02020603050405020304" pitchFamily="18" charset="0"/>
                <a:ea typeface="Calibri" panose="020F0502020204030204" pitchFamily="34" charset="0"/>
              </a:rPr>
              <a:t>- ad evitare forme di amicizia, cameratismo e goliardia, anche attraverso l’utilizzo di social network</a:t>
            </a:r>
            <a:endParaRPr lang="it-IT" sz="2000" dirty="0"/>
          </a:p>
        </p:txBody>
      </p:sp>
    </p:spTree>
    <p:extLst>
      <p:ext uri="{BB962C8B-B14F-4D97-AF65-F5344CB8AC3E}">
        <p14:creationId xmlns:p14="http://schemas.microsoft.com/office/powerpoint/2010/main" val="1516207277"/>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TotalTime>
  <Words>2728</Words>
  <Application>Microsoft Office PowerPoint</Application>
  <PresentationFormat>Widescreen</PresentationFormat>
  <Paragraphs>157</Paragraphs>
  <Slides>16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Arial</vt:lpstr>
      <vt:lpstr>Calibri</vt:lpstr>
      <vt:lpstr>Century Gothic</vt:lpstr>
      <vt:lpstr>Times New Roman</vt:lpstr>
      <vt:lpstr>Wingdings 3</vt:lpstr>
      <vt:lpstr>Filo</vt:lpstr>
      <vt:lpstr>Regolamento interno d’Istituto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Regolamento inetrno d’Istituto</dc:title>
  <dc:creator>user</dc:creator>
  <cp:lastModifiedBy>User001</cp:lastModifiedBy>
  <cp:revision>5</cp:revision>
  <dcterms:created xsi:type="dcterms:W3CDTF">2023-07-27T10:03:03Z</dcterms:created>
  <dcterms:modified xsi:type="dcterms:W3CDTF">2023-07-27T10:45:33Z</dcterms:modified>
</cp:coreProperties>
</file>