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charts/chart2.xml" ContentType="application/vnd.openxmlformats-officedocument.drawingml.chart+xml"/>
  <Override PartName="/ppt/notesSlides/notesSlide23.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4"/>
  </p:notesMasterIdLst>
  <p:sldIdLst>
    <p:sldId id="260" r:id="rId5"/>
    <p:sldId id="3468" r:id="rId6"/>
    <p:sldId id="311" r:id="rId7"/>
    <p:sldId id="316" r:id="rId8"/>
    <p:sldId id="3449" r:id="rId9"/>
    <p:sldId id="3599" r:id="rId10"/>
    <p:sldId id="3665" r:id="rId11"/>
    <p:sldId id="3450" r:id="rId12"/>
    <p:sldId id="3447" r:id="rId13"/>
    <p:sldId id="3448" r:id="rId14"/>
    <p:sldId id="3452" r:id="rId15"/>
    <p:sldId id="3454" r:id="rId16"/>
    <p:sldId id="3666" r:id="rId17"/>
    <p:sldId id="3667" r:id="rId18"/>
    <p:sldId id="3668" r:id="rId19"/>
    <p:sldId id="3669" r:id="rId20"/>
    <p:sldId id="3494" r:id="rId21"/>
    <p:sldId id="3455" r:id="rId22"/>
    <p:sldId id="3482" r:id="rId23"/>
    <p:sldId id="3460" r:id="rId24"/>
    <p:sldId id="3439" r:id="rId25"/>
    <p:sldId id="3672" r:id="rId26"/>
    <p:sldId id="3673" r:id="rId27"/>
    <p:sldId id="3678" r:id="rId28"/>
    <p:sldId id="3624" r:id="rId29"/>
    <p:sldId id="3625" r:id="rId30"/>
    <p:sldId id="3626" r:id="rId31"/>
    <p:sldId id="3445" r:id="rId32"/>
    <p:sldId id="3405" r:id="rId33"/>
    <p:sldId id="313" r:id="rId34"/>
    <p:sldId id="3515" r:id="rId35"/>
    <p:sldId id="3428" r:id="rId36"/>
    <p:sldId id="3462" r:id="rId37"/>
    <p:sldId id="391" r:id="rId38"/>
    <p:sldId id="2025" r:id="rId39"/>
    <p:sldId id="360" r:id="rId40"/>
    <p:sldId id="3361" r:id="rId41"/>
    <p:sldId id="3647" r:id="rId42"/>
    <p:sldId id="3648" r:id="rId43"/>
    <p:sldId id="3649" r:id="rId44"/>
    <p:sldId id="3336" r:id="rId45"/>
    <p:sldId id="3420" r:id="rId46"/>
    <p:sldId id="3593" r:id="rId47"/>
    <p:sldId id="3592" r:id="rId48"/>
    <p:sldId id="3505" r:id="rId49"/>
    <p:sldId id="3498" r:id="rId50"/>
    <p:sldId id="3306" r:id="rId51"/>
    <p:sldId id="3328" r:id="rId52"/>
    <p:sldId id="3314" r:id="rId5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744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B6"/>
    <a:srgbClr val="FF9900"/>
    <a:srgbClr val="007434"/>
    <a:srgbClr val="717185"/>
    <a:srgbClr val="FFCC00"/>
    <a:srgbClr val="29C2FF"/>
    <a:srgbClr val="006086"/>
    <a:srgbClr val="5BFFA5"/>
    <a:srgbClr val="A3E5FF"/>
    <a:srgbClr val="00A4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74"/>
    <p:restoredTop sz="86557"/>
  </p:normalViewPr>
  <p:slideViewPr>
    <p:cSldViewPr snapToGrid="0" snapToObjects="1" showGuides="1">
      <p:cViewPr varScale="1">
        <p:scale>
          <a:sx n="94" d="100"/>
          <a:sy n="94" d="100"/>
        </p:scale>
        <p:origin x="880" y="192"/>
      </p:cViewPr>
      <p:guideLst>
        <p:guide orient="horz" pos="2160"/>
        <p:guide pos="7446"/>
      </p:guideLst>
    </p:cSldViewPr>
  </p:slideViewPr>
  <p:outlineViewPr>
    <p:cViewPr>
      <p:scale>
        <a:sx n="33" d="100"/>
        <a:sy n="33" d="100"/>
      </p:scale>
      <p:origin x="0" y="-981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Foglio_di_lavoro_di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Cartella%20di%20lavoro1" TargetMode="External"/></Relationships>
</file>

<file path=ppt/charts/_rels/chart3.xml.rels><?xml version="1.0" encoding="UTF-8" standalone="yes"?>
<Relationships xmlns="http://schemas.openxmlformats.org/package/2006/relationships"><Relationship Id="rId3" Type="http://schemas.openxmlformats.org/officeDocument/2006/relationships/package" Target="../embeddings/Foglio_di_lavoro_di_Microsoft_Excel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Foglio1!$B$1</c:f>
              <c:strCache>
                <c:ptCount val="1"/>
                <c:pt idx="0">
                  <c:v>Colonna2</c:v>
                </c:pt>
              </c:strCache>
            </c:strRef>
          </c:tx>
          <c:dPt>
            <c:idx val="0"/>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1-D9A8-9A4F-B048-3DEA26B87396}"/>
              </c:ext>
            </c:extLst>
          </c:dPt>
          <c:dPt>
            <c:idx val="1"/>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3-D9A8-9A4F-B048-3DEA26B87396}"/>
              </c:ext>
            </c:extLst>
          </c:dPt>
          <c:dPt>
            <c:idx val="2"/>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5-D9A8-9A4F-B048-3DEA26B87396}"/>
              </c:ext>
            </c:extLst>
          </c:dPt>
          <c:dPt>
            <c:idx val="3"/>
            <c:bubble3D val="0"/>
            <c:spPr>
              <a:solidFill>
                <a:schemeClr val="accent6">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7-D9A8-9A4F-B048-3DEA26B87396}"/>
              </c:ext>
            </c:extLst>
          </c:dPt>
          <c:dLbls>
            <c:dLbl>
              <c:idx val="0"/>
              <c:spPr>
                <a:noFill/>
                <a:ln>
                  <a:noFill/>
                </a:ln>
                <a:effectLst/>
              </c:spPr>
              <c:txPr>
                <a:bodyPr rot="0" spcFirstLastPara="1" vertOverflow="overflow" horzOverflow="overflow"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it-IT"/>
                </a:p>
              </c:txPr>
              <c:dLblPos val="outEnd"/>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9A8-9A4F-B048-3DEA26B87396}"/>
                </c:ext>
              </c:extLst>
            </c:dLbl>
            <c:dLbl>
              <c:idx val="1"/>
              <c:dLblPos val="outEnd"/>
              <c:showLegendKey val="0"/>
              <c:showVal val="0"/>
              <c:showCatName val="0"/>
              <c:showSerName val="0"/>
              <c:showPercent val="1"/>
              <c:showBubbleSize val="0"/>
              <c:separator>, </c:separator>
              <c:extLst>
                <c:ext xmlns:c15="http://schemas.microsoft.com/office/drawing/2012/chart" uri="{CE6537A1-D6FC-4f65-9D91-7224C49458BB}">
                  <c15:layout>
                    <c:manualLayout>
                      <c:w val="6.1437499999999999E-2"/>
                      <c:h val="7.3054683005986512E-2"/>
                    </c:manualLayout>
                  </c15:layout>
                </c:ext>
                <c:ext xmlns:c16="http://schemas.microsoft.com/office/drawing/2014/chart" uri="{C3380CC4-5D6E-409C-BE32-E72D297353CC}">
                  <c16:uniqueId val="{00000003-D9A8-9A4F-B048-3DEA26B87396}"/>
                </c:ext>
              </c:extLst>
            </c:dLbl>
            <c:dLbl>
              <c:idx val="2"/>
              <c:dLblPos val="outEnd"/>
              <c:showLegendKey val="0"/>
              <c:showVal val="0"/>
              <c:showCatName val="0"/>
              <c:showSerName val="0"/>
              <c:showPercent val="1"/>
              <c:showBubbleSize val="0"/>
              <c:separator>, </c:separator>
              <c:extLst>
                <c:ext xmlns:c15="http://schemas.microsoft.com/office/drawing/2012/chart" uri="{CE6537A1-D6FC-4f65-9D91-7224C49458BB}">
                  <c15:layout>
                    <c:manualLayout>
                      <c:w val="6.9250000000000006E-2"/>
                      <c:h val="7.7742182717631475E-2"/>
                    </c:manualLayout>
                  </c15:layout>
                </c:ext>
                <c:ext xmlns:c16="http://schemas.microsoft.com/office/drawing/2014/chart" uri="{C3380CC4-5D6E-409C-BE32-E72D297353CC}">
                  <c16:uniqueId val="{00000005-D9A8-9A4F-B048-3DEA26B87396}"/>
                </c:ext>
              </c:extLst>
            </c:dLbl>
            <c:dLbl>
              <c:idx val="3"/>
              <c:dLblPos val="outEnd"/>
              <c:showLegendKey val="0"/>
              <c:showVal val="0"/>
              <c:showCatName val="0"/>
              <c:showSerName val="0"/>
              <c:showPercent val="1"/>
              <c:showBubbleSize val="0"/>
              <c:separator>, </c:separator>
              <c:extLst>
                <c:ext xmlns:c15="http://schemas.microsoft.com/office/drawing/2012/chart" uri="{CE6537A1-D6FC-4f65-9D91-7224C49458BB}">
                  <c15:layout>
                    <c:manualLayout>
                      <c:w val="7.8625E-2"/>
                      <c:h val="7.7742182717631475E-2"/>
                    </c:manualLayout>
                  </c15:layout>
                </c:ext>
                <c:ext xmlns:c16="http://schemas.microsoft.com/office/drawing/2014/chart" uri="{C3380CC4-5D6E-409C-BE32-E72D297353CC}">
                  <c16:uniqueId val="{00000007-D9A8-9A4F-B048-3DEA26B87396}"/>
                </c:ext>
              </c:extLst>
            </c:dLbl>
            <c:spPr>
              <a:noFill/>
              <a:ln>
                <a:noFill/>
              </a:ln>
              <a:effectLst/>
            </c:spPr>
            <c:txPr>
              <a:bodyPr rot="0" spcFirstLastPara="1" vertOverflow="overflow" horzOverflow="overflow"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it-IT"/>
              </a:p>
            </c:txPr>
            <c:dLblPos val="outEnd"/>
            <c:showLegendKey val="0"/>
            <c:showVal val="0"/>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Foglio1!$A$2:$A$5</c:f>
              <c:strCache>
                <c:ptCount val="4"/>
                <c:pt idx="0">
                  <c:v>NO</c:v>
                </c:pt>
                <c:pt idx="1">
                  <c:v>ACE</c:v>
                </c:pt>
                <c:pt idx="2">
                  <c:v>SEI</c:v>
                </c:pt>
                <c:pt idx="3">
                  <c:v>DN</c:v>
                </c:pt>
              </c:strCache>
            </c:strRef>
          </c:cat>
          <c:val>
            <c:numRef>
              <c:f>Foglio1!$B$2:$B$5</c:f>
              <c:numCache>
                <c:formatCode>General</c:formatCode>
                <c:ptCount val="4"/>
                <c:pt idx="0">
                  <c:v>53</c:v>
                </c:pt>
                <c:pt idx="1">
                  <c:v>147</c:v>
                </c:pt>
                <c:pt idx="2">
                  <c:v>65</c:v>
                </c:pt>
                <c:pt idx="3">
                  <c:v>58</c:v>
                </c:pt>
              </c:numCache>
            </c:numRef>
          </c:val>
          <c:extLst>
            <c:ext xmlns:c16="http://schemas.microsoft.com/office/drawing/2014/chart" uri="{C3380CC4-5D6E-409C-BE32-E72D297353CC}">
              <c16:uniqueId val="{00000008-D9A8-9A4F-B048-3DEA26B87396}"/>
            </c:ext>
          </c:extLst>
        </c:ser>
        <c:dLbls>
          <c:showLegendKey val="0"/>
          <c:showVal val="0"/>
          <c:showCatName val="0"/>
          <c:showSerName val="0"/>
          <c:showPercent val="1"/>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explosion val="25"/>
          <c:dPt>
            <c:idx val="6"/>
            <c:bubble3D val="0"/>
            <c:spPr>
              <a:solidFill>
                <a:schemeClr val="accent3">
                  <a:lumMod val="20000"/>
                  <a:lumOff val="80000"/>
                </a:schemeClr>
              </a:solidFill>
            </c:spPr>
            <c:extLst>
              <c:ext xmlns:c16="http://schemas.microsoft.com/office/drawing/2014/chart" uri="{C3380CC4-5D6E-409C-BE32-E72D297353CC}">
                <c16:uniqueId val="{00000001-8A83-0D40-9233-27DB6FCB8FEA}"/>
              </c:ext>
            </c:extLst>
          </c:dPt>
          <c:dPt>
            <c:idx val="7"/>
            <c:bubble3D val="0"/>
            <c:spPr>
              <a:solidFill>
                <a:srgbClr val="FFFF00"/>
              </a:solidFill>
            </c:spPr>
            <c:extLst>
              <c:ext xmlns:c16="http://schemas.microsoft.com/office/drawing/2014/chart" uri="{C3380CC4-5D6E-409C-BE32-E72D297353CC}">
                <c16:uniqueId val="{00000003-8A83-0D40-9233-27DB6FCB8FEA}"/>
              </c:ext>
            </c:extLst>
          </c:dPt>
          <c:dLbls>
            <c:spPr>
              <a:noFill/>
              <a:ln>
                <a:noFill/>
              </a:ln>
              <a:effectLst/>
            </c:spPr>
            <c:txPr>
              <a:bodyPr/>
              <a:lstStyle/>
              <a:p>
                <a:pPr>
                  <a:defRPr sz="1100"/>
                </a:pPr>
                <a:endParaRPr lang="it-IT"/>
              </a:p>
            </c:txPr>
            <c:dLblPos val="outEnd"/>
            <c:showLegendKey val="0"/>
            <c:showVal val="0"/>
            <c:showCatName val="0"/>
            <c:showSerName val="0"/>
            <c:showPercent val="1"/>
            <c:showBubbleSize val="0"/>
            <c:showLeaderLines val="1"/>
            <c:extLst>
              <c:ext xmlns:c15="http://schemas.microsoft.com/office/drawing/2012/chart" uri="{CE6537A1-D6FC-4f65-9D91-7224C49458BB}"/>
            </c:extLst>
          </c:dLbls>
          <c:cat>
            <c:strRef>
              <c:f>Foglio2!$A$1:$A$8</c:f>
              <c:strCache>
                <c:ptCount val="8"/>
                <c:pt idx="0">
                  <c:v>NO</c:v>
                </c:pt>
                <c:pt idx="1">
                  <c:v>ACE</c:v>
                </c:pt>
                <c:pt idx="2">
                  <c:v>SEC</c:v>
                </c:pt>
                <c:pt idx="3">
                  <c:v>DN</c:v>
                </c:pt>
                <c:pt idx="4">
                  <c:v>DN + ACE</c:v>
                </c:pt>
                <c:pt idx="5">
                  <c:v>DN + SEC</c:v>
                </c:pt>
                <c:pt idx="6">
                  <c:v>ACE + SEC</c:v>
                </c:pt>
                <c:pt idx="7">
                  <c:v>DN + ACE +SEC</c:v>
                </c:pt>
              </c:strCache>
            </c:strRef>
          </c:cat>
          <c:val>
            <c:numRef>
              <c:f>Foglio2!$B$1:$B$8</c:f>
              <c:numCache>
                <c:formatCode>General</c:formatCode>
                <c:ptCount val="8"/>
                <c:pt idx="0">
                  <c:v>53</c:v>
                </c:pt>
                <c:pt idx="1">
                  <c:v>73</c:v>
                </c:pt>
                <c:pt idx="2">
                  <c:v>65</c:v>
                </c:pt>
                <c:pt idx="3">
                  <c:v>26</c:v>
                </c:pt>
                <c:pt idx="4">
                  <c:v>15</c:v>
                </c:pt>
                <c:pt idx="5">
                  <c:v>8</c:v>
                </c:pt>
                <c:pt idx="6">
                  <c:v>74</c:v>
                </c:pt>
                <c:pt idx="7">
                  <c:v>9</c:v>
                </c:pt>
              </c:numCache>
            </c:numRef>
          </c:val>
          <c:extLst>
            <c:ext xmlns:c16="http://schemas.microsoft.com/office/drawing/2014/chart" uri="{C3380CC4-5D6E-409C-BE32-E72D297353CC}">
              <c16:uniqueId val="{00000004-8A83-0D40-9233-27DB6FCB8FEA}"/>
            </c:ext>
          </c:extLst>
        </c:ser>
        <c:dLbls>
          <c:dLblPos val="outEnd"/>
          <c:showLegendKey val="0"/>
          <c:showVal val="0"/>
          <c:showCatName val="0"/>
          <c:showSerName val="0"/>
          <c:showPercent val="1"/>
          <c:showBubbleSize val="0"/>
          <c:showLeaderLines val="1"/>
        </c:dLbls>
      </c:pie3DChart>
    </c:plotArea>
    <c:legend>
      <c:legendPos val="b"/>
      <c:overlay val="0"/>
      <c:txPr>
        <a:bodyPr/>
        <a:lstStyle/>
        <a:p>
          <a:pPr>
            <a:defRPr sz="1200"/>
          </a:pPr>
          <a:endParaRPr lang="it-IT"/>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Foglio1!$B$1</c:f>
              <c:strCache>
                <c:ptCount val="1"/>
                <c:pt idx="0">
                  <c:v>Vendite</c:v>
                </c:pt>
              </c:strCache>
            </c:strRef>
          </c:tx>
          <c:dPt>
            <c:idx val="0"/>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1-8509-DB42-AB70-404A82C6BFBB}"/>
              </c:ext>
            </c:extLst>
          </c:dPt>
          <c:dPt>
            <c:idx val="1"/>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3-8509-DB42-AB70-404A82C6BFBB}"/>
              </c:ext>
            </c:extLst>
          </c:dPt>
          <c:dPt>
            <c:idx val="2"/>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5-8509-DB42-AB70-404A82C6BFBB}"/>
              </c:ext>
            </c:extLst>
          </c:dPt>
          <c:dPt>
            <c:idx val="3"/>
            <c:bubble3D val="0"/>
            <c:spPr>
              <a:solidFill>
                <a:schemeClr val="accent6">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7-8509-DB42-AB70-404A82C6BFBB}"/>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it-IT"/>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Foglio1!$A$2:$A$5</c:f>
              <c:strCache>
                <c:ptCount val="4"/>
                <c:pt idx="0">
                  <c:v> &lt;1 g/die </c:v>
                </c:pt>
                <c:pt idx="1">
                  <c:v>1-2 g/die</c:v>
                </c:pt>
                <c:pt idx="2">
                  <c:v>2-4 g/die</c:v>
                </c:pt>
                <c:pt idx="3">
                  <c:v>&gt;4 g/die</c:v>
                </c:pt>
              </c:strCache>
            </c:strRef>
          </c:cat>
          <c:val>
            <c:numRef>
              <c:f>Foglio1!$B$2:$B$5</c:f>
              <c:numCache>
                <c:formatCode>General</c:formatCode>
                <c:ptCount val="4"/>
                <c:pt idx="0">
                  <c:v>114</c:v>
                </c:pt>
                <c:pt idx="1">
                  <c:v>119</c:v>
                </c:pt>
                <c:pt idx="2">
                  <c:v>89</c:v>
                </c:pt>
                <c:pt idx="3">
                  <c:v>1</c:v>
                </c:pt>
              </c:numCache>
            </c:numRef>
          </c:val>
          <c:extLst>
            <c:ext xmlns:c16="http://schemas.microsoft.com/office/drawing/2014/chart" uri="{C3380CC4-5D6E-409C-BE32-E72D297353CC}">
              <c16:uniqueId val="{00000008-8509-DB42-AB70-404A82C6BFBB}"/>
            </c:ext>
          </c:extLst>
        </c:ser>
        <c:dLbls>
          <c:dLblPos val="outEnd"/>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4CC312-FB18-354C-9849-86E0E9E3F63B}" type="doc">
      <dgm:prSet loTypeId="urn:microsoft.com/office/officeart/2005/8/layout/venn1" loCatId="list" qsTypeId="urn:microsoft.com/office/officeart/2005/8/quickstyle/simple3" qsCatId="simple" csTypeId="urn:microsoft.com/office/officeart/2005/8/colors/accent1_2" csCatId="accent1" phldr="1"/>
      <dgm:spPr/>
      <dgm:t>
        <a:bodyPr/>
        <a:lstStyle/>
        <a:p>
          <a:endParaRPr lang="it-IT"/>
        </a:p>
      </dgm:t>
    </dgm:pt>
    <dgm:pt modelId="{6B134DA9-C377-B641-873A-6ADC1AFFC104}">
      <dgm:prSet phldrT="[Testo]"/>
      <dgm:spPr>
        <a:gradFill rotWithShape="0">
          <a:gsLst>
            <a:gs pos="0">
              <a:schemeClr val="accent1">
                <a:alpha val="50000"/>
                <a:hueOff val="0"/>
                <a:satOff val="0"/>
                <a:lumOff val="0"/>
                <a:alphaOff val="0"/>
                <a:lumMod val="110000"/>
                <a:satMod val="105000"/>
                <a:tint val="67000"/>
              </a:schemeClr>
            </a:gs>
            <a:gs pos="62000">
              <a:schemeClr val="accent1">
                <a:hueOff val="0"/>
                <a:satOff val="0"/>
                <a:lumOff val="0"/>
                <a:lumMod val="105000"/>
                <a:satMod val="103000"/>
                <a:tint val="73000"/>
              </a:schemeClr>
            </a:gs>
            <a:gs pos="100000">
              <a:schemeClr val="accent1">
                <a:alpha val="50000"/>
                <a:hueOff val="0"/>
                <a:satOff val="0"/>
                <a:lumOff val="0"/>
                <a:alphaOff val="0"/>
                <a:lumMod val="105000"/>
                <a:satMod val="109000"/>
                <a:tint val="81000"/>
              </a:schemeClr>
            </a:gs>
          </a:gsLst>
        </a:gradFill>
      </dgm:spPr>
      <dgm:t>
        <a:bodyPr/>
        <a:lstStyle/>
        <a:p>
          <a:r>
            <a:rPr lang="it-IT"/>
            <a:t>Disregolazione</a:t>
          </a:r>
          <a:r>
            <a:rPr lang="it-IT" dirty="0"/>
            <a:t> affettiva</a:t>
          </a:r>
        </a:p>
      </dgm:t>
    </dgm:pt>
    <dgm:pt modelId="{0A0563D8-FE94-404A-B16F-D58332EF7B9E}" type="parTrans" cxnId="{2D37A39A-FB8C-FB43-A1C7-6B08FBE3BD5E}">
      <dgm:prSet/>
      <dgm:spPr/>
      <dgm:t>
        <a:bodyPr/>
        <a:lstStyle/>
        <a:p>
          <a:endParaRPr lang="it-IT"/>
        </a:p>
      </dgm:t>
    </dgm:pt>
    <dgm:pt modelId="{C155319B-BF75-4D4F-BFA2-A041FDD8D5FF}" type="sibTrans" cxnId="{2D37A39A-FB8C-FB43-A1C7-6B08FBE3BD5E}">
      <dgm:prSet/>
      <dgm:spPr/>
      <dgm:t>
        <a:bodyPr/>
        <a:lstStyle/>
        <a:p>
          <a:endParaRPr lang="it-IT"/>
        </a:p>
      </dgm:t>
    </dgm:pt>
    <dgm:pt modelId="{8F42FC08-95FF-5845-B7FC-F0C9A524CB97}">
      <dgm:prSet phldrT="[Testo]"/>
      <dgm:spPr>
        <a:gradFill rotWithShape="0">
          <a:gsLst>
            <a:gs pos="0">
              <a:schemeClr val="accent1">
                <a:alpha val="50000"/>
                <a:hueOff val="0"/>
                <a:satOff val="0"/>
                <a:lumOff val="0"/>
                <a:alphaOff val="0"/>
                <a:lumMod val="110000"/>
                <a:satMod val="105000"/>
                <a:tint val="67000"/>
              </a:schemeClr>
            </a:gs>
            <a:gs pos="50000">
              <a:schemeClr val="accent6">
                <a:lumMod val="60000"/>
                <a:lumOff val="40000"/>
              </a:schemeClr>
            </a:gs>
            <a:gs pos="100000">
              <a:schemeClr val="accent1">
                <a:alpha val="50000"/>
                <a:hueOff val="0"/>
                <a:satOff val="0"/>
                <a:lumOff val="0"/>
                <a:alphaOff val="0"/>
                <a:lumMod val="105000"/>
                <a:satMod val="109000"/>
                <a:tint val="81000"/>
              </a:schemeClr>
            </a:gs>
          </a:gsLst>
        </a:gradFill>
      </dgm:spPr>
      <dgm:t>
        <a:bodyPr/>
        <a:lstStyle/>
        <a:p>
          <a:r>
            <a:rPr lang="it-IT"/>
            <a:t>Concetto di sé estremamente negativo</a:t>
          </a:r>
          <a:endParaRPr lang="it-IT" dirty="0"/>
        </a:p>
      </dgm:t>
    </dgm:pt>
    <dgm:pt modelId="{EBA56805-5439-F146-982A-26ADC58F553C}" type="parTrans" cxnId="{90A067AC-2882-8E46-8E0F-48706983974C}">
      <dgm:prSet/>
      <dgm:spPr/>
      <dgm:t>
        <a:bodyPr/>
        <a:lstStyle/>
        <a:p>
          <a:endParaRPr lang="it-IT"/>
        </a:p>
      </dgm:t>
    </dgm:pt>
    <dgm:pt modelId="{9128773B-FCC6-A942-A005-CE2657386B62}" type="sibTrans" cxnId="{90A067AC-2882-8E46-8E0F-48706983974C}">
      <dgm:prSet/>
      <dgm:spPr/>
      <dgm:t>
        <a:bodyPr/>
        <a:lstStyle/>
        <a:p>
          <a:endParaRPr lang="it-IT"/>
        </a:p>
      </dgm:t>
    </dgm:pt>
    <dgm:pt modelId="{546E9189-BA0B-2D48-90E9-F3551AD0D6B5}">
      <dgm:prSet phldrT="[Testo]"/>
      <dgm:spPr>
        <a:gradFill rotWithShape="0">
          <a:gsLst>
            <a:gs pos="0">
              <a:schemeClr val="accent1">
                <a:alpha val="50000"/>
                <a:hueOff val="0"/>
                <a:satOff val="0"/>
                <a:lumOff val="0"/>
                <a:alphaOff val="0"/>
                <a:lumMod val="110000"/>
                <a:satMod val="105000"/>
                <a:tint val="67000"/>
              </a:schemeClr>
            </a:gs>
            <a:gs pos="50000">
              <a:schemeClr val="bg1">
                <a:lumMod val="75000"/>
              </a:schemeClr>
            </a:gs>
            <a:gs pos="100000">
              <a:schemeClr val="accent1">
                <a:alpha val="50000"/>
                <a:hueOff val="0"/>
                <a:satOff val="0"/>
                <a:lumOff val="0"/>
                <a:alphaOff val="0"/>
                <a:lumMod val="105000"/>
                <a:satMod val="109000"/>
                <a:tint val="81000"/>
              </a:schemeClr>
            </a:gs>
          </a:gsLst>
        </a:gradFill>
      </dgm:spPr>
      <dgm:t>
        <a:bodyPr/>
        <a:lstStyle/>
        <a:p>
          <a:r>
            <a:rPr lang="it-IT" dirty="0"/>
            <a:t>Difficoltà nel formare e mantenere relazioni</a:t>
          </a:r>
        </a:p>
      </dgm:t>
    </dgm:pt>
    <dgm:pt modelId="{A4C92344-7575-344C-AF9F-C39205452012}" type="parTrans" cxnId="{8D880784-FA6E-DB49-A1D1-71592A190654}">
      <dgm:prSet/>
      <dgm:spPr/>
      <dgm:t>
        <a:bodyPr/>
        <a:lstStyle/>
        <a:p>
          <a:endParaRPr lang="it-IT"/>
        </a:p>
      </dgm:t>
    </dgm:pt>
    <dgm:pt modelId="{2538A2C5-BB93-2B48-A8D5-EB235F2EC6EB}" type="sibTrans" cxnId="{8D880784-FA6E-DB49-A1D1-71592A190654}">
      <dgm:prSet/>
      <dgm:spPr/>
      <dgm:t>
        <a:bodyPr/>
        <a:lstStyle/>
        <a:p>
          <a:endParaRPr lang="it-IT"/>
        </a:p>
      </dgm:t>
    </dgm:pt>
    <dgm:pt modelId="{56AE1434-57E7-3640-8961-6C00F0D45D8A}">
      <dgm:prSet/>
      <dgm:spPr/>
      <dgm:t>
        <a:bodyPr/>
        <a:lstStyle/>
        <a:p>
          <a:r>
            <a:rPr lang="it-IT" dirty="0"/>
            <a:t>Depressione</a:t>
          </a:r>
        </a:p>
      </dgm:t>
    </dgm:pt>
    <dgm:pt modelId="{C4C937D8-E154-EB4B-8B25-C808EAAEACC9}" type="parTrans" cxnId="{46E4067E-80A6-2941-9139-746438A038A6}">
      <dgm:prSet/>
      <dgm:spPr/>
      <dgm:t>
        <a:bodyPr/>
        <a:lstStyle/>
        <a:p>
          <a:endParaRPr lang="it-IT"/>
        </a:p>
      </dgm:t>
    </dgm:pt>
    <dgm:pt modelId="{EFD75DE2-5FCA-0F45-8B33-A93C6E6B2E43}" type="sibTrans" cxnId="{46E4067E-80A6-2941-9139-746438A038A6}">
      <dgm:prSet/>
      <dgm:spPr/>
      <dgm:t>
        <a:bodyPr/>
        <a:lstStyle/>
        <a:p>
          <a:endParaRPr lang="it-IT"/>
        </a:p>
      </dgm:t>
    </dgm:pt>
    <dgm:pt modelId="{6D41A395-E8E1-474F-958F-8484D91DA07C}">
      <dgm:prSet/>
      <dgm:spPr/>
      <dgm:t>
        <a:bodyPr/>
        <a:lstStyle/>
        <a:p>
          <a:r>
            <a:rPr lang="it-IT" dirty="0"/>
            <a:t>Comportamenti anticonservativi</a:t>
          </a:r>
        </a:p>
      </dgm:t>
    </dgm:pt>
    <dgm:pt modelId="{0BFCD33F-FECE-5E49-9539-E407E7E62D01}" type="parTrans" cxnId="{ED5C1E07-9041-3541-8939-E83E8A27A6B0}">
      <dgm:prSet/>
      <dgm:spPr/>
      <dgm:t>
        <a:bodyPr/>
        <a:lstStyle/>
        <a:p>
          <a:endParaRPr lang="it-IT"/>
        </a:p>
      </dgm:t>
    </dgm:pt>
    <dgm:pt modelId="{8E2F12FB-B865-5543-92C5-8FA44EBE94AA}" type="sibTrans" cxnId="{ED5C1E07-9041-3541-8939-E83E8A27A6B0}">
      <dgm:prSet/>
      <dgm:spPr/>
      <dgm:t>
        <a:bodyPr/>
        <a:lstStyle/>
        <a:p>
          <a:endParaRPr lang="it-IT"/>
        </a:p>
      </dgm:t>
    </dgm:pt>
    <dgm:pt modelId="{69FBDA2E-F77C-6440-9E55-A37A6445001B}" type="pres">
      <dgm:prSet presAssocID="{2C4CC312-FB18-354C-9849-86E0E9E3F63B}" presName="compositeShape" presStyleCnt="0">
        <dgm:presLayoutVars>
          <dgm:chMax val="7"/>
          <dgm:dir/>
          <dgm:resizeHandles val="exact"/>
        </dgm:presLayoutVars>
      </dgm:prSet>
      <dgm:spPr/>
    </dgm:pt>
    <dgm:pt modelId="{A8DA1486-DEA7-024E-92E7-28015AF7378C}" type="pres">
      <dgm:prSet presAssocID="{6B134DA9-C377-B641-873A-6ADC1AFFC104}" presName="circ1" presStyleLbl="vennNode1" presStyleIdx="0" presStyleCnt="5"/>
      <dgm:spPr>
        <a:gradFill rotWithShape="0">
          <a:gsLst>
            <a:gs pos="0">
              <a:srgbClr val="007434"/>
            </a:gs>
            <a:gs pos="50000">
              <a:schemeClr val="accent1">
                <a:alpha val="50000"/>
                <a:hueOff val="0"/>
                <a:satOff val="0"/>
                <a:lumOff val="0"/>
                <a:alphaOff val="0"/>
                <a:lumMod val="105000"/>
                <a:satMod val="103000"/>
                <a:tint val="73000"/>
              </a:schemeClr>
            </a:gs>
            <a:gs pos="100000">
              <a:schemeClr val="accent1">
                <a:alpha val="50000"/>
                <a:hueOff val="0"/>
                <a:satOff val="0"/>
                <a:lumOff val="0"/>
                <a:alphaOff val="0"/>
                <a:lumMod val="105000"/>
                <a:satMod val="109000"/>
                <a:tint val="81000"/>
              </a:schemeClr>
            </a:gs>
          </a:gsLst>
          <a:lin ang="5400000" scaled="0"/>
        </a:gradFill>
      </dgm:spPr>
    </dgm:pt>
    <dgm:pt modelId="{F221755D-6851-C34D-883E-DF3687F91C79}" type="pres">
      <dgm:prSet presAssocID="{6B134DA9-C377-B641-873A-6ADC1AFFC104}" presName="circ1Tx" presStyleLbl="revTx" presStyleIdx="0" presStyleCnt="0" custLinFactNeighborX="116" custLinFactNeighborY="27098">
        <dgm:presLayoutVars>
          <dgm:chMax val="0"/>
          <dgm:chPref val="0"/>
          <dgm:bulletEnabled val="1"/>
        </dgm:presLayoutVars>
      </dgm:prSet>
      <dgm:spPr/>
    </dgm:pt>
    <dgm:pt modelId="{57902F02-A9E6-A543-A156-BF0D3E5AC647}" type="pres">
      <dgm:prSet presAssocID="{8F42FC08-95FF-5845-B7FC-F0C9A524CB97}" presName="circ2" presStyleLbl="vennNode1" presStyleIdx="1" presStyleCnt="5"/>
      <dgm:spPr>
        <a:gradFill rotWithShape="0">
          <a:gsLst>
            <a:gs pos="0">
              <a:schemeClr val="tx1"/>
            </a:gs>
            <a:gs pos="50000">
              <a:schemeClr val="accent1">
                <a:alpha val="50000"/>
                <a:hueOff val="0"/>
                <a:satOff val="0"/>
                <a:lumOff val="0"/>
                <a:alphaOff val="0"/>
                <a:lumMod val="105000"/>
                <a:satMod val="103000"/>
                <a:tint val="73000"/>
              </a:schemeClr>
            </a:gs>
            <a:gs pos="100000">
              <a:schemeClr val="accent1">
                <a:alpha val="50000"/>
                <a:hueOff val="0"/>
                <a:satOff val="0"/>
                <a:lumOff val="0"/>
                <a:alphaOff val="0"/>
                <a:lumMod val="105000"/>
                <a:satMod val="109000"/>
                <a:tint val="81000"/>
              </a:schemeClr>
            </a:gs>
          </a:gsLst>
          <a:lin ang="5400000" scaled="0"/>
        </a:gradFill>
      </dgm:spPr>
    </dgm:pt>
    <dgm:pt modelId="{618DDDAA-B7C0-E046-B459-2FFBA55CEBD4}" type="pres">
      <dgm:prSet presAssocID="{8F42FC08-95FF-5845-B7FC-F0C9A524CB97}" presName="circ2Tx" presStyleLbl="revTx" presStyleIdx="0" presStyleCnt="0">
        <dgm:presLayoutVars>
          <dgm:chMax val="0"/>
          <dgm:chPref val="0"/>
          <dgm:bulletEnabled val="1"/>
        </dgm:presLayoutVars>
      </dgm:prSet>
      <dgm:spPr/>
    </dgm:pt>
    <dgm:pt modelId="{11808482-9A44-5E4E-BEFB-23880E504154}" type="pres">
      <dgm:prSet presAssocID="{546E9189-BA0B-2D48-90E9-F3551AD0D6B5}" presName="circ3" presStyleLbl="vennNode1" presStyleIdx="2" presStyleCnt="5"/>
      <dgm:spPr>
        <a:gradFill rotWithShape="0">
          <a:gsLst>
            <a:gs pos="0">
              <a:srgbClr val="FF9900"/>
            </a:gs>
            <a:gs pos="50000">
              <a:schemeClr val="accent1">
                <a:alpha val="50000"/>
                <a:hueOff val="0"/>
                <a:satOff val="0"/>
                <a:lumOff val="0"/>
                <a:alphaOff val="0"/>
                <a:lumMod val="105000"/>
                <a:satMod val="103000"/>
                <a:tint val="73000"/>
              </a:schemeClr>
            </a:gs>
            <a:gs pos="100000">
              <a:schemeClr val="accent1">
                <a:alpha val="50000"/>
                <a:hueOff val="0"/>
                <a:satOff val="0"/>
                <a:lumOff val="0"/>
                <a:alphaOff val="0"/>
                <a:lumMod val="105000"/>
                <a:satMod val="109000"/>
                <a:tint val="81000"/>
              </a:schemeClr>
            </a:gs>
          </a:gsLst>
          <a:lin ang="5400000" scaled="0"/>
        </a:gradFill>
      </dgm:spPr>
    </dgm:pt>
    <dgm:pt modelId="{802302FE-D9A0-4543-AC66-459575DA5140}" type="pres">
      <dgm:prSet presAssocID="{546E9189-BA0B-2D48-90E9-F3551AD0D6B5}" presName="circ3Tx" presStyleLbl="revTx" presStyleIdx="0" presStyleCnt="0">
        <dgm:presLayoutVars>
          <dgm:chMax val="0"/>
          <dgm:chPref val="0"/>
          <dgm:bulletEnabled val="1"/>
        </dgm:presLayoutVars>
      </dgm:prSet>
      <dgm:spPr/>
    </dgm:pt>
    <dgm:pt modelId="{CEF7DB28-1B23-3147-90B2-CF4D7BB3F12D}" type="pres">
      <dgm:prSet presAssocID="{56AE1434-57E7-3640-8961-6C00F0D45D8A}" presName="circ4" presStyleLbl="vennNode1" presStyleIdx="3" presStyleCnt="5"/>
      <dgm:spPr>
        <a:gradFill rotWithShape="0">
          <a:gsLst>
            <a:gs pos="0">
              <a:srgbClr val="FFFF00"/>
            </a:gs>
            <a:gs pos="50000">
              <a:schemeClr val="accent1">
                <a:alpha val="50000"/>
                <a:hueOff val="0"/>
                <a:satOff val="0"/>
                <a:lumOff val="0"/>
                <a:alphaOff val="0"/>
                <a:lumMod val="105000"/>
                <a:satMod val="103000"/>
                <a:tint val="73000"/>
              </a:schemeClr>
            </a:gs>
            <a:gs pos="100000">
              <a:schemeClr val="accent1">
                <a:alpha val="50000"/>
                <a:hueOff val="0"/>
                <a:satOff val="0"/>
                <a:lumOff val="0"/>
                <a:alphaOff val="0"/>
                <a:lumMod val="105000"/>
                <a:satMod val="109000"/>
                <a:tint val="81000"/>
              </a:schemeClr>
            </a:gs>
          </a:gsLst>
        </a:gradFill>
      </dgm:spPr>
    </dgm:pt>
    <dgm:pt modelId="{0880F908-E28B-8849-955A-3CDEBFD6C31B}" type="pres">
      <dgm:prSet presAssocID="{56AE1434-57E7-3640-8961-6C00F0D45D8A}" presName="circ4Tx" presStyleLbl="revTx" presStyleIdx="0" presStyleCnt="0">
        <dgm:presLayoutVars>
          <dgm:chMax val="0"/>
          <dgm:chPref val="0"/>
          <dgm:bulletEnabled val="1"/>
        </dgm:presLayoutVars>
      </dgm:prSet>
      <dgm:spPr/>
    </dgm:pt>
    <dgm:pt modelId="{7547C21D-49A1-034D-9564-E043CB6ACE23}" type="pres">
      <dgm:prSet presAssocID="{6D41A395-E8E1-474F-958F-8484D91DA07C}" presName="circ5" presStyleLbl="vennNode1" presStyleIdx="4" presStyleCnt="5"/>
      <dgm:spPr>
        <a:gradFill rotWithShape="0">
          <a:gsLst>
            <a:gs pos="0">
              <a:srgbClr val="C00000"/>
            </a:gs>
            <a:gs pos="50000">
              <a:schemeClr val="accent1">
                <a:alpha val="50000"/>
                <a:hueOff val="0"/>
                <a:satOff val="0"/>
                <a:lumOff val="0"/>
                <a:alphaOff val="0"/>
                <a:lumMod val="105000"/>
                <a:satMod val="103000"/>
                <a:tint val="73000"/>
              </a:schemeClr>
            </a:gs>
            <a:gs pos="100000">
              <a:schemeClr val="accent1">
                <a:alpha val="50000"/>
                <a:hueOff val="0"/>
                <a:satOff val="0"/>
                <a:lumOff val="0"/>
                <a:alphaOff val="0"/>
                <a:lumMod val="105000"/>
                <a:satMod val="109000"/>
                <a:tint val="81000"/>
              </a:schemeClr>
            </a:gs>
          </a:gsLst>
        </a:gradFill>
      </dgm:spPr>
    </dgm:pt>
    <dgm:pt modelId="{396275E8-AE6F-C341-8E4F-3AF82D781631}" type="pres">
      <dgm:prSet presAssocID="{6D41A395-E8E1-474F-958F-8484D91DA07C}" presName="circ5Tx" presStyleLbl="revTx" presStyleIdx="0" presStyleCnt="0">
        <dgm:presLayoutVars>
          <dgm:chMax val="0"/>
          <dgm:chPref val="0"/>
          <dgm:bulletEnabled val="1"/>
        </dgm:presLayoutVars>
      </dgm:prSet>
      <dgm:spPr/>
    </dgm:pt>
  </dgm:ptLst>
  <dgm:cxnLst>
    <dgm:cxn modelId="{ED5C1E07-9041-3541-8939-E83E8A27A6B0}" srcId="{2C4CC312-FB18-354C-9849-86E0E9E3F63B}" destId="{6D41A395-E8E1-474F-958F-8484D91DA07C}" srcOrd="4" destOrd="0" parTransId="{0BFCD33F-FECE-5E49-9539-E407E7E62D01}" sibTransId="{8E2F12FB-B865-5543-92C5-8FA44EBE94AA}"/>
    <dgm:cxn modelId="{7D9F9D45-4AB4-C949-AFFD-F0020DFFAFA8}" type="presOf" srcId="{6D41A395-E8E1-474F-958F-8484D91DA07C}" destId="{396275E8-AE6F-C341-8E4F-3AF82D781631}" srcOrd="0" destOrd="0" presId="urn:microsoft.com/office/officeart/2005/8/layout/venn1"/>
    <dgm:cxn modelId="{7B4A5175-3208-2C40-864F-5AF2E0010C29}" type="presOf" srcId="{6B134DA9-C377-B641-873A-6ADC1AFFC104}" destId="{F221755D-6851-C34D-883E-DF3687F91C79}" srcOrd="0" destOrd="0" presId="urn:microsoft.com/office/officeart/2005/8/layout/venn1"/>
    <dgm:cxn modelId="{46E4067E-80A6-2941-9139-746438A038A6}" srcId="{2C4CC312-FB18-354C-9849-86E0E9E3F63B}" destId="{56AE1434-57E7-3640-8961-6C00F0D45D8A}" srcOrd="3" destOrd="0" parTransId="{C4C937D8-E154-EB4B-8B25-C808EAAEACC9}" sibTransId="{EFD75DE2-5FCA-0F45-8B33-A93C6E6B2E43}"/>
    <dgm:cxn modelId="{9DEE9C7E-655E-B64B-BF2E-DB698FBE26D6}" type="presOf" srcId="{8F42FC08-95FF-5845-B7FC-F0C9A524CB97}" destId="{618DDDAA-B7C0-E046-B459-2FFBA55CEBD4}" srcOrd="0" destOrd="0" presId="urn:microsoft.com/office/officeart/2005/8/layout/venn1"/>
    <dgm:cxn modelId="{DF2E0982-62DE-6A43-918E-03FC9B6923AF}" type="presOf" srcId="{56AE1434-57E7-3640-8961-6C00F0D45D8A}" destId="{0880F908-E28B-8849-955A-3CDEBFD6C31B}" srcOrd="0" destOrd="0" presId="urn:microsoft.com/office/officeart/2005/8/layout/venn1"/>
    <dgm:cxn modelId="{79F68283-E3CC-D84C-98F2-CD723375C21A}" type="presOf" srcId="{546E9189-BA0B-2D48-90E9-F3551AD0D6B5}" destId="{802302FE-D9A0-4543-AC66-459575DA5140}" srcOrd="0" destOrd="0" presId="urn:microsoft.com/office/officeart/2005/8/layout/venn1"/>
    <dgm:cxn modelId="{8D880784-FA6E-DB49-A1D1-71592A190654}" srcId="{2C4CC312-FB18-354C-9849-86E0E9E3F63B}" destId="{546E9189-BA0B-2D48-90E9-F3551AD0D6B5}" srcOrd="2" destOrd="0" parTransId="{A4C92344-7575-344C-AF9F-C39205452012}" sibTransId="{2538A2C5-BB93-2B48-A8D5-EB235F2EC6EB}"/>
    <dgm:cxn modelId="{87E53699-908A-F643-B3F8-9777AD866B3B}" type="presOf" srcId="{2C4CC312-FB18-354C-9849-86E0E9E3F63B}" destId="{69FBDA2E-F77C-6440-9E55-A37A6445001B}" srcOrd="0" destOrd="0" presId="urn:microsoft.com/office/officeart/2005/8/layout/venn1"/>
    <dgm:cxn modelId="{2D37A39A-FB8C-FB43-A1C7-6B08FBE3BD5E}" srcId="{2C4CC312-FB18-354C-9849-86E0E9E3F63B}" destId="{6B134DA9-C377-B641-873A-6ADC1AFFC104}" srcOrd="0" destOrd="0" parTransId="{0A0563D8-FE94-404A-B16F-D58332EF7B9E}" sibTransId="{C155319B-BF75-4D4F-BFA2-A041FDD8D5FF}"/>
    <dgm:cxn modelId="{90A067AC-2882-8E46-8E0F-48706983974C}" srcId="{2C4CC312-FB18-354C-9849-86E0E9E3F63B}" destId="{8F42FC08-95FF-5845-B7FC-F0C9A524CB97}" srcOrd="1" destOrd="0" parTransId="{EBA56805-5439-F146-982A-26ADC58F553C}" sibTransId="{9128773B-FCC6-A942-A005-CE2657386B62}"/>
    <dgm:cxn modelId="{5B42A020-0C58-BA46-B7E7-1BB895F5B753}" type="presParOf" srcId="{69FBDA2E-F77C-6440-9E55-A37A6445001B}" destId="{A8DA1486-DEA7-024E-92E7-28015AF7378C}" srcOrd="0" destOrd="0" presId="urn:microsoft.com/office/officeart/2005/8/layout/venn1"/>
    <dgm:cxn modelId="{69D19D44-D139-D046-B813-DCB454834D08}" type="presParOf" srcId="{69FBDA2E-F77C-6440-9E55-A37A6445001B}" destId="{F221755D-6851-C34D-883E-DF3687F91C79}" srcOrd="1" destOrd="0" presId="urn:microsoft.com/office/officeart/2005/8/layout/venn1"/>
    <dgm:cxn modelId="{0B9F71B7-C9EE-E443-84F4-AEB4250AB4C9}" type="presParOf" srcId="{69FBDA2E-F77C-6440-9E55-A37A6445001B}" destId="{57902F02-A9E6-A543-A156-BF0D3E5AC647}" srcOrd="2" destOrd="0" presId="urn:microsoft.com/office/officeart/2005/8/layout/venn1"/>
    <dgm:cxn modelId="{9E37E170-16C4-C540-B367-ECAD1E8FD321}" type="presParOf" srcId="{69FBDA2E-F77C-6440-9E55-A37A6445001B}" destId="{618DDDAA-B7C0-E046-B459-2FFBA55CEBD4}" srcOrd="3" destOrd="0" presId="urn:microsoft.com/office/officeart/2005/8/layout/venn1"/>
    <dgm:cxn modelId="{9D899181-1206-0949-94A9-6C27E0B1A1F7}" type="presParOf" srcId="{69FBDA2E-F77C-6440-9E55-A37A6445001B}" destId="{11808482-9A44-5E4E-BEFB-23880E504154}" srcOrd="4" destOrd="0" presId="urn:microsoft.com/office/officeart/2005/8/layout/venn1"/>
    <dgm:cxn modelId="{6AEB9659-F75E-F849-AE53-6126ED04E0B7}" type="presParOf" srcId="{69FBDA2E-F77C-6440-9E55-A37A6445001B}" destId="{802302FE-D9A0-4543-AC66-459575DA5140}" srcOrd="5" destOrd="0" presId="urn:microsoft.com/office/officeart/2005/8/layout/venn1"/>
    <dgm:cxn modelId="{58B35710-2D0C-624D-88F0-BA77D0283C82}" type="presParOf" srcId="{69FBDA2E-F77C-6440-9E55-A37A6445001B}" destId="{CEF7DB28-1B23-3147-90B2-CF4D7BB3F12D}" srcOrd="6" destOrd="0" presId="urn:microsoft.com/office/officeart/2005/8/layout/venn1"/>
    <dgm:cxn modelId="{7A6DD5DA-507A-A946-ACBD-1CCAEEA6B40C}" type="presParOf" srcId="{69FBDA2E-F77C-6440-9E55-A37A6445001B}" destId="{0880F908-E28B-8849-955A-3CDEBFD6C31B}" srcOrd="7" destOrd="0" presId="urn:microsoft.com/office/officeart/2005/8/layout/venn1"/>
    <dgm:cxn modelId="{0289FCD8-63A8-B547-A8FD-1480037641EA}" type="presParOf" srcId="{69FBDA2E-F77C-6440-9E55-A37A6445001B}" destId="{7547C21D-49A1-034D-9564-E043CB6ACE23}" srcOrd="8" destOrd="0" presId="urn:microsoft.com/office/officeart/2005/8/layout/venn1"/>
    <dgm:cxn modelId="{0479FFE6-23CA-7547-94B5-08B6B410153F}" type="presParOf" srcId="{69FBDA2E-F77C-6440-9E55-A37A6445001B}" destId="{396275E8-AE6F-C341-8E4F-3AF82D781631}" srcOrd="9"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DA1486-DEA7-024E-92E7-28015AF7378C}">
      <dsp:nvSpPr>
        <dsp:cNvPr id="0" name=""/>
        <dsp:cNvSpPr/>
      </dsp:nvSpPr>
      <dsp:spPr>
        <a:xfrm>
          <a:off x="2770687" y="1481109"/>
          <a:ext cx="1818905" cy="1818905"/>
        </a:xfrm>
        <a:prstGeom prst="ellipse">
          <a:avLst/>
        </a:prstGeom>
        <a:gradFill rotWithShape="0">
          <a:gsLst>
            <a:gs pos="0">
              <a:srgbClr val="007434"/>
            </a:gs>
            <a:gs pos="50000">
              <a:schemeClr val="accent1">
                <a:alpha val="50000"/>
                <a:hueOff val="0"/>
                <a:satOff val="0"/>
                <a:lumOff val="0"/>
                <a:alphaOff val="0"/>
                <a:lumMod val="105000"/>
                <a:satMod val="103000"/>
                <a:tint val="73000"/>
              </a:schemeClr>
            </a:gs>
            <a:gs pos="100000">
              <a:schemeClr val="accen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F221755D-6851-C34D-883E-DF3687F91C79}">
      <dsp:nvSpPr>
        <dsp:cNvPr id="0" name=""/>
        <dsp:cNvSpPr/>
      </dsp:nvSpPr>
      <dsp:spPr>
        <a:xfrm>
          <a:off x="2627622" y="330938"/>
          <a:ext cx="2109930" cy="1221265"/>
        </a:xfrm>
        <a:prstGeom prst="rect">
          <a:avLst/>
        </a:prstGeom>
        <a:gradFill rotWithShape="0">
          <a:gsLst>
            <a:gs pos="0">
              <a:schemeClr val="accent1">
                <a:alpha val="50000"/>
                <a:hueOff val="0"/>
                <a:satOff val="0"/>
                <a:lumOff val="0"/>
                <a:alphaOff val="0"/>
                <a:lumMod val="110000"/>
                <a:satMod val="105000"/>
                <a:tint val="67000"/>
              </a:schemeClr>
            </a:gs>
            <a:gs pos="62000">
              <a:schemeClr val="accent1">
                <a:hueOff val="0"/>
                <a:satOff val="0"/>
                <a:lumOff val="0"/>
                <a:lumMod val="105000"/>
                <a:satMod val="103000"/>
                <a:tint val="73000"/>
              </a:schemeClr>
            </a:gs>
            <a:gs pos="100000">
              <a:schemeClr val="accent1">
                <a:alpha val="50000"/>
                <a:hueOff val="0"/>
                <a:satOff val="0"/>
                <a:lumOff val="0"/>
                <a:alphaOff val="0"/>
                <a:lumMod val="105000"/>
                <a:satMod val="109000"/>
                <a:tint val="81000"/>
              </a:schemeClr>
            </a:gs>
          </a:gsLst>
        </a:grad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it-IT" sz="2300" kern="1200"/>
            <a:t>Disregolazione</a:t>
          </a:r>
          <a:r>
            <a:rPr lang="it-IT" sz="2300" kern="1200" dirty="0"/>
            <a:t> affettiva</a:t>
          </a:r>
        </a:p>
      </dsp:txBody>
      <dsp:txXfrm>
        <a:off x="2627622" y="330938"/>
        <a:ext cx="2109930" cy="1221265"/>
      </dsp:txXfrm>
    </dsp:sp>
    <dsp:sp modelId="{57902F02-A9E6-A543-A156-BF0D3E5AC647}">
      <dsp:nvSpPr>
        <dsp:cNvPr id="0" name=""/>
        <dsp:cNvSpPr/>
      </dsp:nvSpPr>
      <dsp:spPr>
        <a:xfrm>
          <a:off x="3462598" y="1983646"/>
          <a:ext cx="1818905" cy="1818905"/>
        </a:xfrm>
        <a:prstGeom prst="ellipse">
          <a:avLst/>
        </a:prstGeom>
        <a:gradFill rotWithShape="0">
          <a:gsLst>
            <a:gs pos="0">
              <a:schemeClr val="tx1"/>
            </a:gs>
            <a:gs pos="50000">
              <a:schemeClr val="accent1">
                <a:alpha val="50000"/>
                <a:hueOff val="0"/>
                <a:satOff val="0"/>
                <a:lumOff val="0"/>
                <a:alphaOff val="0"/>
                <a:lumMod val="105000"/>
                <a:satMod val="103000"/>
                <a:tint val="73000"/>
              </a:schemeClr>
            </a:gs>
            <a:gs pos="100000">
              <a:schemeClr val="accen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618DDDAA-B7C0-E046-B459-2FFBA55CEBD4}">
      <dsp:nvSpPr>
        <dsp:cNvPr id="0" name=""/>
        <dsp:cNvSpPr/>
      </dsp:nvSpPr>
      <dsp:spPr>
        <a:xfrm>
          <a:off x="5426289" y="1611030"/>
          <a:ext cx="1891662" cy="1325202"/>
        </a:xfrm>
        <a:prstGeom prst="rect">
          <a:avLst/>
        </a:prstGeom>
        <a:gradFill rotWithShape="0">
          <a:gsLst>
            <a:gs pos="0">
              <a:schemeClr val="accent1">
                <a:alpha val="50000"/>
                <a:hueOff val="0"/>
                <a:satOff val="0"/>
                <a:lumOff val="0"/>
                <a:alphaOff val="0"/>
                <a:lumMod val="110000"/>
                <a:satMod val="105000"/>
                <a:tint val="67000"/>
              </a:schemeClr>
            </a:gs>
            <a:gs pos="50000">
              <a:schemeClr val="accent6">
                <a:lumMod val="60000"/>
                <a:lumOff val="40000"/>
              </a:schemeClr>
            </a:gs>
            <a:gs pos="100000">
              <a:schemeClr val="accent1">
                <a:alpha val="50000"/>
                <a:hueOff val="0"/>
                <a:satOff val="0"/>
                <a:lumOff val="0"/>
                <a:alphaOff val="0"/>
                <a:lumMod val="105000"/>
                <a:satMod val="109000"/>
                <a:tint val="81000"/>
              </a:schemeClr>
            </a:gs>
          </a:gsLst>
        </a:grad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it-IT" sz="2300" kern="1200"/>
            <a:t>Concetto di sé estremamente negativo</a:t>
          </a:r>
          <a:endParaRPr lang="it-IT" sz="2300" kern="1200" dirty="0"/>
        </a:p>
      </dsp:txBody>
      <dsp:txXfrm>
        <a:off x="5426289" y="1611030"/>
        <a:ext cx="1891662" cy="1325202"/>
      </dsp:txXfrm>
    </dsp:sp>
    <dsp:sp modelId="{11808482-9A44-5E4E-BEFB-23880E504154}">
      <dsp:nvSpPr>
        <dsp:cNvPr id="0" name=""/>
        <dsp:cNvSpPr/>
      </dsp:nvSpPr>
      <dsp:spPr>
        <a:xfrm>
          <a:off x="3198493" y="2797477"/>
          <a:ext cx="1818905" cy="1818905"/>
        </a:xfrm>
        <a:prstGeom prst="ellipse">
          <a:avLst/>
        </a:prstGeom>
        <a:gradFill rotWithShape="0">
          <a:gsLst>
            <a:gs pos="0">
              <a:srgbClr val="FF9900"/>
            </a:gs>
            <a:gs pos="50000">
              <a:schemeClr val="accent1">
                <a:alpha val="50000"/>
                <a:hueOff val="0"/>
                <a:satOff val="0"/>
                <a:lumOff val="0"/>
                <a:alphaOff val="0"/>
                <a:lumMod val="105000"/>
                <a:satMod val="103000"/>
                <a:tint val="73000"/>
              </a:schemeClr>
            </a:gs>
            <a:gs pos="100000">
              <a:schemeClr val="accen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802302FE-D9A0-4543-AC66-459575DA5140}">
      <dsp:nvSpPr>
        <dsp:cNvPr id="0" name=""/>
        <dsp:cNvSpPr/>
      </dsp:nvSpPr>
      <dsp:spPr>
        <a:xfrm>
          <a:off x="5135264" y="3871671"/>
          <a:ext cx="1891662" cy="1325202"/>
        </a:xfrm>
        <a:prstGeom prst="rect">
          <a:avLst/>
        </a:prstGeom>
        <a:gradFill rotWithShape="0">
          <a:gsLst>
            <a:gs pos="0">
              <a:schemeClr val="accent1">
                <a:alpha val="50000"/>
                <a:hueOff val="0"/>
                <a:satOff val="0"/>
                <a:lumOff val="0"/>
                <a:alphaOff val="0"/>
                <a:lumMod val="110000"/>
                <a:satMod val="105000"/>
                <a:tint val="67000"/>
              </a:schemeClr>
            </a:gs>
            <a:gs pos="50000">
              <a:schemeClr val="bg1">
                <a:lumMod val="75000"/>
              </a:schemeClr>
            </a:gs>
            <a:gs pos="100000">
              <a:schemeClr val="accent1">
                <a:alpha val="50000"/>
                <a:hueOff val="0"/>
                <a:satOff val="0"/>
                <a:lumOff val="0"/>
                <a:alphaOff val="0"/>
                <a:lumMod val="105000"/>
                <a:satMod val="109000"/>
                <a:tint val="81000"/>
              </a:schemeClr>
            </a:gs>
          </a:gsLst>
        </a:grad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it-IT" sz="2300" kern="1200" dirty="0"/>
            <a:t>Difficoltà nel formare e mantenere relazioni</a:t>
          </a:r>
        </a:p>
      </dsp:txBody>
      <dsp:txXfrm>
        <a:off x="5135264" y="3871671"/>
        <a:ext cx="1891662" cy="1325202"/>
      </dsp:txXfrm>
    </dsp:sp>
    <dsp:sp modelId="{CEF7DB28-1B23-3147-90B2-CF4D7BB3F12D}">
      <dsp:nvSpPr>
        <dsp:cNvPr id="0" name=""/>
        <dsp:cNvSpPr/>
      </dsp:nvSpPr>
      <dsp:spPr>
        <a:xfrm>
          <a:off x="2342880" y="2797477"/>
          <a:ext cx="1818905" cy="1818905"/>
        </a:xfrm>
        <a:prstGeom prst="ellipse">
          <a:avLst/>
        </a:prstGeom>
        <a:gradFill rotWithShape="0">
          <a:gsLst>
            <a:gs pos="0">
              <a:srgbClr val="FFFF00"/>
            </a:gs>
            <a:gs pos="50000">
              <a:schemeClr val="accent1">
                <a:alpha val="50000"/>
                <a:hueOff val="0"/>
                <a:satOff val="0"/>
                <a:lumOff val="0"/>
                <a:alphaOff val="0"/>
                <a:lumMod val="105000"/>
                <a:satMod val="103000"/>
                <a:tint val="73000"/>
              </a:schemeClr>
            </a:gs>
            <a:gs pos="100000">
              <a:schemeClr val="accen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0880F908-E28B-8849-955A-3CDEBFD6C31B}">
      <dsp:nvSpPr>
        <dsp:cNvPr id="0" name=""/>
        <dsp:cNvSpPr/>
      </dsp:nvSpPr>
      <dsp:spPr>
        <a:xfrm>
          <a:off x="333353" y="3871671"/>
          <a:ext cx="1891662" cy="132520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it-IT" sz="2300" kern="1200" dirty="0"/>
            <a:t>Depressione</a:t>
          </a:r>
        </a:p>
      </dsp:txBody>
      <dsp:txXfrm>
        <a:off x="333353" y="3871671"/>
        <a:ext cx="1891662" cy="1325202"/>
      </dsp:txXfrm>
    </dsp:sp>
    <dsp:sp modelId="{7547C21D-49A1-034D-9564-E043CB6ACE23}">
      <dsp:nvSpPr>
        <dsp:cNvPr id="0" name=""/>
        <dsp:cNvSpPr/>
      </dsp:nvSpPr>
      <dsp:spPr>
        <a:xfrm>
          <a:off x="2078775" y="1983646"/>
          <a:ext cx="1818905" cy="1818905"/>
        </a:xfrm>
        <a:prstGeom prst="ellipse">
          <a:avLst/>
        </a:prstGeom>
        <a:gradFill rotWithShape="0">
          <a:gsLst>
            <a:gs pos="0">
              <a:srgbClr val="C00000"/>
            </a:gs>
            <a:gs pos="50000">
              <a:schemeClr val="accent1">
                <a:alpha val="50000"/>
                <a:hueOff val="0"/>
                <a:satOff val="0"/>
                <a:lumOff val="0"/>
                <a:alphaOff val="0"/>
                <a:lumMod val="105000"/>
                <a:satMod val="103000"/>
                <a:tint val="73000"/>
              </a:schemeClr>
            </a:gs>
            <a:gs pos="100000">
              <a:schemeClr val="accen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sp>
    <dsp:sp modelId="{396275E8-AE6F-C341-8E4F-3AF82D781631}">
      <dsp:nvSpPr>
        <dsp:cNvPr id="0" name=""/>
        <dsp:cNvSpPr/>
      </dsp:nvSpPr>
      <dsp:spPr>
        <a:xfrm>
          <a:off x="42328" y="1611030"/>
          <a:ext cx="1891662" cy="132520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it-IT" sz="2300" kern="1200" dirty="0"/>
            <a:t>Comportamenti anticonservativi</a:t>
          </a:r>
        </a:p>
      </dsp:txBody>
      <dsp:txXfrm>
        <a:off x="42328" y="1611030"/>
        <a:ext cx="1891662" cy="132520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0288C3-BB85-CE46-A45A-7ACABF8972AF}" type="datetimeFigureOut">
              <a:rPr lang="it-IT" smtClean="0"/>
              <a:t>26/07/23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E139FB-C449-A640-A695-9F13329795C0}" type="slidenum">
              <a:rPr lang="it-IT" smtClean="0"/>
              <a:t>‹N›</a:t>
            </a:fld>
            <a:endParaRPr lang="it-IT"/>
          </a:p>
        </p:txBody>
      </p:sp>
    </p:spTree>
    <p:extLst>
      <p:ext uri="{BB962C8B-B14F-4D97-AF65-F5344CB8AC3E}">
        <p14:creationId xmlns:p14="http://schemas.microsoft.com/office/powerpoint/2010/main" val="3429826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283 MILIONI DI PERSONE PROBLEMI LEGATI A USO DI ALCOL, 36 MILIONI USO DI SOSTANZE</a:t>
            </a:r>
          </a:p>
          <a:p>
            <a:endParaRPr lang="it-IT" dirty="0">
              <a:solidFill>
                <a:srgbClr val="FF0000"/>
              </a:solidFill>
            </a:endParaRPr>
          </a:p>
        </p:txBody>
      </p:sp>
      <p:sp>
        <p:nvSpPr>
          <p:cNvPr id="4" name="Segnaposto numero diapositiva 3"/>
          <p:cNvSpPr>
            <a:spLocks noGrp="1"/>
          </p:cNvSpPr>
          <p:nvPr>
            <p:ph type="sldNum" sz="quarter" idx="5"/>
          </p:nvPr>
        </p:nvSpPr>
        <p:spPr/>
        <p:txBody>
          <a:bodyPr/>
          <a:lstStyle/>
          <a:p>
            <a:fld id="{58E139FB-C449-A640-A695-9F13329795C0}" type="slidenum">
              <a:rPr lang="it-IT" smtClean="0"/>
              <a:t>2</a:t>
            </a:fld>
            <a:endParaRPr lang="it-IT"/>
          </a:p>
        </p:txBody>
      </p:sp>
    </p:spTree>
    <p:extLst>
      <p:ext uri="{BB962C8B-B14F-4D97-AF65-F5344CB8AC3E}">
        <p14:creationId xmlns:p14="http://schemas.microsoft.com/office/powerpoint/2010/main" val="740454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err="1">
                <a:solidFill>
                  <a:schemeClr val="tx1"/>
                </a:solidFill>
                <a:effectLst/>
                <a:latin typeface="+mn-lt"/>
                <a:ea typeface="+mn-ea"/>
                <a:cs typeface="+mn-cs"/>
              </a:rPr>
              <a:t>Abbreviations</a:t>
            </a:r>
            <a:r>
              <a:rPr lang="it-IT" sz="1200" kern="1200" dirty="0">
                <a:solidFill>
                  <a:schemeClr val="tx1"/>
                </a:solidFill>
                <a:effectLst/>
                <a:latin typeface="+mn-lt"/>
                <a:ea typeface="+mn-ea"/>
                <a:cs typeface="+mn-cs"/>
              </a:rPr>
              <a:t>: BDI-13, 13-item Beck </a:t>
            </a:r>
            <a:r>
              <a:rPr lang="it-IT" sz="1200" kern="1200" dirty="0" err="1">
                <a:solidFill>
                  <a:schemeClr val="tx1"/>
                </a:solidFill>
                <a:effectLst/>
                <a:latin typeface="+mn-lt"/>
                <a:ea typeface="+mn-ea"/>
                <a:cs typeface="+mn-cs"/>
              </a:rPr>
              <a:t>Depression</a:t>
            </a:r>
            <a:r>
              <a:rPr lang="it-IT" sz="1200" kern="1200" dirty="0">
                <a:solidFill>
                  <a:schemeClr val="tx1"/>
                </a:solidFill>
                <a:effectLst/>
                <a:latin typeface="+mn-lt"/>
                <a:ea typeface="+mn-ea"/>
                <a:cs typeface="+mn-cs"/>
              </a:rPr>
              <a:t> Inventory; IES-R, Impact of Events Scale–</a:t>
            </a:r>
            <a:r>
              <a:rPr lang="it-IT" sz="1200" kern="1200" dirty="0" err="1">
                <a:solidFill>
                  <a:schemeClr val="tx1"/>
                </a:solidFill>
                <a:effectLst/>
                <a:latin typeface="+mn-lt"/>
                <a:ea typeface="+mn-ea"/>
                <a:cs typeface="+mn-cs"/>
              </a:rPr>
              <a:t>Revised</a:t>
            </a:r>
            <a:r>
              <a:rPr lang="it-IT" sz="1200" kern="1200" dirty="0">
                <a:solidFill>
                  <a:schemeClr val="tx1"/>
                </a:solidFill>
                <a:effectLst/>
                <a:latin typeface="+mn-lt"/>
                <a:ea typeface="+mn-ea"/>
                <a:cs typeface="+mn-cs"/>
              </a:rPr>
              <a:t>; IQR, interquartile range; PSS-10, 10-item </a:t>
            </a:r>
            <a:r>
              <a:rPr lang="it-IT" sz="1200" kern="1200" dirty="0" err="1">
                <a:solidFill>
                  <a:schemeClr val="tx1"/>
                </a:solidFill>
                <a:effectLst/>
                <a:latin typeface="+mn-lt"/>
                <a:ea typeface="+mn-ea"/>
                <a:cs typeface="+mn-cs"/>
              </a:rPr>
              <a:t>Perceived</a:t>
            </a:r>
            <a:r>
              <a:rPr lang="it-IT" sz="1200" kern="1200" dirty="0">
                <a:solidFill>
                  <a:schemeClr val="tx1"/>
                </a:solidFill>
                <a:effectLst/>
                <a:latin typeface="+mn-lt"/>
                <a:ea typeface="+mn-ea"/>
                <a:cs typeface="+mn-cs"/>
              </a:rPr>
              <a:t> Stress Scale; STAI Y-2, 20-item State-Trait Anxiety Inventory, State </a:t>
            </a:r>
            <a:r>
              <a:rPr lang="it-IT" sz="1200" kern="1200" dirty="0" err="1">
                <a:solidFill>
                  <a:schemeClr val="tx1"/>
                </a:solidFill>
                <a:effectLst/>
                <a:latin typeface="+mn-lt"/>
                <a:ea typeface="+mn-ea"/>
                <a:cs typeface="+mn-cs"/>
              </a:rPr>
              <a:t>subscale</a:t>
            </a:r>
            <a:r>
              <a:rPr lang="it-IT" sz="1200" kern="1200" dirty="0">
                <a:solidFill>
                  <a:schemeClr val="tx1"/>
                </a:solidFill>
                <a:effectLst/>
                <a:latin typeface="+mn-lt"/>
                <a:ea typeface="+mn-ea"/>
                <a:cs typeface="+mn-cs"/>
              </a:rPr>
              <a:t>.</a:t>
            </a:r>
          </a:p>
          <a:p>
            <a:endParaRPr lang="it-IT" sz="1200" kern="1200" dirty="0">
              <a:solidFill>
                <a:schemeClr val="tx1"/>
              </a:solidFill>
              <a:effectLst/>
              <a:latin typeface="+mn-lt"/>
              <a:ea typeface="+mn-ea"/>
              <a:cs typeface="+mn-cs"/>
            </a:endParaRPr>
          </a:p>
          <a:p>
            <a:r>
              <a:rPr lang="it-IT" dirty="0">
                <a:solidFill>
                  <a:srgbClr val="FF0000"/>
                </a:solidFill>
              </a:rPr>
              <a:t>gli alti livelli di preoccupazione per i membri della famiglia che hanno contratto il COVID-19 sono stati significativamente</a:t>
            </a:r>
          </a:p>
          <a:p>
            <a:r>
              <a:rPr lang="it-IT" dirty="0">
                <a:solidFill>
                  <a:srgbClr val="FF0000"/>
                </a:solidFill>
              </a:rPr>
              <a:t>associati ad alti livelli di angoscia, stress, ansia e depressione.</a:t>
            </a:r>
          </a:p>
          <a:p>
            <a:r>
              <a:rPr lang="it-IT" dirty="0">
                <a:solidFill>
                  <a:srgbClr val="FF0000"/>
                </a:solidFill>
              </a:rPr>
              <a:t>Infine, il ricorso ai servizi di salute mentale sembra essere diminuito durante la quarantena. Per</a:t>
            </a:r>
          </a:p>
          <a:p>
            <a:r>
              <a:rPr lang="it-IT" dirty="0">
                <a:solidFill>
                  <a:srgbClr val="FF0000"/>
                </a:solidFill>
              </a:rPr>
              <a:t>ad esempio, prima della quarantena, persone di età compresa tra 16 e 24 anni con alti livelli di depressione o ansia</a:t>
            </a:r>
          </a:p>
          <a:p>
            <a:r>
              <a:rPr lang="it-IT" dirty="0">
                <a:solidFill>
                  <a:srgbClr val="FF0000"/>
                </a:solidFill>
              </a:rPr>
              <a:t>ha ottenuto un aiuto professionale nel 18%-34% dei casi.21,22 Qui, gli studenti con suicidio autodenunciato</a:t>
            </a:r>
          </a:p>
          <a:p>
            <a:r>
              <a:rPr lang="it-IT" dirty="0">
                <a:solidFill>
                  <a:srgbClr val="FF0000"/>
                </a:solidFill>
              </a:rPr>
              <a:t>pensieri o grave ansia, stress, angoscia o depressione hanno cercato assistenza per la salute mentale solo il 12,4% dei</a:t>
            </a:r>
          </a:p>
          <a:p>
            <a:r>
              <a:rPr lang="it-IT" dirty="0">
                <a:solidFill>
                  <a:srgbClr val="FF0000"/>
                </a:solidFill>
              </a:rPr>
              <a:t>il tempo.</a:t>
            </a:r>
          </a:p>
        </p:txBody>
      </p:sp>
      <p:sp>
        <p:nvSpPr>
          <p:cNvPr id="4" name="Segnaposto numero diapositiva 3"/>
          <p:cNvSpPr>
            <a:spLocks noGrp="1"/>
          </p:cNvSpPr>
          <p:nvPr>
            <p:ph type="sldNum" sz="quarter" idx="5"/>
          </p:nvPr>
        </p:nvSpPr>
        <p:spPr/>
        <p:txBody>
          <a:bodyPr/>
          <a:lstStyle/>
          <a:p>
            <a:fld id="{58E139FB-C449-A640-A695-9F13329795C0}" type="slidenum">
              <a:rPr lang="it-IT" smtClean="0"/>
              <a:t>12</a:t>
            </a:fld>
            <a:endParaRPr lang="it-IT"/>
          </a:p>
        </p:txBody>
      </p:sp>
    </p:spTree>
    <p:extLst>
      <p:ext uri="{BB962C8B-B14F-4D97-AF65-F5344CB8AC3E}">
        <p14:creationId xmlns:p14="http://schemas.microsoft.com/office/powerpoint/2010/main" val="1327970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solidFill>
                <a:srgbClr val="FF0000"/>
              </a:solidFill>
            </a:endParaRPr>
          </a:p>
        </p:txBody>
      </p:sp>
      <p:sp>
        <p:nvSpPr>
          <p:cNvPr id="4" name="Segnaposto numero diapositiva 3"/>
          <p:cNvSpPr>
            <a:spLocks noGrp="1"/>
          </p:cNvSpPr>
          <p:nvPr>
            <p:ph type="sldNum" sz="quarter" idx="5"/>
          </p:nvPr>
        </p:nvSpPr>
        <p:spPr/>
        <p:txBody>
          <a:bodyPr/>
          <a:lstStyle/>
          <a:p>
            <a:fld id="{58E139FB-C449-A640-A695-9F13329795C0}" type="slidenum">
              <a:rPr lang="it-IT" smtClean="0"/>
              <a:t>13</a:t>
            </a:fld>
            <a:endParaRPr lang="it-IT"/>
          </a:p>
        </p:txBody>
      </p:sp>
    </p:spTree>
    <p:extLst>
      <p:ext uri="{BB962C8B-B14F-4D97-AF65-F5344CB8AC3E}">
        <p14:creationId xmlns:p14="http://schemas.microsoft.com/office/powerpoint/2010/main" val="1259059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solidFill>
                  <a:srgbClr val="FF0000"/>
                </a:solidFill>
              </a:rPr>
              <a:t>Fattori genetici, Abilità sociali ed emotive, Senso di autostima e maestria, Buona salute fisica, Attività fisica,</a:t>
            </a:r>
          </a:p>
          <a:p>
            <a:r>
              <a:rPr lang="it-IT" dirty="0">
                <a:solidFill>
                  <a:srgbClr val="FF0000"/>
                </a:solidFill>
              </a:rPr>
              <a:t>Buona nutrizione perinatale, Buona genitorialità, Sicurezza fisica, Social network positivi, supporto sociale e capitale sociale</a:t>
            </a:r>
          </a:p>
          <a:p>
            <a:r>
              <a:rPr lang="it-IT" dirty="0">
                <a:solidFill>
                  <a:srgbClr val="FF0000"/>
                </a:solidFill>
              </a:rPr>
              <a:t>Spazi verdi. Sicurezza economica Buona qualità infrastrutture, Parità di accesso ai servizi</a:t>
            </a:r>
          </a:p>
          <a:p>
            <a:r>
              <a:rPr lang="it-IT" dirty="0">
                <a:solidFill>
                  <a:srgbClr val="FF0000"/>
                </a:solidFill>
              </a:rPr>
              <a:t>Qualità naturale ambiente, Giustizia sociale e integrazione, Reddito e sociale protezione, Uguaglianza sociale e di genere</a:t>
            </a:r>
          </a:p>
        </p:txBody>
      </p:sp>
      <p:sp>
        <p:nvSpPr>
          <p:cNvPr id="4" name="Segnaposto numero diapositiva 3"/>
          <p:cNvSpPr>
            <a:spLocks noGrp="1"/>
          </p:cNvSpPr>
          <p:nvPr>
            <p:ph type="sldNum" sz="quarter" idx="5"/>
          </p:nvPr>
        </p:nvSpPr>
        <p:spPr/>
        <p:txBody>
          <a:bodyPr/>
          <a:lstStyle/>
          <a:p>
            <a:fld id="{58E139FB-C449-A640-A695-9F13329795C0}" type="slidenum">
              <a:rPr lang="it-IT" smtClean="0"/>
              <a:t>14</a:t>
            </a:fld>
            <a:endParaRPr lang="it-IT"/>
          </a:p>
        </p:txBody>
      </p:sp>
    </p:spTree>
    <p:extLst>
      <p:ext uri="{BB962C8B-B14F-4D97-AF65-F5344CB8AC3E}">
        <p14:creationId xmlns:p14="http://schemas.microsoft.com/office/powerpoint/2010/main" val="3372576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solidFill>
                  <a:srgbClr val="FF0000"/>
                </a:solidFill>
              </a:rPr>
              <a:t>Fattori genetici, Bassa istruzione, Uso di alcol e droghe, Dieta malsana, Obesità e altri rischi metabolici, Malattie croniche, Carenza di vitamina D, Insoddisfazione corporea, Disturbi del sonno, Complicanze ostetriche alla nascita, Abuso e violenza sessuale,  abuso e negligenza, Uso di sostanze da parte della madre durante la gravidanza, Bullismo, Violenza intima del </a:t>
            </a:r>
            <a:r>
              <a:rPr lang="it-IT" dirty="0" err="1">
                <a:solidFill>
                  <a:srgbClr val="FF0000"/>
                </a:solidFill>
              </a:rPr>
              <a:t>partner,Essere</a:t>
            </a:r>
            <a:r>
              <a:rPr lang="it-IT" dirty="0">
                <a:solidFill>
                  <a:srgbClr val="FF0000"/>
                </a:solidFill>
              </a:rPr>
              <a:t> un veterano di </a:t>
            </a:r>
            <a:r>
              <a:rPr lang="it-IT" dirty="0" err="1">
                <a:solidFill>
                  <a:srgbClr val="FF0000"/>
                </a:solidFill>
              </a:rPr>
              <a:t>guerra,Perdita</a:t>
            </a:r>
            <a:r>
              <a:rPr lang="it-IT" dirty="0">
                <a:solidFill>
                  <a:srgbClr val="FF0000"/>
                </a:solidFill>
              </a:rPr>
              <a:t> improvvisa di una persona cara, Stress </a:t>
            </a:r>
            <a:r>
              <a:rPr lang="it-IT" dirty="0" err="1">
                <a:solidFill>
                  <a:srgbClr val="FF0000"/>
                </a:solidFill>
              </a:rPr>
              <a:t>lavorativo,Perdita</a:t>
            </a:r>
            <a:r>
              <a:rPr lang="it-IT" dirty="0">
                <a:solidFill>
                  <a:srgbClr val="FF0000"/>
                </a:solidFill>
              </a:rPr>
              <a:t> del lavoro e disoccupazione, Vita urbana, Essere di un'etnia minoritaria, Crisi climatica, inquinamento </a:t>
            </a:r>
            <a:r>
              <a:rPr lang="it-IT" dirty="0" err="1">
                <a:solidFill>
                  <a:srgbClr val="FF0000"/>
                </a:solidFill>
              </a:rPr>
              <a:t>ambiental</a:t>
            </a:r>
            <a:r>
              <a:rPr lang="it-IT" dirty="0">
                <a:solidFill>
                  <a:srgbClr val="FF0000"/>
                </a:solidFill>
              </a:rPr>
              <a:t>, Infrastrutture di scarsa qualità, Scarso accesso ai servizi, Ingiustizia, discriminazione ed esclusione sociale, disuguaglianze di genere, Conflitto e forzato, Emergenze sanitarie</a:t>
            </a:r>
          </a:p>
        </p:txBody>
      </p:sp>
      <p:sp>
        <p:nvSpPr>
          <p:cNvPr id="4" name="Segnaposto numero diapositiva 3"/>
          <p:cNvSpPr>
            <a:spLocks noGrp="1"/>
          </p:cNvSpPr>
          <p:nvPr>
            <p:ph type="sldNum" sz="quarter" idx="5"/>
          </p:nvPr>
        </p:nvSpPr>
        <p:spPr/>
        <p:txBody>
          <a:bodyPr/>
          <a:lstStyle/>
          <a:p>
            <a:fld id="{58E139FB-C449-A640-A695-9F13329795C0}" type="slidenum">
              <a:rPr lang="it-IT" smtClean="0"/>
              <a:t>15</a:t>
            </a:fld>
            <a:endParaRPr lang="it-IT"/>
          </a:p>
        </p:txBody>
      </p:sp>
    </p:spTree>
    <p:extLst>
      <p:ext uri="{BB962C8B-B14F-4D97-AF65-F5344CB8AC3E}">
        <p14:creationId xmlns:p14="http://schemas.microsoft.com/office/powerpoint/2010/main" val="862200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solidFill>
                <a:srgbClr val="FF0000"/>
              </a:solidFill>
            </a:endParaRPr>
          </a:p>
        </p:txBody>
      </p:sp>
      <p:sp>
        <p:nvSpPr>
          <p:cNvPr id="4" name="Segnaposto numero diapositiva 3"/>
          <p:cNvSpPr>
            <a:spLocks noGrp="1"/>
          </p:cNvSpPr>
          <p:nvPr>
            <p:ph type="sldNum" sz="quarter" idx="5"/>
          </p:nvPr>
        </p:nvSpPr>
        <p:spPr/>
        <p:txBody>
          <a:bodyPr/>
          <a:lstStyle/>
          <a:p>
            <a:fld id="{58E139FB-C449-A640-A695-9F13329795C0}" type="slidenum">
              <a:rPr lang="it-IT" smtClean="0"/>
              <a:t>16</a:t>
            </a:fld>
            <a:endParaRPr lang="it-IT"/>
          </a:p>
        </p:txBody>
      </p:sp>
    </p:spTree>
    <p:extLst>
      <p:ext uri="{BB962C8B-B14F-4D97-AF65-F5344CB8AC3E}">
        <p14:creationId xmlns:p14="http://schemas.microsoft.com/office/powerpoint/2010/main" val="3800192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a:t>
            </a:r>
            <a:r>
              <a:rPr lang="it-IT" dirty="0" err="1"/>
              <a:t>disregolazione</a:t>
            </a:r>
            <a:r>
              <a:rPr lang="it-IT" dirty="0"/>
              <a:t> affettiva dopo il maltrattamento infantile può cambiare la percezione degli stimoli interni ed esterni e dei sentimenti soggettivi, contribuendo allo sviluppo del dolore cronico e dell'ansia o, al contrario, ai sintomi dissociativi nell'iposensibilità al dolore. </a:t>
            </a:r>
          </a:p>
          <a:p>
            <a:r>
              <a:rPr lang="it-IT" dirty="0"/>
              <a:t>la </a:t>
            </a:r>
            <a:r>
              <a:rPr lang="it-IT" dirty="0" err="1"/>
              <a:t>disregolazione</a:t>
            </a:r>
            <a:r>
              <a:rPr lang="it-IT" dirty="0"/>
              <a:t> della ricompensa dopo il maltrattamento è collegata a sintomi depressivi negli adolescenti. </a:t>
            </a:r>
          </a:p>
          <a:p>
            <a:r>
              <a:rPr lang="it-IT" dirty="0"/>
              <a:t>Le persone con una storia di maltrattamento hanno maggiori probabilità di sperimentare altre relazioni sociali stressanti (p. es., il rifiuto dei pari nell'adolescenza) e il maltrattamento infantile contribuisce al diradamento sociale, per cui la rete di relazioni di supporto di un bambino diminuisce. l'</a:t>
            </a:r>
            <a:r>
              <a:rPr lang="it-IT" dirty="0" err="1"/>
              <a:t>ipervigilanza</a:t>
            </a:r>
            <a:r>
              <a:rPr lang="it-IT" dirty="0"/>
              <a:t> o l'evitamento di segnali di minaccia che portano a comportamenti aggressivi o ritiro. I social network acquistano così maggiore importanza per sostenere la resilienza dei giovani.</a:t>
            </a:r>
          </a:p>
          <a:p>
            <a:r>
              <a:rPr lang="it-IT" dirty="0"/>
              <a:t>L'assistenza incentrata sulla persona e informata sul trauma dovrebbe evitare che le persone vengano </a:t>
            </a:r>
            <a:r>
              <a:rPr lang="it-IT" dirty="0" err="1"/>
              <a:t>ritraumatizzate</a:t>
            </a:r>
            <a:r>
              <a:rPr lang="it-IT" dirty="0"/>
              <a:t> o si sentano ignorate, mancate di rispetto o più spaventate; i pazienti hanno bisogno di sentirsi al sicuro e ascoltati, di vedere riconosciuti i loro punti di forza ed essere in grado di scegliere e controllare le loro cure.</a:t>
            </a:r>
          </a:p>
        </p:txBody>
      </p:sp>
      <p:sp>
        <p:nvSpPr>
          <p:cNvPr id="4" name="Segnaposto numero diapositiva 3"/>
          <p:cNvSpPr>
            <a:spLocks noGrp="1"/>
          </p:cNvSpPr>
          <p:nvPr>
            <p:ph type="sldNum" sz="quarter" idx="5"/>
          </p:nvPr>
        </p:nvSpPr>
        <p:spPr/>
        <p:txBody>
          <a:bodyPr/>
          <a:lstStyle/>
          <a:p>
            <a:fld id="{58E139FB-C449-A640-A695-9F13329795C0}" type="slidenum">
              <a:rPr lang="it-IT" smtClean="0"/>
              <a:t>17</a:t>
            </a:fld>
            <a:endParaRPr lang="it-IT"/>
          </a:p>
        </p:txBody>
      </p:sp>
    </p:spTree>
    <p:extLst>
      <p:ext uri="{BB962C8B-B14F-4D97-AF65-F5344CB8AC3E}">
        <p14:creationId xmlns:p14="http://schemas.microsoft.com/office/powerpoint/2010/main" val="378329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Psicopatologia nei bambini traumatizzati rispetto a quelli non traumatizzati. Il pannello A mostra il rischio relativo (</a:t>
            </a:r>
            <a:r>
              <a:rPr lang="it-IT" dirty="0" err="1"/>
              <a:t>odds</a:t>
            </a:r>
            <a:r>
              <a:rPr lang="it-IT" dirty="0"/>
              <a:t> ratio) per diverse diagnosi psichiatriche e risultati nei bambini traumatizzati rispetto a quelli non traumatizzati dallo studio E-Risk. Il pannello B mostra il rischio assoluto (%) di diverse diagnosi psichiatriche ed esiti in bambini traumatizzati e non traumatizzati dall'E-Risk Study. ADHD = disturbo da deficit di attenzione/iperattività. GAD = disturbo d'ansia generalizzato. PTSD = disturbo da stress post-traumatico. Adattato da Lewis et al. </a:t>
            </a:r>
            <a:r>
              <a:rPr lang="it-IT"/>
              <a:t>(2019)</a:t>
            </a:r>
          </a:p>
        </p:txBody>
      </p:sp>
      <p:sp>
        <p:nvSpPr>
          <p:cNvPr id="4" name="Segnaposto numero diapositiva 3"/>
          <p:cNvSpPr>
            <a:spLocks noGrp="1"/>
          </p:cNvSpPr>
          <p:nvPr>
            <p:ph type="sldNum" sz="quarter" idx="5"/>
          </p:nvPr>
        </p:nvSpPr>
        <p:spPr/>
        <p:txBody>
          <a:bodyPr/>
          <a:lstStyle/>
          <a:p>
            <a:fld id="{58E139FB-C449-A640-A695-9F13329795C0}" type="slidenum">
              <a:rPr lang="it-IT" smtClean="0"/>
              <a:t>18</a:t>
            </a:fld>
            <a:endParaRPr lang="it-IT"/>
          </a:p>
        </p:txBody>
      </p:sp>
    </p:spTree>
    <p:extLst>
      <p:ext uri="{BB962C8B-B14F-4D97-AF65-F5344CB8AC3E}">
        <p14:creationId xmlns:p14="http://schemas.microsoft.com/office/powerpoint/2010/main" val="2631251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8E139FB-C449-A640-A695-9F13329795C0}" type="slidenum">
              <a:rPr lang="it-IT" smtClean="0"/>
              <a:t>19</a:t>
            </a:fld>
            <a:endParaRPr lang="it-IT"/>
          </a:p>
        </p:txBody>
      </p:sp>
    </p:spTree>
    <p:extLst>
      <p:ext uri="{BB962C8B-B14F-4D97-AF65-F5344CB8AC3E}">
        <p14:creationId xmlns:p14="http://schemas.microsoft.com/office/powerpoint/2010/main" val="465982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8E139FB-C449-A640-A695-9F13329795C0}" type="slidenum">
              <a:rPr lang="it-IT" smtClean="0"/>
              <a:t>20</a:t>
            </a:fld>
            <a:endParaRPr lang="it-IT"/>
          </a:p>
        </p:txBody>
      </p:sp>
    </p:spTree>
    <p:extLst>
      <p:ext uri="{BB962C8B-B14F-4D97-AF65-F5344CB8AC3E}">
        <p14:creationId xmlns:p14="http://schemas.microsoft.com/office/powerpoint/2010/main" val="4095824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 tassi erano presenti in PWUC al di sotto dei 21 anni rispetto agli anziani (rischio relativo, RR = 2,66). I tassi di CAPS erano</a:t>
            </a:r>
          </a:p>
          <a:p>
            <a:r>
              <a:rPr lang="it-IT" dirty="0"/>
              <a:t>anche più alti in PWUC residente in Danimarca (RR = 3,01), quando rispetto al resto del campione. Analisi esplorative a posteriori</a:t>
            </a:r>
          </a:p>
          <a:p>
            <a:r>
              <a:rPr lang="it-IT" dirty="0"/>
              <a:t>ha indicato che i tassi elevati di CAPS in Danimarca potrebbero riflettere la popolarità della resina ad alta potenza in questo paese Tassi più bassi di CAPS erano presenti nelle PWUC residenti negli Stati Uniti Stati (RR = 0,4). Tuttavia, abbiamo scoperto che i tassi di CAPS lo erano più alto nei partecipanti che mescolano cannabis con tabacco quando rispetto a chi consuma cannabis senza tabacco (RR = 2.15). Per quanto riguarda le caratteristiche dell'uso della cannabis, rischio di CAPS non era significativamente aumentato nella PWUC che riportava un uso frequente di cannabis o in quelli che usano principalmente cannabis ad alta potenza nell'anno precedente. Allo stesso modo, la via di somministrazione (es. </a:t>
            </a:r>
            <a:r>
              <a:rPr lang="it-IT" dirty="0" err="1"/>
              <a:t>bong</a:t>
            </a:r>
            <a:r>
              <a:rPr lang="it-IT" dirty="0"/>
              <a:t>, joint) e l'uso di altre sostanze psicoattive(ad es. alcol, MDMA, cocaina, anfetamine, </a:t>
            </a:r>
            <a:r>
              <a:rPr lang="it-IT" dirty="0" err="1"/>
              <a:t>ketamina</a:t>
            </a:r>
            <a:r>
              <a:rPr lang="it-IT" dirty="0"/>
              <a:t>, LSD) in l'anno precedente non ha aumentato significativamente il rischio di CAPS. Infine, avere una diagnosi di salute mentale era collegata a un livello più alto tassi di CAPS. Le stime di rischio più elevate erano presenti negli utenti con un disturbo psicotico (RR = 14,01, rischio assoluto = 1,69%), seguito da quelli con diagnosi di bipolare (RR 4,30), ansia (RR = 2,92) e depressione (RR = 2,68</a:t>
            </a:r>
          </a:p>
          <a:p>
            <a:endParaRPr lang="it-IT" dirty="0"/>
          </a:p>
        </p:txBody>
      </p:sp>
      <p:sp>
        <p:nvSpPr>
          <p:cNvPr id="4" name="Segnaposto numero diapositiva 3"/>
          <p:cNvSpPr>
            <a:spLocks noGrp="1"/>
          </p:cNvSpPr>
          <p:nvPr>
            <p:ph type="sldNum" sz="quarter" idx="5"/>
          </p:nvPr>
        </p:nvSpPr>
        <p:spPr/>
        <p:txBody>
          <a:bodyPr/>
          <a:lstStyle/>
          <a:p>
            <a:fld id="{63D20A50-FF98-C248-AB15-7438F4A09AD3}" type="slidenum">
              <a:rPr lang="it-IT" smtClean="0"/>
              <a:t>21</a:t>
            </a:fld>
            <a:endParaRPr lang="it-IT"/>
          </a:p>
        </p:txBody>
      </p:sp>
    </p:spTree>
    <p:extLst>
      <p:ext uri="{BB962C8B-B14F-4D97-AF65-F5344CB8AC3E}">
        <p14:creationId xmlns:p14="http://schemas.microsoft.com/office/powerpoint/2010/main" val="4005126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Il presente documento si propone di descrivere sistematicamente i domini salienti che dovrebbero essere considerati in questo sforzo per personalizzare il trattamento della depressione </a:t>
            </a:r>
          </a:p>
        </p:txBody>
      </p:sp>
      <p:sp>
        <p:nvSpPr>
          <p:cNvPr id="4" name="Segnaposto numero diapositiva 3"/>
          <p:cNvSpPr>
            <a:spLocks noGrp="1"/>
          </p:cNvSpPr>
          <p:nvPr>
            <p:ph type="sldNum" sz="quarter" idx="5"/>
          </p:nvPr>
        </p:nvSpPr>
        <p:spPr/>
        <p:txBody>
          <a:bodyPr/>
          <a:lstStyle/>
          <a:p>
            <a:fld id="{58E139FB-C449-A640-A695-9F13329795C0}" type="slidenum">
              <a:rPr lang="it-IT" smtClean="0"/>
              <a:t>4</a:t>
            </a:fld>
            <a:endParaRPr lang="it-IT"/>
          </a:p>
        </p:txBody>
      </p:sp>
    </p:spTree>
    <p:extLst>
      <p:ext uri="{BB962C8B-B14F-4D97-AF65-F5344CB8AC3E}">
        <p14:creationId xmlns:p14="http://schemas.microsoft.com/office/powerpoint/2010/main" val="4054352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8E139FB-C449-A640-A695-9F13329795C0}" type="slidenum">
              <a:rPr lang="it-IT" smtClean="0"/>
              <a:t>22</a:t>
            </a:fld>
            <a:endParaRPr lang="it-IT"/>
          </a:p>
        </p:txBody>
      </p:sp>
    </p:spTree>
    <p:extLst>
      <p:ext uri="{BB962C8B-B14F-4D97-AF65-F5344CB8AC3E}">
        <p14:creationId xmlns:p14="http://schemas.microsoft.com/office/powerpoint/2010/main" val="3351522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Abbiamo deciso di </a:t>
            </a:r>
            <a:r>
              <a:rPr lang="it-IT" dirty="0" err="1"/>
              <a:t>ricercatr</a:t>
            </a:r>
            <a:endParaRPr lang="it-IT" dirty="0"/>
          </a:p>
        </p:txBody>
      </p:sp>
      <p:sp>
        <p:nvSpPr>
          <p:cNvPr id="4" name="Segnaposto numero diapositiva 3"/>
          <p:cNvSpPr>
            <a:spLocks noGrp="1"/>
          </p:cNvSpPr>
          <p:nvPr>
            <p:ph type="sldNum" sz="quarter" idx="5"/>
          </p:nvPr>
        </p:nvSpPr>
        <p:spPr/>
        <p:txBody>
          <a:bodyPr/>
          <a:lstStyle/>
          <a:p>
            <a:fld id="{58E139FB-C449-A640-A695-9F13329795C0}" type="slidenum">
              <a:rPr lang="it-IT" smtClean="0"/>
              <a:t>23</a:t>
            </a:fld>
            <a:endParaRPr lang="it-IT"/>
          </a:p>
        </p:txBody>
      </p:sp>
    </p:spTree>
    <p:extLst>
      <p:ext uri="{BB962C8B-B14F-4D97-AF65-F5344CB8AC3E}">
        <p14:creationId xmlns:p14="http://schemas.microsoft.com/office/powerpoint/2010/main" val="35724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algn="l" rtl="0" eaLnBrk="1" fontAlgn="t" latinLnBrk="0" hangingPunct="1">
              <a:spcBef>
                <a:spcPts val="0"/>
              </a:spcBef>
              <a:spcAft>
                <a:spcPts val="0"/>
              </a:spcAft>
            </a:pPr>
            <a:r>
              <a:rPr lang="it-IT" sz="1800" b="1" i="0" u="none" strike="noStrike" kern="1200" dirty="0">
                <a:solidFill>
                  <a:srgbClr val="000000"/>
                </a:solidFill>
                <a:effectLst/>
                <a:latin typeface="Calibri" panose="020F0502020204030204" pitchFamily="34" charset="0"/>
              </a:rPr>
              <a:t>ACE</a:t>
            </a:r>
            <a:endParaRPr lang="it-IT"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it-IT" sz="1800" b="1" i="0" u="none" strike="noStrike" kern="1200" dirty="0" err="1">
                <a:solidFill>
                  <a:srgbClr val="000000"/>
                </a:solidFill>
                <a:effectLst/>
                <a:latin typeface="Calibri" panose="020F0502020204030204" pitchFamily="34" charset="0"/>
              </a:rPr>
              <a:t>Adverse</a:t>
            </a:r>
            <a:r>
              <a:rPr lang="it-IT" sz="1800" b="1" i="0" u="none" strike="noStrike" kern="1200" dirty="0">
                <a:solidFill>
                  <a:srgbClr val="000000"/>
                </a:solidFill>
                <a:effectLst/>
                <a:latin typeface="Calibri" panose="020F0502020204030204" pitchFamily="34" charset="0"/>
              </a:rPr>
              <a:t> </a:t>
            </a:r>
            <a:r>
              <a:rPr lang="it-IT" sz="1800" b="1" i="0" u="none" strike="noStrike" kern="1200" dirty="0" err="1">
                <a:solidFill>
                  <a:srgbClr val="000000"/>
                </a:solidFill>
                <a:effectLst/>
                <a:latin typeface="Calibri" panose="020F0502020204030204" pitchFamily="34" charset="0"/>
              </a:rPr>
              <a:t>Childhood</a:t>
            </a:r>
            <a:r>
              <a:rPr lang="it-IT" sz="1800" b="1" i="0" u="none" strike="noStrike" kern="1200" dirty="0">
                <a:solidFill>
                  <a:srgbClr val="000000"/>
                </a:solidFill>
                <a:effectLst/>
                <a:latin typeface="Calibri" panose="020F0502020204030204" pitchFamily="34" charset="0"/>
              </a:rPr>
              <a:t> </a:t>
            </a:r>
            <a:r>
              <a:rPr lang="it-IT" sz="1800" b="1" i="0" u="none" strike="noStrike" kern="1200" dirty="0" err="1">
                <a:solidFill>
                  <a:srgbClr val="000000"/>
                </a:solidFill>
                <a:effectLst/>
                <a:latin typeface="Calibri" panose="020F0502020204030204" pitchFamily="34" charset="0"/>
              </a:rPr>
              <a:t>Experiences</a:t>
            </a:r>
            <a:r>
              <a:rPr lang="it-IT" sz="1800" b="1" i="0" u="none" strike="noStrike" kern="1200" dirty="0">
                <a:solidFill>
                  <a:srgbClr val="000000"/>
                </a:solidFill>
                <a:effectLst/>
                <a:latin typeface="Calibri" panose="020F0502020204030204" pitchFamily="34" charset="0"/>
              </a:rPr>
              <a:t> (</a:t>
            </a:r>
            <a:r>
              <a:rPr lang="it-IT" sz="1800" b="1" i="0" u="none" strike="noStrike" kern="1200" dirty="0" err="1">
                <a:solidFill>
                  <a:srgbClr val="000000"/>
                </a:solidFill>
                <a:effectLst/>
                <a:latin typeface="Calibri" panose="020F0502020204030204" pitchFamily="34" charset="0"/>
              </a:rPr>
              <a:t>Abuse</a:t>
            </a:r>
            <a:r>
              <a:rPr lang="it-IT" sz="1800" b="1" i="0" u="none" strike="noStrike" kern="1200" dirty="0">
                <a:solidFill>
                  <a:srgbClr val="000000"/>
                </a:solidFill>
                <a:effectLst/>
                <a:latin typeface="Calibri" panose="020F0502020204030204" pitchFamily="34" charset="0"/>
              </a:rPr>
              <a:t> of </a:t>
            </a:r>
            <a:r>
              <a:rPr lang="it-IT" sz="1800" b="1" i="0" u="none" strike="noStrike" kern="1200" dirty="0" err="1">
                <a:solidFill>
                  <a:srgbClr val="000000"/>
                </a:solidFill>
                <a:effectLst/>
                <a:latin typeface="Calibri" panose="020F0502020204030204" pitchFamily="34" charset="0"/>
              </a:rPr>
              <a:t>child</a:t>
            </a:r>
            <a:r>
              <a:rPr lang="it-IT" sz="1800" b="1" i="0" u="none" strike="noStrike" kern="1200" dirty="0">
                <a:solidFill>
                  <a:srgbClr val="000000"/>
                </a:solidFill>
                <a:effectLst/>
                <a:latin typeface="Calibri" panose="020F0502020204030204" pitchFamily="34" charset="0"/>
              </a:rPr>
              <a:t>, Trauma in </a:t>
            </a:r>
            <a:r>
              <a:rPr lang="it-IT" sz="1800" b="1" i="0" u="none" strike="noStrike" kern="1200" dirty="0" err="1">
                <a:solidFill>
                  <a:srgbClr val="000000"/>
                </a:solidFill>
                <a:effectLst/>
                <a:latin typeface="Calibri" panose="020F0502020204030204" pitchFamily="34" charset="0"/>
              </a:rPr>
              <a:t>child’s</a:t>
            </a:r>
            <a:r>
              <a:rPr lang="it-IT" sz="1800" b="1" i="0" u="none" strike="noStrike" kern="1200" dirty="0">
                <a:solidFill>
                  <a:srgbClr val="000000"/>
                </a:solidFill>
                <a:effectLst/>
                <a:latin typeface="Calibri" panose="020F0502020204030204" pitchFamily="34" charset="0"/>
              </a:rPr>
              <a:t> </a:t>
            </a:r>
            <a:r>
              <a:rPr lang="it-IT" sz="1800" b="1" i="0" u="none" strike="noStrike" kern="1200" dirty="0" err="1">
                <a:solidFill>
                  <a:srgbClr val="000000"/>
                </a:solidFill>
                <a:effectLst/>
                <a:latin typeface="Calibri" panose="020F0502020204030204" pitchFamily="34" charset="0"/>
              </a:rPr>
              <a:t>household</a:t>
            </a:r>
            <a:r>
              <a:rPr lang="it-IT" sz="1800" b="1" i="0" u="none" strike="noStrike" kern="1200" dirty="0">
                <a:solidFill>
                  <a:srgbClr val="000000"/>
                </a:solidFill>
                <a:effectLst/>
                <a:latin typeface="Calibri" panose="020F0502020204030204" pitchFamily="34" charset="0"/>
              </a:rPr>
              <a:t> </a:t>
            </a:r>
            <a:r>
              <a:rPr lang="it-IT" sz="1800" b="1" i="0" u="none" strike="noStrike" kern="1200" dirty="0" err="1">
                <a:solidFill>
                  <a:srgbClr val="000000"/>
                </a:solidFill>
                <a:effectLst/>
                <a:latin typeface="Calibri" panose="020F0502020204030204" pitchFamily="34" charset="0"/>
              </a:rPr>
              <a:t>environment</a:t>
            </a:r>
            <a:r>
              <a:rPr lang="it-IT" sz="1800" b="1" i="0" u="none" strike="noStrike" kern="1200" dirty="0">
                <a:solidFill>
                  <a:srgbClr val="000000"/>
                </a:solidFill>
                <a:effectLst/>
                <a:latin typeface="Calibri" panose="020F0502020204030204" pitchFamily="34" charset="0"/>
              </a:rPr>
              <a:t>, Neglect of </a:t>
            </a:r>
            <a:r>
              <a:rPr lang="it-IT" sz="1800" b="1" i="0" u="none" strike="noStrike" kern="1200" dirty="0" err="1">
                <a:solidFill>
                  <a:srgbClr val="000000"/>
                </a:solidFill>
                <a:effectLst/>
                <a:latin typeface="Calibri" panose="020F0502020204030204" pitchFamily="34" charset="0"/>
              </a:rPr>
              <a:t>child</a:t>
            </a:r>
            <a:r>
              <a:rPr lang="it-IT" sz="1800" b="1" i="0" u="none" strike="noStrike" kern="1200" dirty="0">
                <a:solidFill>
                  <a:srgbClr val="000000"/>
                </a:solidFill>
                <a:effectLst/>
                <a:latin typeface="Calibri" panose="020F0502020204030204" pitchFamily="34" charset="0"/>
              </a:rPr>
              <a:t>)</a:t>
            </a:r>
            <a:endParaRPr lang="it-IT"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it-IT" sz="1800" b="0" i="0" u="none" strike="noStrike" kern="1200" dirty="0">
                <a:solidFill>
                  <a:srgbClr val="000000"/>
                </a:solidFill>
                <a:effectLst/>
                <a:latin typeface="Calibri" panose="020F0502020204030204" pitchFamily="34" charset="0"/>
              </a:rPr>
              <a:t> SEC</a:t>
            </a:r>
            <a:endParaRPr lang="it-IT"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it-IT" sz="1800" b="0" i="0" u="none" strike="noStrike" kern="1200" dirty="0">
                <a:solidFill>
                  <a:srgbClr val="000000"/>
                </a:solidFill>
                <a:effectLst/>
                <a:latin typeface="Calibri" panose="020F0502020204030204" pitchFamily="34" charset="0"/>
              </a:rPr>
              <a:t>Social and </a:t>
            </a:r>
            <a:r>
              <a:rPr lang="it-IT" sz="1800" b="0" i="0" u="none" strike="noStrike" kern="1200" dirty="0" err="1">
                <a:solidFill>
                  <a:srgbClr val="000000"/>
                </a:solidFill>
                <a:effectLst/>
                <a:latin typeface="Calibri" panose="020F0502020204030204" pitchFamily="34" charset="0"/>
              </a:rPr>
              <a:t>Emotional</a:t>
            </a:r>
            <a:r>
              <a:rPr lang="it-IT" sz="1800" b="0" i="0" u="none" strike="noStrike" kern="1200" dirty="0">
                <a:solidFill>
                  <a:srgbClr val="000000"/>
                </a:solidFill>
                <a:effectLst/>
                <a:latin typeface="Calibri" panose="020F0502020204030204" pitchFamily="34" charset="0"/>
              </a:rPr>
              <a:t> Impairment</a:t>
            </a:r>
            <a:endParaRPr lang="it-IT"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it-IT" sz="1800" b="0" i="0" u="none" strike="noStrike" kern="1200" dirty="0">
                <a:solidFill>
                  <a:srgbClr val="000000"/>
                </a:solidFill>
                <a:effectLst/>
                <a:latin typeface="Calibri" panose="020F0502020204030204" pitchFamily="34" charset="0"/>
              </a:rPr>
              <a:t>DN</a:t>
            </a:r>
            <a:endParaRPr lang="it-IT"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it-IT" sz="1800" b="0" i="0" u="none" strike="noStrike" kern="1200" dirty="0" err="1">
                <a:solidFill>
                  <a:srgbClr val="000000"/>
                </a:solidFill>
                <a:effectLst/>
                <a:latin typeface="Calibri" panose="020F0502020204030204" pitchFamily="34" charset="0"/>
              </a:rPr>
              <a:t>Disrupted</a:t>
            </a:r>
            <a:r>
              <a:rPr lang="it-IT" sz="1800" b="0" i="0" u="none" strike="noStrike" kern="1200" dirty="0">
                <a:solidFill>
                  <a:srgbClr val="000000"/>
                </a:solidFill>
                <a:effectLst/>
                <a:latin typeface="Calibri" panose="020F0502020204030204" pitchFamily="34" charset="0"/>
              </a:rPr>
              <a:t> </a:t>
            </a:r>
            <a:r>
              <a:rPr lang="it-IT" sz="1800" b="0" i="0" u="none" strike="noStrike" kern="1200" dirty="0" err="1">
                <a:solidFill>
                  <a:srgbClr val="000000"/>
                </a:solidFill>
                <a:effectLst/>
                <a:latin typeface="Calibri" panose="020F0502020204030204" pitchFamily="34" charset="0"/>
              </a:rPr>
              <a:t>Neurodevelopment</a:t>
            </a:r>
            <a:r>
              <a:rPr lang="it-IT" sz="1800" b="0" i="0" u="none" strike="noStrike" kern="1200" dirty="0">
                <a:solidFill>
                  <a:srgbClr val="000000"/>
                </a:solidFill>
                <a:effectLst/>
                <a:latin typeface="Calibri" panose="020F0502020204030204" pitchFamily="34" charset="0"/>
              </a:rPr>
              <a:t> (Disabilità intellettive, Disturbi della comunicazione, Disturbi dello Spettro dell’Autismo, ADHD, Disturbi Specifici dell’Apprendimento, Disturbi del movimento, Disturbi da TIC)</a:t>
            </a:r>
            <a:endParaRPr lang="it-IT"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it-IT" sz="1800" b="0" i="0" u="none" strike="noStrike" kern="1200" dirty="0">
                <a:solidFill>
                  <a:srgbClr val="000000"/>
                </a:solidFill>
                <a:effectLst/>
                <a:latin typeface="Calibri" panose="020F0502020204030204" pitchFamily="34" charset="0"/>
              </a:rPr>
              <a:t>DN + ACE</a:t>
            </a:r>
            <a:endParaRPr lang="it-IT"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it-IT" sz="1800" b="0" i="0" u="none" strike="noStrike" kern="1200" dirty="0" err="1">
                <a:solidFill>
                  <a:srgbClr val="000000"/>
                </a:solidFill>
                <a:effectLst/>
                <a:latin typeface="Calibri" panose="020F0502020204030204" pitchFamily="34" charset="0"/>
              </a:rPr>
              <a:t>Disrupted</a:t>
            </a:r>
            <a:r>
              <a:rPr lang="it-IT" sz="1800" b="0" i="0" u="none" strike="noStrike" kern="1200" dirty="0">
                <a:solidFill>
                  <a:srgbClr val="000000"/>
                </a:solidFill>
                <a:effectLst/>
                <a:latin typeface="Calibri" panose="020F0502020204030204" pitchFamily="34" charset="0"/>
              </a:rPr>
              <a:t> </a:t>
            </a:r>
            <a:r>
              <a:rPr lang="it-IT" sz="1800" b="0" i="0" u="none" strike="noStrike" kern="1200" dirty="0" err="1">
                <a:solidFill>
                  <a:srgbClr val="000000"/>
                </a:solidFill>
                <a:effectLst/>
                <a:latin typeface="Calibri" panose="020F0502020204030204" pitchFamily="34" charset="0"/>
              </a:rPr>
              <a:t>Neurodevelopment</a:t>
            </a:r>
            <a:r>
              <a:rPr lang="it-IT" sz="1800" b="0" i="0" u="none" strike="noStrike" kern="1200" dirty="0">
                <a:solidFill>
                  <a:srgbClr val="000000"/>
                </a:solidFill>
                <a:effectLst/>
                <a:latin typeface="Calibri" panose="020F0502020204030204" pitchFamily="34" charset="0"/>
              </a:rPr>
              <a:t> + </a:t>
            </a:r>
            <a:r>
              <a:rPr lang="it-IT" sz="1800" b="0" i="0" u="none" strike="noStrike" kern="1200" dirty="0" err="1">
                <a:solidFill>
                  <a:srgbClr val="000000"/>
                </a:solidFill>
                <a:effectLst/>
                <a:latin typeface="Calibri" panose="020F0502020204030204" pitchFamily="34" charset="0"/>
              </a:rPr>
              <a:t>Adverse</a:t>
            </a:r>
            <a:r>
              <a:rPr lang="it-IT" sz="1800" b="0" i="0" u="none" strike="noStrike" kern="1200" dirty="0">
                <a:solidFill>
                  <a:srgbClr val="000000"/>
                </a:solidFill>
                <a:effectLst/>
                <a:latin typeface="Calibri" panose="020F0502020204030204" pitchFamily="34" charset="0"/>
              </a:rPr>
              <a:t> </a:t>
            </a:r>
            <a:r>
              <a:rPr lang="it-IT" sz="1800" b="0" i="0" u="none" strike="noStrike" kern="1200" dirty="0" err="1">
                <a:solidFill>
                  <a:srgbClr val="000000"/>
                </a:solidFill>
                <a:effectLst/>
                <a:latin typeface="Calibri" panose="020F0502020204030204" pitchFamily="34" charset="0"/>
              </a:rPr>
              <a:t>Childhood</a:t>
            </a:r>
            <a:r>
              <a:rPr lang="it-IT" sz="1800" b="0" i="0" u="none" strike="noStrike" kern="1200" dirty="0">
                <a:solidFill>
                  <a:srgbClr val="000000"/>
                </a:solidFill>
                <a:effectLst/>
                <a:latin typeface="Calibri" panose="020F0502020204030204" pitchFamily="34" charset="0"/>
              </a:rPr>
              <a:t> </a:t>
            </a:r>
            <a:r>
              <a:rPr lang="it-IT" sz="1800" b="0" i="0" u="none" strike="noStrike" kern="1200" dirty="0" err="1">
                <a:solidFill>
                  <a:srgbClr val="000000"/>
                </a:solidFill>
                <a:effectLst/>
                <a:latin typeface="Calibri" panose="020F0502020204030204" pitchFamily="34" charset="0"/>
              </a:rPr>
              <a:t>Experiences</a:t>
            </a:r>
            <a:endParaRPr lang="it-IT"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it-IT" sz="1800" b="0" i="0" u="none" strike="noStrike" kern="1200" dirty="0">
                <a:solidFill>
                  <a:srgbClr val="000000"/>
                </a:solidFill>
                <a:effectLst/>
                <a:latin typeface="Calibri" panose="020F0502020204030204" pitchFamily="34" charset="0"/>
              </a:rPr>
              <a:t>DN + SEC</a:t>
            </a:r>
            <a:endParaRPr lang="it-IT"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it-IT" sz="1800" b="0" i="0" u="none" strike="noStrike" kern="1200" dirty="0" err="1">
                <a:solidFill>
                  <a:srgbClr val="000000"/>
                </a:solidFill>
                <a:effectLst/>
                <a:latin typeface="Calibri" panose="020F0502020204030204" pitchFamily="34" charset="0"/>
              </a:rPr>
              <a:t>Disrupted</a:t>
            </a:r>
            <a:r>
              <a:rPr lang="it-IT" sz="1800" b="0" i="0" u="none" strike="noStrike" kern="1200" dirty="0">
                <a:solidFill>
                  <a:srgbClr val="000000"/>
                </a:solidFill>
                <a:effectLst/>
                <a:latin typeface="Calibri" panose="020F0502020204030204" pitchFamily="34" charset="0"/>
              </a:rPr>
              <a:t> </a:t>
            </a:r>
            <a:r>
              <a:rPr lang="it-IT" sz="1800" b="0" i="0" u="none" strike="noStrike" kern="1200" dirty="0" err="1">
                <a:solidFill>
                  <a:srgbClr val="000000"/>
                </a:solidFill>
                <a:effectLst/>
                <a:latin typeface="Calibri" panose="020F0502020204030204" pitchFamily="34" charset="0"/>
              </a:rPr>
              <a:t>Neurodevelopment</a:t>
            </a:r>
            <a:r>
              <a:rPr lang="it-IT" sz="1800" b="0" i="0" u="none" strike="noStrike" kern="1200" dirty="0">
                <a:solidFill>
                  <a:srgbClr val="000000"/>
                </a:solidFill>
                <a:effectLst/>
                <a:latin typeface="Calibri" panose="020F0502020204030204" pitchFamily="34" charset="0"/>
              </a:rPr>
              <a:t> + Social and </a:t>
            </a:r>
            <a:r>
              <a:rPr lang="it-IT" sz="1800" b="0" i="0" u="none" strike="noStrike" kern="1200" dirty="0" err="1">
                <a:solidFill>
                  <a:srgbClr val="000000"/>
                </a:solidFill>
                <a:effectLst/>
                <a:latin typeface="Calibri" panose="020F0502020204030204" pitchFamily="34" charset="0"/>
              </a:rPr>
              <a:t>Emotional</a:t>
            </a:r>
            <a:r>
              <a:rPr lang="it-IT" sz="1800" b="0" i="0" u="none" strike="noStrike" kern="1200" dirty="0">
                <a:solidFill>
                  <a:srgbClr val="000000"/>
                </a:solidFill>
                <a:effectLst/>
                <a:latin typeface="Calibri" panose="020F0502020204030204" pitchFamily="34" charset="0"/>
              </a:rPr>
              <a:t> Impairment</a:t>
            </a:r>
            <a:endParaRPr lang="it-IT"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it-IT" sz="1800" b="0" i="0" u="none" strike="noStrike" kern="1200" dirty="0">
                <a:solidFill>
                  <a:srgbClr val="000000"/>
                </a:solidFill>
                <a:effectLst/>
                <a:latin typeface="Calibri" panose="020F0502020204030204" pitchFamily="34" charset="0"/>
              </a:rPr>
              <a:t>ACE + SEC</a:t>
            </a:r>
            <a:endParaRPr lang="it-IT"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it-IT" sz="1800" b="0" i="0" u="none" strike="noStrike" kern="1200" dirty="0" err="1">
                <a:solidFill>
                  <a:srgbClr val="000000"/>
                </a:solidFill>
                <a:effectLst/>
                <a:latin typeface="Calibri" panose="020F0502020204030204" pitchFamily="34" charset="0"/>
              </a:rPr>
              <a:t>Adverse</a:t>
            </a:r>
            <a:r>
              <a:rPr lang="it-IT" sz="1800" b="0" i="0" u="none" strike="noStrike" kern="1200" dirty="0">
                <a:solidFill>
                  <a:srgbClr val="000000"/>
                </a:solidFill>
                <a:effectLst/>
                <a:latin typeface="Calibri" panose="020F0502020204030204" pitchFamily="34" charset="0"/>
              </a:rPr>
              <a:t> </a:t>
            </a:r>
            <a:r>
              <a:rPr lang="it-IT" sz="1800" b="0" i="0" u="none" strike="noStrike" kern="1200" dirty="0" err="1">
                <a:solidFill>
                  <a:srgbClr val="000000"/>
                </a:solidFill>
                <a:effectLst/>
                <a:latin typeface="Calibri" panose="020F0502020204030204" pitchFamily="34" charset="0"/>
              </a:rPr>
              <a:t>Childhood</a:t>
            </a:r>
            <a:r>
              <a:rPr lang="it-IT" sz="1800" b="0" i="0" u="none" strike="noStrike" kern="1200" dirty="0">
                <a:solidFill>
                  <a:srgbClr val="000000"/>
                </a:solidFill>
                <a:effectLst/>
                <a:latin typeface="Calibri" panose="020F0502020204030204" pitchFamily="34" charset="0"/>
              </a:rPr>
              <a:t> </a:t>
            </a:r>
            <a:r>
              <a:rPr lang="it-IT" sz="1800" b="0" i="0" u="none" strike="noStrike" kern="1200" dirty="0" err="1">
                <a:solidFill>
                  <a:srgbClr val="000000"/>
                </a:solidFill>
                <a:effectLst/>
                <a:latin typeface="Calibri" panose="020F0502020204030204" pitchFamily="34" charset="0"/>
              </a:rPr>
              <a:t>Experiences</a:t>
            </a:r>
            <a:r>
              <a:rPr lang="it-IT" sz="1800" b="0" i="0" u="none" strike="noStrike" kern="1200" dirty="0">
                <a:solidFill>
                  <a:srgbClr val="000000"/>
                </a:solidFill>
                <a:effectLst/>
                <a:latin typeface="Calibri" panose="020F0502020204030204" pitchFamily="34" charset="0"/>
              </a:rPr>
              <a:t>  +  Social and </a:t>
            </a:r>
            <a:r>
              <a:rPr lang="it-IT" sz="1800" b="0" i="0" u="none" strike="noStrike" kern="1200" dirty="0" err="1">
                <a:solidFill>
                  <a:srgbClr val="000000"/>
                </a:solidFill>
                <a:effectLst/>
                <a:latin typeface="Calibri" panose="020F0502020204030204" pitchFamily="34" charset="0"/>
              </a:rPr>
              <a:t>Emotional</a:t>
            </a:r>
            <a:r>
              <a:rPr lang="it-IT" sz="1800" b="0" i="0" u="none" strike="noStrike" kern="1200" dirty="0">
                <a:solidFill>
                  <a:srgbClr val="000000"/>
                </a:solidFill>
                <a:effectLst/>
                <a:latin typeface="Calibri" panose="020F0502020204030204" pitchFamily="34" charset="0"/>
              </a:rPr>
              <a:t> Impairment</a:t>
            </a:r>
            <a:endParaRPr lang="it-IT"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it-IT" sz="1800" b="0" i="0" u="none" strike="noStrike" kern="1200" dirty="0">
                <a:solidFill>
                  <a:srgbClr val="000000"/>
                </a:solidFill>
                <a:effectLst/>
                <a:latin typeface="Calibri" panose="020F0502020204030204" pitchFamily="34" charset="0"/>
              </a:rPr>
              <a:t>DN + ACE + SEC</a:t>
            </a:r>
            <a:endParaRPr lang="it-IT"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it-IT" sz="1800" b="0" i="0" u="none" strike="noStrike" kern="1200" dirty="0" err="1">
                <a:solidFill>
                  <a:srgbClr val="000000"/>
                </a:solidFill>
                <a:effectLst/>
                <a:latin typeface="Calibri" panose="020F0502020204030204" pitchFamily="34" charset="0"/>
              </a:rPr>
              <a:t>Disrupted</a:t>
            </a:r>
            <a:r>
              <a:rPr lang="it-IT" sz="1800" b="0" i="0" u="none" strike="noStrike" kern="1200" dirty="0">
                <a:solidFill>
                  <a:srgbClr val="000000"/>
                </a:solidFill>
                <a:effectLst/>
                <a:latin typeface="Calibri" panose="020F0502020204030204" pitchFamily="34" charset="0"/>
              </a:rPr>
              <a:t> </a:t>
            </a:r>
            <a:r>
              <a:rPr lang="it-IT" sz="1800" b="0" i="0" u="none" strike="noStrike" kern="1200" dirty="0" err="1">
                <a:solidFill>
                  <a:srgbClr val="000000"/>
                </a:solidFill>
                <a:effectLst/>
                <a:latin typeface="Calibri" panose="020F0502020204030204" pitchFamily="34" charset="0"/>
              </a:rPr>
              <a:t>Neurodevelopment</a:t>
            </a:r>
            <a:r>
              <a:rPr lang="it-IT" sz="1800" b="0" i="0" u="none" strike="noStrike" kern="1200" dirty="0">
                <a:solidFill>
                  <a:srgbClr val="000000"/>
                </a:solidFill>
                <a:effectLst/>
                <a:latin typeface="Calibri" panose="020F0502020204030204" pitchFamily="34" charset="0"/>
              </a:rPr>
              <a:t> + </a:t>
            </a:r>
            <a:r>
              <a:rPr lang="it-IT" sz="1800" b="0" i="0" u="none" strike="noStrike" kern="1200" dirty="0" err="1">
                <a:solidFill>
                  <a:srgbClr val="000000"/>
                </a:solidFill>
                <a:effectLst/>
                <a:latin typeface="Calibri" panose="020F0502020204030204" pitchFamily="34" charset="0"/>
              </a:rPr>
              <a:t>Adverse</a:t>
            </a:r>
            <a:r>
              <a:rPr lang="it-IT" sz="1800" b="0" i="0" u="none" strike="noStrike" kern="1200" dirty="0">
                <a:solidFill>
                  <a:srgbClr val="000000"/>
                </a:solidFill>
                <a:effectLst/>
                <a:latin typeface="Calibri" panose="020F0502020204030204" pitchFamily="34" charset="0"/>
              </a:rPr>
              <a:t> </a:t>
            </a:r>
            <a:r>
              <a:rPr lang="it-IT" sz="1800" b="0" i="0" u="none" strike="noStrike" kern="1200" dirty="0" err="1">
                <a:solidFill>
                  <a:srgbClr val="000000"/>
                </a:solidFill>
                <a:effectLst/>
                <a:latin typeface="Calibri" panose="020F0502020204030204" pitchFamily="34" charset="0"/>
              </a:rPr>
              <a:t>Childhood</a:t>
            </a:r>
            <a:r>
              <a:rPr lang="it-IT" sz="1800" b="0" i="0" u="none" strike="noStrike" kern="1200" dirty="0">
                <a:solidFill>
                  <a:srgbClr val="000000"/>
                </a:solidFill>
                <a:effectLst/>
                <a:latin typeface="Calibri" panose="020F0502020204030204" pitchFamily="34" charset="0"/>
              </a:rPr>
              <a:t> </a:t>
            </a:r>
            <a:r>
              <a:rPr lang="it-IT" sz="1800" b="0" i="0" u="none" strike="noStrike" kern="1200" dirty="0" err="1">
                <a:solidFill>
                  <a:srgbClr val="000000"/>
                </a:solidFill>
                <a:effectLst/>
                <a:latin typeface="Calibri" panose="020F0502020204030204" pitchFamily="34" charset="0"/>
              </a:rPr>
              <a:t>Experiences</a:t>
            </a:r>
            <a:r>
              <a:rPr lang="it-IT" sz="1800" b="0" i="0" u="none" strike="noStrike" kern="1200" dirty="0">
                <a:solidFill>
                  <a:srgbClr val="000000"/>
                </a:solidFill>
                <a:effectLst/>
                <a:latin typeface="Calibri" panose="020F0502020204030204" pitchFamily="34" charset="0"/>
              </a:rPr>
              <a:t> + Social and </a:t>
            </a:r>
            <a:r>
              <a:rPr lang="it-IT" sz="1800" b="0" i="0" u="none" strike="noStrike" kern="1200" dirty="0" err="1">
                <a:solidFill>
                  <a:srgbClr val="000000"/>
                </a:solidFill>
                <a:effectLst/>
                <a:latin typeface="Calibri" panose="020F0502020204030204" pitchFamily="34" charset="0"/>
              </a:rPr>
              <a:t>Emotional</a:t>
            </a:r>
            <a:r>
              <a:rPr lang="it-IT" sz="1800" b="0" i="0" u="none" strike="noStrike" kern="1200" dirty="0">
                <a:solidFill>
                  <a:srgbClr val="000000"/>
                </a:solidFill>
                <a:effectLst/>
                <a:latin typeface="Calibri" panose="020F0502020204030204" pitchFamily="34" charset="0"/>
              </a:rPr>
              <a:t> Impairment</a:t>
            </a:r>
            <a:endParaRPr lang="it-IT" sz="1800" b="0" i="0" u="none" strike="noStrike" dirty="0">
              <a:effectLst/>
              <a:latin typeface="Arial" panose="020B0604020202020204" pitchFamily="34" charset="0"/>
            </a:endParaRPr>
          </a:p>
          <a:p>
            <a:endParaRPr lang="it-IT" dirty="0"/>
          </a:p>
        </p:txBody>
      </p:sp>
      <p:sp>
        <p:nvSpPr>
          <p:cNvPr id="4" name="Segnaposto numero diapositiva 3"/>
          <p:cNvSpPr>
            <a:spLocks noGrp="1"/>
          </p:cNvSpPr>
          <p:nvPr>
            <p:ph type="sldNum" sz="quarter" idx="5"/>
          </p:nvPr>
        </p:nvSpPr>
        <p:spPr/>
        <p:txBody>
          <a:bodyPr/>
          <a:lstStyle/>
          <a:p>
            <a:fld id="{58E139FB-C449-A640-A695-9F13329795C0}" type="slidenum">
              <a:rPr lang="it-IT" smtClean="0"/>
              <a:t>24</a:t>
            </a:fld>
            <a:endParaRPr lang="it-IT"/>
          </a:p>
        </p:txBody>
      </p:sp>
    </p:spTree>
    <p:extLst>
      <p:ext uri="{BB962C8B-B14F-4D97-AF65-F5344CB8AC3E}">
        <p14:creationId xmlns:p14="http://schemas.microsoft.com/office/powerpoint/2010/main" val="1172549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8E139FB-C449-A640-A695-9F13329795C0}" type="slidenum">
              <a:rPr lang="it-IT" smtClean="0"/>
              <a:t>25</a:t>
            </a:fld>
            <a:endParaRPr lang="it-IT"/>
          </a:p>
        </p:txBody>
      </p:sp>
    </p:spTree>
    <p:extLst>
      <p:ext uri="{BB962C8B-B14F-4D97-AF65-F5344CB8AC3E}">
        <p14:creationId xmlns:p14="http://schemas.microsoft.com/office/powerpoint/2010/main" val="3873546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8E139FB-C449-A640-A695-9F13329795C0}" type="slidenum">
              <a:rPr lang="it-IT" smtClean="0"/>
              <a:t>26</a:t>
            </a:fld>
            <a:endParaRPr lang="it-IT"/>
          </a:p>
        </p:txBody>
      </p:sp>
    </p:spTree>
    <p:extLst>
      <p:ext uri="{BB962C8B-B14F-4D97-AF65-F5344CB8AC3E}">
        <p14:creationId xmlns:p14="http://schemas.microsoft.com/office/powerpoint/2010/main" val="396631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Più urgente</a:t>
            </a:r>
          </a:p>
        </p:txBody>
      </p:sp>
      <p:sp>
        <p:nvSpPr>
          <p:cNvPr id="4" name="Segnaposto numero diapositiva 3"/>
          <p:cNvSpPr>
            <a:spLocks noGrp="1"/>
          </p:cNvSpPr>
          <p:nvPr>
            <p:ph type="sldNum" sz="quarter" idx="5"/>
          </p:nvPr>
        </p:nvSpPr>
        <p:spPr/>
        <p:txBody>
          <a:bodyPr/>
          <a:lstStyle/>
          <a:p>
            <a:fld id="{58E139FB-C449-A640-A695-9F13329795C0}" type="slidenum">
              <a:rPr lang="it-IT" smtClean="0"/>
              <a:t>27</a:t>
            </a:fld>
            <a:endParaRPr lang="it-IT"/>
          </a:p>
        </p:txBody>
      </p:sp>
    </p:spTree>
    <p:extLst>
      <p:ext uri="{BB962C8B-B14F-4D97-AF65-F5344CB8AC3E}">
        <p14:creationId xmlns:p14="http://schemas.microsoft.com/office/powerpoint/2010/main" val="17076219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quantità di consumo di cannabis predice le prestazioni su memoria di lavoro verbale, ragionamento verbale, fluidità verbale</a:t>
            </a:r>
          </a:p>
          <a:p>
            <a:r>
              <a:rPr lang="it-IT" dirty="0"/>
              <a:t>e il processo decisionale; (ii) la quantità di cocaina consumata predice le prestazioni sul lavoro verbale e visivo-spaziale memoria, ragionamento verbale e visivo e processo decisionale; e (iii) la quantità di consumo di eroina prevista performance sullo spostamento </a:t>
            </a:r>
            <a:r>
              <a:rPr lang="it-IT" dirty="0" err="1"/>
              <a:t>visuo</a:t>
            </a:r>
            <a:r>
              <a:rPr lang="it-IT" dirty="0"/>
              <a:t>-spaziale. Quanto alla durata, la durata del consumo di cannabis prevede performance solo sulla memoria di lavoro visiva;  la durata del consumo di cocaina prevede il rendimento memoria di lavoro verbale e ragionamento, sia verbale che fluidità e spostamento non verbali e inibizione basata sull'interferenza; la durata del consumo di eroina</a:t>
            </a:r>
          </a:p>
          <a:p>
            <a:r>
              <a:rPr lang="it-IT" dirty="0"/>
              <a:t>performance sullo spostamento </a:t>
            </a:r>
            <a:r>
              <a:rPr lang="it-IT" dirty="0" err="1"/>
              <a:t>visuo</a:t>
            </a:r>
            <a:r>
              <a:rPr lang="it-IT" dirty="0"/>
              <a:t>-spaziale.</a:t>
            </a:r>
          </a:p>
        </p:txBody>
      </p:sp>
      <p:sp>
        <p:nvSpPr>
          <p:cNvPr id="4" name="Segnaposto numero diapositiva 3"/>
          <p:cNvSpPr>
            <a:spLocks noGrp="1"/>
          </p:cNvSpPr>
          <p:nvPr>
            <p:ph type="sldNum" sz="quarter" idx="5"/>
          </p:nvPr>
        </p:nvSpPr>
        <p:spPr/>
        <p:txBody>
          <a:bodyPr/>
          <a:lstStyle/>
          <a:p>
            <a:fld id="{58E139FB-C449-A640-A695-9F13329795C0}" type="slidenum">
              <a:rPr lang="it-IT" smtClean="0"/>
              <a:t>28</a:t>
            </a:fld>
            <a:endParaRPr lang="it-IT"/>
          </a:p>
        </p:txBody>
      </p:sp>
    </p:spTree>
    <p:extLst>
      <p:ext uri="{BB962C8B-B14F-4D97-AF65-F5344CB8AC3E}">
        <p14:creationId xmlns:p14="http://schemas.microsoft.com/office/powerpoint/2010/main" val="223451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Il sistema circadiano è adattato per ottimizzare la coordinazione e la sincronizzazione dei processi biologici, </a:t>
            </a:r>
            <a:r>
              <a:rPr lang="it-IT" dirty="0" err="1"/>
              <a:t>neurocognitivi</a:t>
            </a:r>
            <a:r>
              <a:rPr lang="it-IT" dirty="0"/>
              <a:t> e psicologici.</a:t>
            </a:r>
          </a:p>
          <a:p>
            <a:r>
              <a:rPr lang="it-IT" dirty="0"/>
              <a:t>Negli esseri umani, il sistema circadiano è meglio compreso come un sistema aperto, sono associati disturbi dell'attività, della cognizione e dell'emozione</a:t>
            </a:r>
          </a:p>
          <a:p>
            <a:r>
              <a:rPr lang="it-IT" dirty="0"/>
              <a:t>con anomalie circadiane. Questo è forse più evidente in BD, dove i disturbi sono marcati. Tali anomalie potrebbero essere semplicemente epifenomeni o conseguenze del disturbo,</a:t>
            </a:r>
          </a:p>
          <a:p>
            <a:r>
              <a:rPr lang="it-IT" dirty="0"/>
              <a:t>ma un'ampia gamma di prove suggerisce che le anomalie  circadiane possono essere causali in BD e come tali sono di interesse come potenziale obiettivo di trattamento. I principali sintomi della depressione implicano interruzioni circadiane come: cambiamenti nel sonno/ ciclo di veglia; variazione diurna nella gravità dei sintomi dell'umore; e variazioni nei livelli ciclici giornalieri di ormoni e neurotrasmettitori </a:t>
            </a:r>
          </a:p>
        </p:txBody>
      </p:sp>
      <p:sp>
        <p:nvSpPr>
          <p:cNvPr id="4" name="Segnaposto numero diapositiva 3"/>
          <p:cNvSpPr>
            <a:spLocks noGrp="1"/>
          </p:cNvSpPr>
          <p:nvPr>
            <p:ph type="sldNum" sz="quarter" idx="5"/>
          </p:nvPr>
        </p:nvSpPr>
        <p:spPr/>
        <p:txBody>
          <a:bodyPr/>
          <a:lstStyle/>
          <a:p>
            <a:fld id="{58E139FB-C449-A640-A695-9F13329795C0}" type="slidenum">
              <a:rPr lang="it-IT" smtClean="0"/>
              <a:t>29</a:t>
            </a:fld>
            <a:endParaRPr lang="it-IT"/>
          </a:p>
        </p:txBody>
      </p:sp>
    </p:spTree>
    <p:extLst>
      <p:ext uri="{BB962C8B-B14F-4D97-AF65-F5344CB8AC3E}">
        <p14:creationId xmlns:p14="http://schemas.microsoft.com/office/powerpoint/2010/main" val="1643857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cocaina acuta ha innescato la vasocostrizione arteriosa e venosa e ha ridotto il tessuto di ossigenazione. Considerando che l'ultimo si è ripreso entro trenta minuti dall'iniezione seguito da un superamento, la vasocostrizione è persistita per tutto il periodo di misurazione. l'inibizione </a:t>
            </a:r>
            <a:r>
              <a:rPr lang="it-IT" dirty="0" err="1"/>
              <a:t>astrocitica</a:t>
            </a:r>
            <a:r>
              <a:rPr lang="it-IT" dirty="0"/>
              <a:t> con la </a:t>
            </a:r>
            <a:r>
              <a:rPr lang="it-IT" dirty="0" err="1"/>
              <a:t>clozapina</a:t>
            </a:r>
            <a:r>
              <a:rPr lang="it-IT" dirty="0"/>
              <a:t> nei topi espressi con GFAP-DREADD (Gi) ha impedito la vasocostrizione indotta dalla cocaina, indicando che l'attivazione </a:t>
            </a:r>
            <a:r>
              <a:rPr lang="it-IT" dirty="0" err="1"/>
              <a:t>astrocitica</a:t>
            </a:r>
            <a:r>
              <a:rPr lang="it-IT" dirty="0"/>
              <a:t> ha mediato i cambiamenti vascolari in risposta alla cocaina. La vasocostrizione indotta dalla cocaina riduce il flusso sanguigno cerebrale e può portare a disturbi neurologici complicazioni come ischemia e ictus. Qui, abbiamo anche documentato una significativa diminuzione </a:t>
            </a:r>
            <a:r>
              <a:rPr lang="it-IT" dirty="0" err="1"/>
              <a:t>delvolume</a:t>
            </a:r>
            <a:r>
              <a:rPr lang="it-IT" dirty="0"/>
              <a:t> ematico cerebrale dopo cocaina acuta che persisteva 60 minuti dopo la sua somministrazione. l'ipossiemia recuperata di ~ 25 min</a:t>
            </a:r>
          </a:p>
          <a:p>
            <a:r>
              <a:rPr lang="it-IT" dirty="0"/>
              <a:t>seguito da un superamento del valore basale nonostante la vasocostrizione persistente. È probabile che gli effetti vasocostrizione della cocaina riflettano i suoi effetti simpaticomimetici sebbene sia probabile che contribuiscano anche i suoi effetti sui canali del Ca di tipo L nei vasi sanguigni. </a:t>
            </a:r>
            <a:r>
              <a:rPr lang="it-IT" dirty="0" err="1"/>
              <a:t>Astrocitico</a:t>
            </a:r>
            <a:endParaRPr lang="it-IT" dirty="0"/>
          </a:p>
          <a:p>
            <a:r>
              <a:rPr lang="it-IT" dirty="0"/>
              <a:t>L'accumulo di </a:t>
            </a:r>
            <a:r>
              <a:rPr lang="el-GR" dirty="0"/>
              <a:t>Δ</a:t>
            </a:r>
            <a:r>
              <a:rPr lang="it-IT" dirty="0" err="1"/>
              <a:t>F</a:t>
            </a:r>
            <a:r>
              <a:rPr lang="it-IT" dirty="0"/>
              <a:t>/</a:t>
            </a:r>
            <a:r>
              <a:rPr lang="it-IT" dirty="0" err="1"/>
              <a:t>F</a:t>
            </a:r>
            <a:r>
              <a:rPr lang="it-IT" dirty="0"/>
              <a:t> [Ca ] associato alla segnalazione della dopamina comporta il rilascio di Ca. Di recente, hanno mostrato che il blocco del canale del Ca riduce la vasocostrizione e la neurotossicità della cocaina nel Corteccia Prefrontale. Altri hanno anche riferito che i Ca-antagonisti riducono gli esiti negativi da</a:t>
            </a:r>
          </a:p>
          <a:p>
            <a:r>
              <a:rPr lang="it-IT" dirty="0"/>
              <a:t>ischemia cerebrale e ictus indotti da cocaina tamponando la vasocostrizione indotta da cocaina. l'attivazione </a:t>
            </a:r>
            <a:r>
              <a:rPr lang="it-IT" dirty="0" err="1"/>
              <a:t>astrocitica</a:t>
            </a:r>
            <a:r>
              <a:rPr lang="it-IT" dirty="0"/>
              <a:t> da parte della cocaina è alla base della vasocostrizione indotta dalla cocaina, come evidenziato dalla corrispondenza temporale tra attivazione </a:t>
            </a:r>
            <a:r>
              <a:rPr lang="it-IT" dirty="0" err="1"/>
              <a:t>astrocitica</a:t>
            </a:r>
            <a:r>
              <a:rPr lang="it-IT" dirty="0"/>
              <a:t> e riduzione dei volumi ematici arteriosi e</a:t>
            </a:r>
          </a:p>
          <a:p>
            <a:r>
              <a:rPr lang="it-IT" dirty="0"/>
              <a:t>la prevenzione della vasocostrizione indotta da cocaina con inibizione dell'attivazione </a:t>
            </a:r>
            <a:r>
              <a:rPr lang="it-IT" dirty="0" err="1"/>
              <a:t>astrocitica</a:t>
            </a:r>
            <a:r>
              <a:rPr lang="it-IT" dirty="0"/>
              <a:t>. Questi risultati sono clinicamente rilevanti poiché suggeriscono che gli interventi per ridurre l'attivazione degli </a:t>
            </a:r>
            <a:r>
              <a:rPr lang="it-IT"/>
              <a:t>astrociti potrebbero </a:t>
            </a:r>
            <a:r>
              <a:rPr lang="it-IT" dirty="0"/>
              <a:t>aiutare a ripristinare il flusso sanguigno cerebrale nei consumatori di cocaina.</a:t>
            </a:r>
          </a:p>
        </p:txBody>
      </p:sp>
      <p:sp>
        <p:nvSpPr>
          <p:cNvPr id="4" name="Segnaposto numero diapositiva 3"/>
          <p:cNvSpPr>
            <a:spLocks noGrp="1"/>
          </p:cNvSpPr>
          <p:nvPr>
            <p:ph type="sldNum" sz="quarter" idx="5"/>
          </p:nvPr>
        </p:nvSpPr>
        <p:spPr/>
        <p:txBody>
          <a:bodyPr/>
          <a:lstStyle/>
          <a:p>
            <a:fld id="{63D20A50-FF98-C248-AB15-7438F4A09AD3}" type="slidenum">
              <a:rPr lang="it-IT" smtClean="0"/>
              <a:t>31</a:t>
            </a:fld>
            <a:endParaRPr lang="it-IT"/>
          </a:p>
        </p:txBody>
      </p:sp>
    </p:spTree>
    <p:extLst>
      <p:ext uri="{BB962C8B-B14F-4D97-AF65-F5344CB8AC3E}">
        <p14:creationId xmlns:p14="http://schemas.microsoft.com/office/powerpoint/2010/main" val="3361608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FIGURA 1. Corsa iperacuta tardiva. (A) Alta intensità del segnale in corrispondenza dell'immagine ponderata con T2 nel putamen sinistro e testa del nucleo caudato (frecce). Queste aree dimostrano diffusione ristretto all'immagine di risonanza magnetica ponderata diffusione e sulla mappa apparente di coefficiente di diffusione (non mostrata). (B) L'immagine a risonanza magnetica ponderata con contrasto T1 mostra un miglioramento del pattern giapponese nel lobo frontale sinistro () coerente con una corsa subacuta precoce. Il miglioramento parenchimale è di solito presente circa una settimana dopo l'ictus. (C) Al sagittale dell'influenza di inversione del liquido sagittale (FLAIR) MR immagine un fuoco di bassa intensità del segnale circondato da un segnale elevato è rappresentato nel genoma del </a:t>
            </a:r>
            <a:r>
              <a:rPr lang="it-IT" dirty="0" err="1"/>
              <a:t>callosum</a:t>
            </a:r>
            <a:r>
              <a:rPr lang="it-IT" dirty="0"/>
              <a:t> corpus (freccia tratteggiata). L'immagine MR ponderata non stimolata con T1 mostra un'area di bassa intensità del segnale, l'immagine MR MR ponderata con T2 mostra un'area di alta intensità del segnale senza diffusione limitata (immagini non mostrate qui). Questi risultati sono coerenti con un colpo cronico</a:t>
            </a:r>
          </a:p>
          <a:p>
            <a:endParaRPr lang="it-IT" dirty="0"/>
          </a:p>
        </p:txBody>
      </p:sp>
      <p:sp>
        <p:nvSpPr>
          <p:cNvPr id="4" name="Segnaposto numero diapositiva 3"/>
          <p:cNvSpPr>
            <a:spLocks noGrp="1"/>
          </p:cNvSpPr>
          <p:nvPr>
            <p:ph type="sldNum" sz="quarter" idx="5"/>
          </p:nvPr>
        </p:nvSpPr>
        <p:spPr/>
        <p:txBody>
          <a:bodyPr/>
          <a:lstStyle/>
          <a:p>
            <a:fld id="{58E139FB-C449-A640-A695-9F13329795C0}" type="slidenum">
              <a:rPr lang="it-IT" smtClean="0"/>
              <a:t>32</a:t>
            </a:fld>
            <a:endParaRPr lang="it-IT"/>
          </a:p>
        </p:txBody>
      </p:sp>
    </p:spTree>
    <p:extLst>
      <p:ext uri="{BB962C8B-B14F-4D97-AF65-F5344CB8AC3E}">
        <p14:creationId xmlns:p14="http://schemas.microsoft.com/office/powerpoint/2010/main" val="1600405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25% tra depressione ansia DB e </a:t>
            </a:r>
            <a:r>
              <a:rPr lang="it-IT" dirty="0" err="1"/>
              <a:t>eating</a:t>
            </a:r>
            <a:r>
              <a:rPr lang="it-IT" dirty="0"/>
              <a:t> disorder</a:t>
            </a:r>
          </a:p>
          <a:p>
            <a:endParaRPr lang="it-IT" dirty="0">
              <a:solidFill>
                <a:srgbClr val="FF0000"/>
              </a:solidFill>
            </a:endParaRPr>
          </a:p>
        </p:txBody>
      </p:sp>
      <p:sp>
        <p:nvSpPr>
          <p:cNvPr id="4" name="Segnaposto numero diapositiva 3"/>
          <p:cNvSpPr>
            <a:spLocks noGrp="1"/>
          </p:cNvSpPr>
          <p:nvPr>
            <p:ph type="sldNum" sz="quarter" idx="5"/>
          </p:nvPr>
        </p:nvSpPr>
        <p:spPr/>
        <p:txBody>
          <a:bodyPr/>
          <a:lstStyle/>
          <a:p>
            <a:fld id="{58E139FB-C449-A640-A695-9F13329795C0}" type="slidenum">
              <a:rPr lang="it-IT" smtClean="0"/>
              <a:t>5</a:t>
            </a:fld>
            <a:endParaRPr lang="it-IT"/>
          </a:p>
        </p:txBody>
      </p:sp>
    </p:spTree>
    <p:extLst>
      <p:ext uri="{BB962C8B-B14F-4D97-AF65-F5344CB8AC3E}">
        <p14:creationId xmlns:p14="http://schemas.microsoft.com/office/powerpoint/2010/main" val="515280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8E139FB-C449-A640-A695-9F13329795C0}" type="slidenum">
              <a:rPr lang="it-IT" smtClean="0"/>
              <a:t>34</a:t>
            </a:fld>
            <a:endParaRPr lang="it-IT"/>
          </a:p>
        </p:txBody>
      </p:sp>
    </p:spTree>
    <p:extLst>
      <p:ext uri="{BB962C8B-B14F-4D97-AF65-F5344CB8AC3E}">
        <p14:creationId xmlns:p14="http://schemas.microsoft.com/office/powerpoint/2010/main" val="31803198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 </a:t>
            </a:r>
          </a:p>
        </p:txBody>
      </p:sp>
      <p:sp>
        <p:nvSpPr>
          <p:cNvPr id="4" name="Segnaposto numero diapositiva 3"/>
          <p:cNvSpPr>
            <a:spLocks noGrp="1"/>
          </p:cNvSpPr>
          <p:nvPr>
            <p:ph type="sldNum" sz="quarter" idx="5"/>
          </p:nvPr>
        </p:nvSpPr>
        <p:spPr/>
        <p:txBody>
          <a:bodyPr/>
          <a:lstStyle/>
          <a:p>
            <a:fld id="{58E139FB-C449-A640-A695-9F13329795C0}" type="slidenum">
              <a:rPr lang="it-IT" smtClean="0"/>
              <a:t>35</a:t>
            </a:fld>
            <a:endParaRPr lang="it-IT"/>
          </a:p>
        </p:txBody>
      </p:sp>
    </p:spTree>
    <p:extLst>
      <p:ext uri="{BB962C8B-B14F-4D97-AF65-F5344CB8AC3E}">
        <p14:creationId xmlns:p14="http://schemas.microsoft.com/office/powerpoint/2010/main" val="6158521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 sintomi elencati nel DSM-5 e ICD-11 per la diagnosi di depressione sono quasi identiche</a:t>
            </a:r>
          </a:p>
          <a:p>
            <a:r>
              <a:rPr lang="it-IT" dirty="0"/>
              <a:t>(umore depresso; interesse o piacere notevolmente diminuito nelle attività; ridotta capacità di pensare o concentrarsi, o indecisione; sentimenti di inutilità o senso di colpa eccessivo o inappropriato; pensieri ricorrenti di morte, ideazione suicidaria, o tentativi o piani di suicidio; insonnia o ipersonnia; cambiamento significativo dell'appetito o del peso; agitazione o ritardo psicomotorio; e affaticamento o perdita di energia) sono condivisi dai due sistemi, mentre uno (disperazione per il futuro) appare solo nell'elenco ICD-11. In entrambi i sistemi, la presenza di almeno cinque di questi sintomi è richiesta per la maggior parte della giornata, quasi ogni giorno, per almeno due settimane, ed è obbligatorio il verificarsi di umore depresso o di interesse o piacere diminuito.</a:t>
            </a:r>
          </a:p>
          <a:p>
            <a:r>
              <a:rPr lang="it-IT" dirty="0"/>
              <a:t>una revisione sistematica di studi qualitativi sulla depressione condotti in tutto il mondo20 ha rilevato che alcuni elementi somatici (cioè dolori e dolori generali, mal di testa e "problemi con il cuore" come cuore pesante, dolore cardiaco e palpitazioni) sono tra i sintomi più frequentemente segnalati nel mondo dai pazienti depressi, anche se un </a:t>
            </a:r>
            <a:r>
              <a:rPr lang="it-IT" dirty="0" err="1"/>
              <a:t>po</a:t>
            </a:r>
            <a:r>
              <a:rPr lang="it-IT" dirty="0"/>
              <a:t> 'più frequenti nelle popolazioni non occidentali.</a:t>
            </a:r>
          </a:p>
          <a:p>
            <a:endParaRPr lang="it-IT" dirty="0"/>
          </a:p>
        </p:txBody>
      </p:sp>
      <p:sp>
        <p:nvSpPr>
          <p:cNvPr id="4" name="Segnaposto numero diapositiva 3"/>
          <p:cNvSpPr>
            <a:spLocks noGrp="1"/>
          </p:cNvSpPr>
          <p:nvPr>
            <p:ph type="sldNum" sz="quarter" idx="5"/>
          </p:nvPr>
        </p:nvSpPr>
        <p:spPr/>
        <p:txBody>
          <a:bodyPr/>
          <a:lstStyle/>
          <a:p>
            <a:fld id="{58E139FB-C449-A640-A695-9F13329795C0}" type="slidenum">
              <a:rPr lang="it-IT" smtClean="0"/>
              <a:t>36</a:t>
            </a:fld>
            <a:endParaRPr lang="it-IT"/>
          </a:p>
        </p:txBody>
      </p:sp>
    </p:spTree>
    <p:extLst>
      <p:ext uri="{BB962C8B-B14F-4D97-AF65-F5344CB8AC3E}">
        <p14:creationId xmlns:p14="http://schemas.microsoft.com/office/powerpoint/2010/main" val="30986445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3D20A50-FF98-C248-AB15-7438F4A09AD3}" type="slidenum">
              <a:rPr lang="it-IT" smtClean="0"/>
              <a:t>37</a:t>
            </a:fld>
            <a:endParaRPr lang="it-IT"/>
          </a:p>
        </p:txBody>
      </p:sp>
    </p:spTree>
    <p:extLst>
      <p:ext uri="{BB962C8B-B14F-4D97-AF65-F5344CB8AC3E}">
        <p14:creationId xmlns:p14="http://schemas.microsoft.com/office/powerpoint/2010/main" val="30230656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b="0" i="0" u="none" strike="noStrike" dirty="0">
                <a:solidFill>
                  <a:srgbClr val="444444"/>
                </a:solidFill>
                <a:effectLst/>
                <a:latin typeface="roboto condensed" panose="02000000000000000000" pitchFamily="2" charset="0"/>
              </a:rPr>
              <a:t>La Gorilla #4 della BSB Genetics non è certo una varietà per consumatori principianti. Il suo contenuto di THC si mantiene in media intorno al 26%, con alcuni fenotipi che possono superare addirittura il 30%. </a:t>
            </a:r>
            <a:r>
              <a:rPr lang="it-IT" b="0" i="0" u="none" strike="noStrike">
                <a:solidFill>
                  <a:srgbClr val="444444"/>
                </a:solidFill>
                <a:effectLst/>
                <a:latin typeface="roboto condensed" panose="02000000000000000000" pitchFamily="2" charset="0"/>
              </a:rPr>
              <a:t>Questa pianta è così potente che vi basteranno un paio di boccate per ritrovarvi "incollati" al divano, completamente fusi in un profondo stato di relax e con un felice sorriso stampato sul volto!</a:t>
            </a:r>
            <a:endParaRPr lang="it-IT" b="0" i="0" u="none" strike="noStrike" dirty="0">
              <a:solidFill>
                <a:srgbClr val="FFFFFF"/>
              </a:solidFill>
              <a:effectLst/>
              <a:latin typeface="Roboto" panose="02000000000000000000" pitchFamily="2" charset="0"/>
            </a:endParaRPr>
          </a:p>
          <a:p>
            <a:pPr algn="l"/>
            <a:endParaRPr lang="it-IT" b="0" i="0" u="none" strike="noStrike" dirty="0">
              <a:solidFill>
                <a:srgbClr val="FFFFFF"/>
              </a:solidFill>
              <a:effectLst/>
              <a:latin typeface="Roboto" panose="02000000000000000000" pitchFamily="2" charset="0"/>
            </a:endParaRPr>
          </a:p>
          <a:p>
            <a:pPr algn="l"/>
            <a:endParaRPr lang="it-IT" b="0" i="0" u="none" strike="noStrike" dirty="0">
              <a:solidFill>
                <a:srgbClr val="FFFFFF"/>
              </a:solidFill>
              <a:effectLst/>
              <a:latin typeface="Roboto" panose="02000000000000000000" pitchFamily="2" charset="0"/>
            </a:endParaRPr>
          </a:p>
          <a:p>
            <a:pPr algn="l"/>
            <a:r>
              <a:rPr lang="it-IT" b="0" i="0" u="none" strike="noStrike" dirty="0" err="1">
                <a:solidFill>
                  <a:srgbClr val="FFFFFF"/>
                </a:solidFill>
                <a:effectLst/>
                <a:latin typeface="Roboto" panose="02000000000000000000" pitchFamily="2" charset="0"/>
              </a:rPr>
              <a:t>Raadhuisstraat</a:t>
            </a:r>
            <a:r>
              <a:rPr lang="it-IT" b="0" i="0" u="none" strike="noStrike" dirty="0">
                <a:solidFill>
                  <a:srgbClr val="FFFFFF"/>
                </a:solidFill>
                <a:effectLst/>
                <a:latin typeface="Roboto" panose="02000000000000000000" pitchFamily="2" charset="0"/>
              </a:rPr>
              <a:t> 20 (*)</a:t>
            </a:r>
          </a:p>
          <a:p>
            <a:pPr algn="l"/>
            <a:r>
              <a:rPr lang="it-IT" b="0" i="0" u="none" strike="noStrike" dirty="0">
                <a:solidFill>
                  <a:srgbClr val="FFFFFF"/>
                </a:solidFill>
                <a:effectLst/>
                <a:latin typeface="Roboto" panose="02000000000000000000" pitchFamily="2" charset="0"/>
              </a:rPr>
              <a:t>1016 DE Amsterdam</a:t>
            </a:r>
          </a:p>
          <a:p>
            <a:pPr algn="l"/>
            <a:r>
              <a:rPr lang="it-IT" b="0" i="0" u="none" strike="noStrike" dirty="0">
                <a:solidFill>
                  <a:srgbClr val="FFFFFF"/>
                </a:solidFill>
                <a:effectLst/>
                <a:latin typeface="Roboto" panose="02000000000000000000" pitchFamily="2" charset="0"/>
              </a:rPr>
              <a:t>Paesi Bassi</a:t>
            </a:r>
          </a:p>
          <a:p>
            <a:pPr algn="l"/>
            <a:r>
              <a:rPr lang="it-IT" b="0" i="0" u="none" strike="noStrike" dirty="0">
                <a:solidFill>
                  <a:srgbClr val="FFFFFF"/>
                </a:solidFill>
                <a:effectLst/>
                <a:latin typeface="Roboto" panose="02000000000000000000" pitchFamily="2" charset="0"/>
              </a:rPr>
              <a:t>Camera di Commercio: 54983045</a:t>
            </a:r>
          </a:p>
          <a:p>
            <a:pPr algn="l"/>
            <a:r>
              <a:rPr lang="it-IT" b="0" i="0" u="none" strike="noStrike" dirty="0">
                <a:solidFill>
                  <a:srgbClr val="FFFFFF"/>
                </a:solidFill>
                <a:effectLst/>
                <a:latin typeface="Roboto" panose="02000000000000000000" pitchFamily="2" charset="0"/>
              </a:rPr>
              <a:t>Partita IVA: NL851516166B01</a:t>
            </a:r>
          </a:p>
          <a:p>
            <a:endParaRPr lang="it-IT" dirty="0"/>
          </a:p>
        </p:txBody>
      </p:sp>
      <p:sp>
        <p:nvSpPr>
          <p:cNvPr id="4" name="Segnaposto numero diapositiva 3"/>
          <p:cNvSpPr>
            <a:spLocks noGrp="1"/>
          </p:cNvSpPr>
          <p:nvPr>
            <p:ph type="sldNum" sz="quarter" idx="5"/>
          </p:nvPr>
        </p:nvSpPr>
        <p:spPr/>
        <p:txBody>
          <a:bodyPr/>
          <a:lstStyle/>
          <a:p>
            <a:fld id="{63D20A50-FF98-C248-AB15-7438F4A09AD3}" type="slidenum">
              <a:rPr lang="it-IT" smtClean="0"/>
              <a:t>38</a:t>
            </a:fld>
            <a:endParaRPr lang="it-IT"/>
          </a:p>
        </p:txBody>
      </p:sp>
    </p:spTree>
    <p:extLst>
      <p:ext uri="{BB962C8B-B14F-4D97-AF65-F5344CB8AC3E}">
        <p14:creationId xmlns:p14="http://schemas.microsoft.com/office/powerpoint/2010/main" val="2159367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0" i="0" u="none" strike="noStrike" dirty="0">
                <a:solidFill>
                  <a:srgbClr val="444444"/>
                </a:solidFill>
                <a:effectLst/>
                <a:latin typeface="roboto condensed" panose="02000000000000000000" pitchFamily="2" charset="0"/>
              </a:rPr>
              <a:t>La Bruce Banner #3 non viene chiamata "La Varietà Più Forte del Pianeta" per niente. Solo una boccata di questa potente marijuana potrebbe essere sufficiente per tenervi sollevati per ore. Ma la Bruce Banner #3 non è solo una meravigliosa varietà di cannabis per veri intenditori e persone dalla mente creativa interessate ad una spinta di energia in più. Anche i consumatori terapeutici usano questa pianta per alleviare diversi disturbi, tra cui depressione, stress, affaticamento, infiammazioni, emicranie e nausea.</a:t>
            </a:r>
            <a:endParaRPr lang="it-IT" dirty="0"/>
          </a:p>
        </p:txBody>
      </p:sp>
      <p:sp>
        <p:nvSpPr>
          <p:cNvPr id="4" name="Segnaposto numero diapositiva 3"/>
          <p:cNvSpPr>
            <a:spLocks noGrp="1"/>
          </p:cNvSpPr>
          <p:nvPr>
            <p:ph type="sldNum" sz="quarter" idx="5"/>
          </p:nvPr>
        </p:nvSpPr>
        <p:spPr/>
        <p:txBody>
          <a:bodyPr/>
          <a:lstStyle/>
          <a:p>
            <a:fld id="{63D20A50-FF98-C248-AB15-7438F4A09AD3}" type="slidenum">
              <a:rPr lang="it-IT" smtClean="0"/>
              <a:t>39</a:t>
            </a:fld>
            <a:endParaRPr lang="it-IT"/>
          </a:p>
        </p:txBody>
      </p:sp>
    </p:spTree>
    <p:extLst>
      <p:ext uri="{BB962C8B-B14F-4D97-AF65-F5344CB8AC3E}">
        <p14:creationId xmlns:p14="http://schemas.microsoft.com/office/powerpoint/2010/main" val="11808983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0" i="0" u="none" strike="noStrike" dirty="0">
                <a:solidFill>
                  <a:srgbClr val="444444"/>
                </a:solidFill>
                <a:effectLst/>
                <a:latin typeface="roboto condensed" panose="02000000000000000000" pitchFamily="2" charset="0"/>
              </a:rPr>
              <a:t>I suoi effetti si iniziano a percepire come un leggero "high" cerebrale da sativa, che ispira, motiva e stimola. Una straordinaria varietà per svolgere qualsiasi attività creativa. Tuttavia, grazie al suo lato indica, i suoi effetti euforici e creativi sono accompagnati da una piacevole e rilassante sensazione che rende l'esperienza complessiva alquanto bilanciata. Tuttavia, rimane una straordinaria marijuana da consumare a qualsiasi ora del giorno.</a:t>
            </a:r>
            <a:endParaRPr lang="it-IT" dirty="0"/>
          </a:p>
        </p:txBody>
      </p:sp>
      <p:sp>
        <p:nvSpPr>
          <p:cNvPr id="4" name="Segnaposto numero diapositiva 3"/>
          <p:cNvSpPr>
            <a:spLocks noGrp="1"/>
          </p:cNvSpPr>
          <p:nvPr>
            <p:ph type="sldNum" sz="quarter" idx="5"/>
          </p:nvPr>
        </p:nvSpPr>
        <p:spPr/>
        <p:txBody>
          <a:bodyPr/>
          <a:lstStyle/>
          <a:p>
            <a:fld id="{63D20A50-FF98-C248-AB15-7438F4A09AD3}" type="slidenum">
              <a:rPr lang="it-IT" smtClean="0"/>
              <a:t>40</a:t>
            </a:fld>
            <a:endParaRPr lang="it-IT"/>
          </a:p>
        </p:txBody>
      </p:sp>
    </p:spTree>
    <p:extLst>
      <p:ext uri="{BB962C8B-B14F-4D97-AF65-F5344CB8AC3E}">
        <p14:creationId xmlns:p14="http://schemas.microsoft.com/office/powerpoint/2010/main" val="1239311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Modello </a:t>
            </a:r>
            <a:r>
              <a:rPr lang="it-IT" sz="1200" kern="1200" dirty="0" err="1">
                <a:solidFill>
                  <a:schemeClr val="tx1"/>
                </a:solidFill>
                <a:effectLst/>
                <a:latin typeface="+mn-lt"/>
                <a:ea typeface="+mn-ea"/>
                <a:cs typeface="+mn-cs"/>
              </a:rPr>
              <a:t>neuroevolutivo</a:t>
            </a:r>
            <a:r>
              <a:rPr lang="it-IT" sz="1200" kern="1200" dirty="0">
                <a:solidFill>
                  <a:schemeClr val="tx1"/>
                </a:solidFill>
                <a:effectLst/>
                <a:latin typeface="+mn-lt"/>
                <a:ea typeface="+mn-ea"/>
                <a:cs typeface="+mn-cs"/>
              </a:rPr>
              <a:t> dell'</a:t>
            </a:r>
            <a:r>
              <a:rPr lang="it-IT" sz="1200" kern="1200" dirty="0" err="1">
                <a:solidFill>
                  <a:schemeClr val="tx1"/>
                </a:solidFill>
                <a:effectLst/>
                <a:latin typeface="+mn-lt"/>
                <a:ea typeface="+mn-ea"/>
                <a:cs typeface="+mn-cs"/>
              </a:rPr>
              <a:t>endocannabinoide</a:t>
            </a:r>
            <a:r>
              <a:rPr lang="it-IT" sz="1200" kern="1200" dirty="0">
                <a:solidFill>
                  <a:schemeClr val="tx1"/>
                </a:solidFill>
                <a:effectLst/>
                <a:latin typeface="+mn-lt"/>
                <a:ea typeface="+mn-ea"/>
                <a:cs typeface="+mn-cs"/>
              </a:rPr>
              <a:t> (CB1R), </a:t>
            </a:r>
            <a:r>
              <a:rPr lang="it-IT" sz="1200" kern="1200" dirty="0" err="1">
                <a:solidFill>
                  <a:schemeClr val="tx1"/>
                </a:solidFill>
                <a:effectLst/>
                <a:latin typeface="+mn-lt"/>
                <a:ea typeface="+mn-ea"/>
                <a:cs typeface="+mn-cs"/>
              </a:rPr>
              <a:t>endocannabinoide</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a:t>
            </a:r>
            <a:r>
              <a:rPr lang="it-IT" sz="1200" kern="1200" dirty="0" err="1">
                <a:solidFill>
                  <a:schemeClr val="tx1"/>
                </a:solidFill>
                <a:effectLst/>
                <a:latin typeface="+mn-lt"/>
                <a:ea typeface="+mn-ea"/>
                <a:cs typeface="+mn-cs"/>
              </a:rPr>
              <a:t>eCB</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ligandi</a:t>
            </a:r>
            <a:r>
              <a:rPr lang="it-IT" sz="1200" kern="1200" dirty="0">
                <a:solidFill>
                  <a:schemeClr val="tx1"/>
                </a:solidFill>
                <a:effectLst/>
                <a:latin typeface="+mn-lt"/>
                <a:ea typeface="+mn-ea"/>
                <a:cs typeface="+mn-cs"/>
              </a:rPr>
              <a:t> (2-​</a:t>
            </a:r>
            <a:r>
              <a:rPr lang="it-IT" sz="1200" kern="1200" dirty="0" err="1">
                <a:solidFill>
                  <a:schemeClr val="tx1"/>
                </a:solidFill>
                <a:effectLst/>
                <a:latin typeface="+mn-lt"/>
                <a:ea typeface="+mn-ea"/>
                <a:cs typeface="+mn-cs"/>
              </a:rPr>
              <a:t>arachidoniolglicerolo</a:t>
            </a:r>
            <a:r>
              <a:rPr lang="it-IT" sz="1200" kern="1200" dirty="0">
                <a:solidFill>
                  <a:schemeClr val="tx1"/>
                </a:solidFill>
                <a:effectLst/>
                <a:latin typeface="+mn-lt"/>
                <a:ea typeface="+mn-ea"/>
                <a:cs typeface="+mn-cs"/>
              </a:rPr>
              <a:t> (2-​AG) e </a:t>
            </a:r>
            <a:r>
              <a:rPr lang="it-IT" sz="1200" kern="1200" dirty="0" err="1">
                <a:solidFill>
                  <a:schemeClr val="tx1"/>
                </a:solidFill>
                <a:effectLst/>
                <a:latin typeface="+mn-lt"/>
                <a:ea typeface="+mn-ea"/>
                <a:cs typeface="+mn-cs"/>
              </a:rPr>
              <a:t>anandamide</a:t>
            </a:r>
            <a:r>
              <a:rPr lang="it-IT" sz="1200" kern="1200" dirty="0">
                <a:solidFill>
                  <a:schemeClr val="tx1"/>
                </a:solidFill>
                <a:effectLst/>
                <a:latin typeface="+mn-lt"/>
                <a:ea typeface="+mn-ea"/>
                <a:cs typeface="+mn-cs"/>
              </a:rPr>
              <a:t> (AEA)), enzimi di sintesi (</a:t>
            </a:r>
            <a:r>
              <a:rPr lang="it-IT" sz="1200" kern="1200" dirty="0" err="1">
                <a:solidFill>
                  <a:schemeClr val="tx1"/>
                </a:solidFill>
                <a:effectLst/>
                <a:latin typeface="+mn-lt"/>
                <a:ea typeface="+mn-ea"/>
                <a:cs typeface="+mn-cs"/>
              </a:rPr>
              <a:t>diacilglicerolo</a:t>
            </a:r>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lipasi (DAGL) e </a:t>
            </a:r>
            <a:r>
              <a:rPr lang="it-IT" sz="1200" kern="1200" dirty="0" err="1">
                <a:solidFill>
                  <a:schemeClr val="tx1"/>
                </a:solidFill>
                <a:effectLst/>
                <a:latin typeface="+mn-lt"/>
                <a:ea typeface="+mn-ea"/>
                <a:cs typeface="+mn-cs"/>
              </a:rPr>
              <a:t>N-acilfosfatidiletanolammina</a:t>
            </a:r>
            <a:r>
              <a:rPr lang="it-IT" sz="1200" kern="1200" dirty="0">
                <a:solidFill>
                  <a:schemeClr val="tx1"/>
                </a:solidFill>
                <a:effectLst/>
                <a:latin typeface="+mn-lt"/>
                <a:ea typeface="+mn-ea"/>
                <a:cs typeface="+mn-cs"/>
              </a:rPr>
              <a:t> selettivo </a:t>
            </a:r>
            <a:r>
              <a:rPr lang="it-IT" sz="1200" kern="1200" dirty="0" err="1">
                <a:solidFill>
                  <a:schemeClr val="tx1"/>
                </a:solidFill>
                <a:effectLst/>
                <a:latin typeface="+mn-lt"/>
                <a:ea typeface="+mn-ea"/>
                <a:cs typeface="+mn-cs"/>
              </a:rPr>
              <a:t>fosfolipasi</a:t>
            </a:r>
            <a:r>
              <a:rPr lang="it-IT" sz="1200" kern="1200" dirty="0">
                <a:solidFill>
                  <a:schemeClr val="tx1"/>
                </a:solidFill>
                <a:effectLst/>
                <a:latin typeface="+mn-lt"/>
                <a:ea typeface="+mn-ea"/>
                <a:cs typeface="+mn-cs"/>
              </a:rPr>
              <a:t> D (NAPE-​PLD)) e degradativa</a:t>
            </a:r>
          </a:p>
          <a:p>
            <a:r>
              <a:rPr lang="it-IT" sz="1200" kern="1200" dirty="0">
                <a:solidFill>
                  <a:schemeClr val="tx1"/>
                </a:solidFill>
                <a:effectLst/>
                <a:latin typeface="+mn-lt"/>
                <a:ea typeface="+mn-ea"/>
                <a:cs typeface="+mn-cs"/>
              </a:rPr>
              <a:t>enzimi (</a:t>
            </a:r>
            <a:r>
              <a:rPr lang="it-IT" sz="1200" kern="1200" dirty="0" err="1">
                <a:solidFill>
                  <a:schemeClr val="tx1"/>
                </a:solidFill>
                <a:effectLst/>
                <a:latin typeface="+mn-lt"/>
                <a:ea typeface="+mn-ea"/>
                <a:cs typeface="+mn-cs"/>
              </a:rPr>
              <a:t>monoacilglicerolo</a:t>
            </a:r>
            <a:r>
              <a:rPr lang="it-IT" sz="1200" kern="1200" dirty="0">
                <a:solidFill>
                  <a:schemeClr val="tx1"/>
                </a:solidFill>
                <a:effectLst/>
                <a:latin typeface="+mn-lt"/>
                <a:ea typeface="+mn-ea"/>
                <a:cs typeface="+mn-cs"/>
              </a:rPr>
              <a:t> lipasi (MAGL) e acidi grassi ammide idrolasi (FAAH)) rilevata nel cervello (asterisco singolo, umano; due asterischi, roditore; tre asterischi, umano e roditore). Nei roditori, il gene Cnr1, che codifica per CB1R, mostra la sua massima espressione durante lo sviluppo iniziale e poi l'espressione diminuisce fino all'età adulta. Coerentemente, CB1R  aumenta progressivamente dall'inizio della gestazione a raggiungere densità massime durante l'adolescenza in vari</a:t>
            </a:r>
          </a:p>
          <a:p>
            <a:r>
              <a:rPr lang="it-IT" sz="1200" kern="1200" dirty="0">
                <a:solidFill>
                  <a:schemeClr val="tx1"/>
                </a:solidFill>
                <a:effectLst/>
                <a:latin typeface="+mn-lt"/>
                <a:ea typeface="+mn-ea"/>
                <a:cs typeface="+mn-cs"/>
              </a:rPr>
              <a:t>regioni cerebrali (striato, proencefalo limbico e mesencefalo ventrale) prima di scendere a livelli elevati e sostenuti nel cervello adulto. </a:t>
            </a:r>
          </a:p>
          <a:p>
            <a:r>
              <a:rPr lang="it-IT" sz="1200" kern="1200" dirty="0">
                <a:solidFill>
                  <a:schemeClr val="tx1"/>
                </a:solidFill>
                <a:effectLst/>
                <a:latin typeface="+mn-lt"/>
                <a:ea typeface="+mn-ea"/>
                <a:cs typeface="+mn-cs"/>
              </a:rPr>
              <a:t>Pannello inferiore: illustrazione di diversi eventi di sviluppo neurologico che si verificano dalla gestazione alla prima età adulta che sono regolati dalla segnalazione della BCE. Il periodo di gestazione è caratterizzato </a:t>
            </a:r>
            <a:r>
              <a:rPr lang="it-IT" sz="1200" kern="1200" dirty="0" err="1">
                <a:solidFill>
                  <a:schemeClr val="tx1"/>
                </a:solidFill>
                <a:effectLst/>
                <a:latin typeface="+mn-lt"/>
                <a:ea typeface="+mn-ea"/>
                <a:cs typeface="+mn-cs"/>
              </a:rPr>
              <a:t>dala</a:t>
            </a:r>
            <a:r>
              <a:rPr lang="it-IT" sz="1200" kern="1200" dirty="0">
                <a:solidFill>
                  <a:schemeClr val="tx1"/>
                </a:solidFill>
                <a:effectLst/>
                <a:latin typeface="+mn-lt"/>
                <a:ea typeface="+mn-ea"/>
                <a:cs typeface="+mn-cs"/>
              </a:rPr>
              <a:t> generazione e la migrazione neuronale sono seguite in una fase successiva per </a:t>
            </a:r>
            <a:r>
              <a:rPr lang="it-IT" sz="1200" kern="1200" dirty="0" err="1">
                <a:solidFill>
                  <a:schemeClr val="tx1"/>
                </a:solidFill>
                <a:effectLst/>
                <a:latin typeface="+mn-lt"/>
                <a:ea typeface="+mn-ea"/>
                <a:cs typeface="+mn-cs"/>
              </a:rPr>
              <a:t>sinaptogenesi</a:t>
            </a:r>
            <a:r>
              <a:rPr lang="it-IT" sz="1200" kern="1200" dirty="0">
                <a:solidFill>
                  <a:schemeClr val="tx1"/>
                </a:solidFill>
                <a:effectLst/>
                <a:latin typeface="+mn-lt"/>
                <a:ea typeface="+mn-ea"/>
                <a:cs typeface="+mn-cs"/>
              </a:rPr>
              <a:t> e trasmissione sinaptica che continua</a:t>
            </a:r>
          </a:p>
          <a:p>
            <a:r>
              <a:rPr lang="it-IT" sz="1200" kern="1200" dirty="0">
                <a:solidFill>
                  <a:schemeClr val="tx1"/>
                </a:solidFill>
                <a:effectLst/>
                <a:latin typeface="+mn-lt"/>
                <a:ea typeface="+mn-ea"/>
                <a:cs typeface="+mn-cs"/>
              </a:rPr>
              <a:t>nell'infanzia, nella fanciullezza e nell'età adulta. Il periodo adolescenziale è caratterizzato dalla potatura sinaptica (eliminazione di sinapsi) che modella l'architettura del cervello maturo con</a:t>
            </a:r>
          </a:p>
          <a:p>
            <a:r>
              <a:rPr lang="it-IT" sz="1200" kern="1200" dirty="0">
                <a:solidFill>
                  <a:schemeClr val="tx1"/>
                </a:solidFill>
                <a:effectLst/>
                <a:latin typeface="+mn-lt"/>
                <a:ea typeface="+mn-ea"/>
                <a:cs typeface="+mn-cs"/>
              </a:rPr>
              <a:t>fluttuazioni dinamiche dei componenti del sistema BCE, compresa l'espressione CB1R, i </a:t>
            </a:r>
            <a:r>
              <a:rPr lang="it-IT" sz="1200" kern="1200" dirty="0" err="1">
                <a:solidFill>
                  <a:schemeClr val="tx1"/>
                </a:solidFill>
                <a:effectLst/>
                <a:latin typeface="+mn-lt"/>
                <a:ea typeface="+mn-ea"/>
                <a:cs typeface="+mn-cs"/>
              </a:rPr>
              <a:t>ligandi</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eCB</a:t>
            </a:r>
            <a:r>
              <a:rPr lang="it-IT" sz="1200" kern="1200" dirty="0">
                <a:solidFill>
                  <a:schemeClr val="tx1"/>
                </a:solidFill>
                <a:effectLst/>
                <a:latin typeface="+mn-lt"/>
                <a:ea typeface="+mn-ea"/>
                <a:cs typeface="+mn-cs"/>
              </a:rPr>
              <a:t> e l'attività FAAH durante la prima e la tarda adolescenza.</a:t>
            </a:r>
          </a:p>
          <a:p>
            <a:endParaRPr lang="it-IT" dirty="0"/>
          </a:p>
        </p:txBody>
      </p:sp>
      <p:sp>
        <p:nvSpPr>
          <p:cNvPr id="4" name="Segnaposto numero diapositiva 3"/>
          <p:cNvSpPr>
            <a:spLocks noGrp="1"/>
          </p:cNvSpPr>
          <p:nvPr>
            <p:ph type="sldNum" sz="quarter" idx="5"/>
          </p:nvPr>
        </p:nvSpPr>
        <p:spPr/>
        <p:txBody>
          <a:bodyPr/>
          <a:lstStyle/>
          <a:p>
            <a:fld id="{58E139FB-C449-A640-A695-9F13329795C0}" type="slidenum">
              <a:rPr lang="it-IT" smtClean="0"/>
              <a:t>41</a:t>
            </a:fld>
            <a:endParaRPr lang="it-IT"/>
          </a:p>
        </p:txBody>
      </p:sp>
    </p:spTree>
    <p:extLst>
      <p:ext uri="{BB962C8B-B14F-4D97-AF65-F5344CB8AC3E}">
        <p14:creationId xmlns:p14="http://schemas.microsoft.com/office/powerpoint/2010/main" val="31141849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Meccanismi epigenetici, che si verificano sul DNA nel nucleo delle cellule per regolano l'espressione genica, sono sensibili all'esposizione ai </a:t>
            </a:r>
            <a:r>
              <a:rPr lang="it-IT" sz="1200" kern="1200" dirty="0" err="1">
                <a:solidFill>
                  <a:schemeClr val="tx1"/>
                </a:solidFill>
                <a:effectLst/>
                <a:latin typeface="+mn-lt"/>
                <a:ea typeface="+mn-ea"/>
                <a:cs typeface="+mn-cs"/>
              </a:rPr>
              <a:t>cannabinoidi</a:t>
            </a:r>
            <a:r>
              <a:rPr lang="it-IT" sz="1200" kern="1200" dirty="0">
                <a:solidFill>
                  <a:schemeClr val="tx1"/>
                </a:solidFill>
                <a:effectLst/>
                <a:latin typeface="+mn-lt"/>
                <a:ea typeface="+mn-ea"/>
                <a:cs typeface="+mn-cs"/>
              </a:rPr>
              <a:t>. Durante le fasi di sviluppo perinatale e adolescenziale, la struttura della cromatina dei loci genici funzionalmente correlati alla plasticità sinaptica  regolato da macchinari epigenetici e </a:t>
            </a:r>
            <a:r>
              <a:rPr lang="it-IT" sz="1200" kern="1200" dirty="0" err="1">
                <a:solidFill>
                  <a:schemeClr val="tx1"/>
                </a:solidFill>
                <a:effectLst/>
                <a:latin typeface="+mn-lt"/>
                <a:ea typeface="+mn-ea"/>
                <a:cs typeface="+mn-cs"/>
              </a:rPr>
              <a:t>trascrizionali</a:t>
            </a:r>
            <a:r>
              <a:rPr lang="it-IT" sz="1200" kern="1200" dirty="0">
                <a:solidFill>
                  <a:schemeClr val="tx1"/>
                </a:solidFill>
                <a:effectLst/>
                <a:latin typeface="+mn-lt"/>
                <a:ea typeface="+mn-ea"/>
                <a:cs typeface="+mn-cs"/>
              </a:rPr>
              <a:t> (rappresentati da varie forme colorate) che possono essere alterati da stimoli esterni come l'esposizione ai </a:t>
            </a:r>
            <a:r>
              <a:rPr lang="it-IT" sz="1200" kern="1200" dirty="0" err="1">
                <a:solidFill>
                  <a:schemeClr val="tx1"/>
                </a:solidFill>
                <a:effectLst/>
                <a:latin typeface="+mn-lt"/>
                <a:ea typeface="+mn-ea"/>
                <a:cs typeface="+mn-cs"/>
              </a:rPr>
              <a:t>cannabinoidi</a:t>
            </a:r>
            <a:r>
              <a:rPr lang="it-IT" sz="1200" kern="1200" dirty="0">
                <a:solidFill>
                  <a:schemeClr val="tx1"/>
                </a:solidFill>
                <a:effectLst/>
                <a:latin typeface="+mn-lt"/>
                <a:ea typeface="+mn-ea"/>
                <a:cs typeface="+mn-cs"/>
              </a:rPr>
              <a:t>. Con il progredire dello sviluppo, questa maggiore sensibilità dell'epigenetica la reattività diminuisce, rendendo il cervello adulto meno vulnerabile alle influenze esterne. </a:t>
            </a:r>
          </a:p>
          <a:p>
            <a:r>
              <a:rPr lang="it-IT" sz="1200" kern="1200" dirty="0">
                <a:solidFill>
                  <a:schemeClr val="tx1"/>
                </a:solidFill>
                <a:effectLst/>
                <a:latin typeface="+mn-lt"/>
                <a:ea typeface="+mn-ea"/>
                <a:cs typeface="+mn-cs"/>
              </a:rPr>
              <a:t> </a:t>
            </a:r>
          </a:p>
          <a:p>
            <a:endParaRPr lang="it-IT" dirty="0"/>
          </a:p>
        </p:txBody>
      </p:sp>
      <p:sp>
        <p:nvSpPr>
          <p:cNvPr id="4" name="Segnaposto numero diapositiva 3"/>
          <p:cNvSpPr>
            <a:spLocks noGrp="1"/>
          </p:cNvSpPr>
          <p:nvPr>
            <p:ph type="sldNum" sz="quarter" idx="5"/>
          </p:nvPr>
        </p:nvSpPr>
        <p:spPr/>
        <p:txBody>
          <a:bodyPr/>
          <a:lstStyle/>
          <a:p>
            <a:fld id="{58E139FB-C449-A640-A695-9F13329795C0}" type="slidenum">
              <a:rPr lang="it-IT" smtClean="0"/>
              <a:t>42</a:t>
            </a:fld>
            <a:endParaRPr lang="it-IT"/>
          </a:p>
        </p:txBody>
      </p:sp>
    </p:spTree>
    <p:extLst>
      <p:ext uri="{BB962C8B-B14F-4D97-AF65-F5344CB8AC3E}">
        <p14:creationId xmlns:p14="http://schemas.microsoft.com/office/powerpoint/2010/main" val="4508223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l'uso di cannabis è associato a un assottigliamento corticale accelerato correlato all'età nel prefrontale sinistro e prefrontale destro. Inoltre, l'interazione time × cannabis era significativamente associata a una mappa derivata dalla PET della disponibilità del recettore CB1, indicando che le aree corticali in cui l'</a:t>
            </a:r>
          </a:p>
          <a:p>
            <a:r>
              <a:rPr lang="it-IT" dirty="0"/>
              <a:t>assottigliamento legato all'età era qualificato dalla cannabis si sovrapponevano parzialmente ad aree che mostravano una maggiore densità di recettori CB1.</a:t>
            </a:r>
          </a:p>
          <a:p>
            <a:r>
              <a:rPr lang="it-IT" dirty="0"/>
              <a:t>I risultati dell'analisi longitudinale hanno indicato che l'assottigliamento corticale correlato all'età era associato all'uso di cannabis in modo dose-dipendente in modo tale che un maggiore uso dal basale al follow-up a 5 anni fosse associato a tassi aumentati di assottigliamento corticale nelle regioni prevalentemente prefrontali durante lo stesso periodo</a:t>
            </a:r>
          </a:p>
        </p:txBody>
      </p:sp>
      <p:sp>
        <p:nvSpPr>
          <p:cNvPr id="4" name="Segnaposto numero diapositiva 3"/>
          <p:cNvSpPr>
            <a:spLocks noGrp="1"/>
          </p:cNvSpPr>
          <p:nvPr>
            <p:ph type="sldNum" sz="quarter" idx="5"/>
          </p:nvPr>
        </p:nvSpPr>
        <p:spPr/>
        <p:txBody>
          <a:bodyPr/>
          <a:lstStyle/>
          <a:p>
            <a:fld id="{58E139FB-C449-A640-A695-9F13329795C0}" type="slidenum">
              <a:rPr lang="it-IT" smtClean="0"/>
              <a:t>45</a:t>
            </a:fld>
            <a:endParaRPr lang="it-IT"/>
          </a:p>
        </p:txBody>
      </p:sp>
    </p:spTree>
    <p:extLst>
      <p:ext uri="{BB962C8B-B14F-4D97-AF65-F5344CB8AC3E}">
        <p14:creationId xmlns:p14="http://schemas.microsoft.com/office/powerpoint/2010/main" val="3274022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Importanza relativa dei disturbi specifici  secondo i genitori, I disturbi d'ansia sono stati più comunemente classificati come</a:t>
            </a:r>
          </a:p>
          <a:p>
            <a:r>
              <a:rPr lang="it-IT" dirty="0"/>
              <a:t>importante da prevenire, con il 91% degli intervistati che classifica i disturbi d'ansia come importanti da prevenire,</a:t>
            </a:r>
          </a:p>
          <a:p>
            <a:r>
              <a:rPr lang="it-IT" dirty="0"/>
              <a:t>Il 52% classifica i disturbi d'ansia tra le prime tre più importanti prevenzione e il 23% classifica</a:t>
            </a:r>
          </a:p>
          <a:p>
            <a:r>
              <a:rPr lang="it-IT" dirty="0"/>
              <a:t>i disturbi d'ansia come il problema più importante da prevenire. Il secondo disturbo più probabile</a:t>
            </a:r>
          </a:p>
          <a:p>
            <a:r>
              <a:rPr lang="it-IT" dirty="0"/>
              <a:t>classificata come importante è stata la depressione (86%), seguita dall'abuso di alcol (84%), il controllo degli impulsi</a:t>
            </a:r>
          </a:p>
          <a:p>
            <a:r>
              <a:rPr lang="it-IT" dirty="0"/>
              <a:t>(81%), problemi di abuso di sostanze (78%), disturbi alimentari (77%), fumo di sigaretta</a:t>
            </a:r>
          </a:p>
          <a:p>
            <a:r>
              <a:rPr lang="it-IT" dirty="0"/>
              <a:t>(76%), obesità (75%) e disturbi del sonno (75%)</a:t>
            </a:r>
          </a:p>
        </p:txBody>
      </p:sp>
      <p:sp>
        <p:nvSpPr>
          <p:cNvPr id="4" name="Segnaposto numero diapositiva 3"/>
          <p:cNvSpPr>
            <a:spLocks noGrp="1"/>
          </p:cNvSpPr>
          <p:nvPr>
            <p:ph type="sldNum" sz="quarter" idx="5"/>
          </p:nvPr>
        </p:nvSpPr>
        <p:spPr/>
        <p:txBody>
          <a:bodyPr/>
          <a:lstStyle/>
          <a:p>
            <a:fld id="{58E139FB-C449-A640-A695-9F13329795C0}" type="slidenum">
              <a:rPr lang="it-IT" smtClean="0"/>
              <a:t>6</a:t>
            </a:fld>
            <a:endParaRPr lang="it-IT"/>
          </a:p>
        </p:txBody>
      </p:sp>
    </p:spTree>
    <p:extLst>
      <p:ext uri="{BB962C8B-B14F-4D97-AF65-F5344CB8AC3E}">
        <p14:creationId xmlns:p14="http://schemas.microsoft.com/office/powerpoint/2010/main" val="11052079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3D20A50-FF98-C248-AB15-7438F4A09AD3}" type="slidenum">
              <a:rPr lang="it-IT" smtClean="0"/>
              <a:t>46</a:t>
            </a:fld>
            <a:endParaRPr lang="it-IT"/>
          </a:p>
        </p:txBody>
      </p:sp>
    </p:spTree>
    <p:extLst>
      <p:ext uri="{BB962C8B-B14F-4D97-AF65-F5344CB8AC3E}">
        <p14:creationId xmlns:p14="http://schemas.microsoft.com/office/powerpoint/2010/main" val="11268195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fase </a:t>
            </a:r>
            <a:r>
              <a:rPr lang="it-IT" dirty="0" err="1"/>
              <a:t>premorbosa</a:t>
            </a:r>
            <a:r>
              <a:rPr lang="it-IT" dirty="0"/>
              <a:t> inizia durante il periodo perinatale ed è spesso asintomatico. Accumulo di ulteriori fattori di rischio dall'infanzia alla giovane età adulta potrebbero portare alla nascita</a:t>
            </a:r>
          </a:p>
          <a:p>
            <a:r>
              <a:rPr lang="it-IT" dirty="0"/>
              <a:t>di uno stadio clinico ad alto rischio, caratterizzato da sintomi attenuati che non soddisfano la soglia diagnostica per i disturbi mentali ma sono tipicamente associati con un certo grado di compromissione funzionale. Questi sintomi attenuati possono poi progredire fino a diventare completamente sintomatici, per poi persistere fino all'età adulta,</a:t>
            </a:r>
          </a:p>
          <a:p>
            <a:r>
              <a:rPr lang="it-IT" dirty="0"/>
              <a:t>soprattutto se trattata in modo subottimale, portando ad una fase recidivante ed eventualmente a stadio cronico.</a:t>
            </a:r>
          </a:p>
          <a:p>
            <a:r>
              <a:rPr lang="it-IT" dirty="0"/>
              <a:t>Il periodo dal prenatale/perinatale fase all'inizio del primo episodio la più avvincente finestra di opportunità preventiva.</a:t>
            </a:r>
          </a:p>
          <a:p>
            <a:r>
              <a:rPr lang="it-IT" dirty="0"/>
              <a:t>Integrando il quadro preventivo all'interno di un </a:t>
            </a:r>
            <a:r>
              <a:rPr lang="it-IT" dirty="0" err="1"/>
              <a:t>neurosviluppo</a:t>
            </a:r>
            <a:r>
              <a:rPr lang="it-IT" dirty="0"/>
              <a:t> sensibile modello di </a:t>
            </a:r>
            <a:r>
              <a:rPr lang="it-IT" dirty="0" err="1"/>
              <a:t>stadiazione</a:t>
            </a:r>
            <a:r>
              <a:rPr lang="it-IT" dirty="0"/>
              <a:t> clinica, prevenzione primaria (universale, selettivo e indicato) e</a:t>
            </a:r>
          </a:p>
          <a:p>
            <a:r>
              <a:rPr lang="it-IT" dirty="0"/>
              <a:t>promozione di un buono stato mentale (e fisico) emergono come strategie fondamentali da raggiungere questa </a:t>
            </a:r>
            <a:r>
              <a:rPr lang="it-IT"/>
              <a:t>finestra critica.</a:t>
            </a:r>
            <a:endParaRPr lang="it-IT" dirty="0"/>
          </a:p>
        </p:txBody>
      </p:sp>
      <p:sp>
        <p:nvSpPr>
          <p:cNvPr id="4" name="Segnaposto numero diapositiva 3"/>
          <p:cNvSpPr>
            <a:spLocks noGrp="1"/>
          </p:cNvSpPr>
          <p:nvPr>
            <p:ph type="sldNum" sz="quarter" idx="5"/>
          </p:nvPr>
        </p:nvSpPr>
        <p:spPr/>
        <p:txBody>
          <a:bodyPr/>
          <a:lstStyle/>
          <a:p>
            <a:fld id="{58E139FB-C449-A640-A695-9F13329795C0}" type="slidenum">
              <a:rPr lang="it-IT" smtClean="0"/>
              <a:t>47</a:t>
            </a:fld>
            <a:endParaRPr lang="it-IT"/>
          </a:p>
        </p:txBody>
      </p:sp>
    </p:spTree>
    <p:extLst>
      <p:ext uri="{BB962C8B-B14F-4D97-AF65-F5344CB8AC3E}">
        <p14:creationId xmlns:p14="http://schemas.microsoft.com/office/powerpoint/2010/main" val="38540855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Quindi è stato ampiamente impiegato in psichiatria e recentemente è stato ampliato per includere fattori di stile di vita come l'uso improprio di sostanze, la dieta e il fumo; tutto ciò, insieme ai fattori di resilienza, ha dimostrato di avere un impatto sullo sviluppo della depressione e del disturbo bipolare.</a:t>
            </a:r>
          </a:p>
          <a:p>
            <a:r>
              <a:rPr lang="it-IT" dirty="0"/>
              <a:t>I componenti del modello rappresentano domini apparentemente distinti, tuttavia recenti ricerche hanno dimostrato che esistono importanti legami iterativi tra i vari componenti e questi contribuiscono cumulativamente all'insorgenza e al mantenimento dei disturbi dell'umore</a:t>
            </a:r>
          </a:p>
        </p:txBody>
      </p:sp>
      <p:sp>
        <p:nvSpPr>
          <p:cNvPr id="4" name="Segnaposto numero diapositiva 3"/>
          <p:cNvSpPr>
            <a:spLocks noGrp="1"/>
          </p:cNvSpPr>
          <p:nvPr>
            <p:ph type="sldNum" sz="quarter" idx="5"/>
          </p:nvPr>
        </p:nvSpPr>
        <p:spPr/>
        <p:txBody>
          <a:bodyPr/>
          <a:lstStyle/>
          <a:p>
            <a:fld id="{58E139FB-C449-A640-A695-9F13329795C0}" type="slidenum">
              <a:rPr lang="it-IT" smtClean="0"/>
              <a:t>48</a:t>
            </a:fld>
            <a:endParaRPr lang="it-IT"/>
          </a:p>
        </p:txBody>
      </p:sp>
    </p:spTree>
    <p:extLst>
      <p:ext uri="{BB962C8B-B14F-4D97-AF65-F5344CB8AC3E}">
        <p14:creationId xmlns:p14="http://schemas.microsoft.com/office/powerpoint/2010/main" val="1345866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8E139FB-C449-A640-A695-9F13329795C0}" type="slidenum">
              <a:rPr lang="it-IT" smtClean="0"/>
              <a:t>49</a:t>
            </a:fld>
            <a:endParaRPr lang="it-IT"/>
          </a:p>
        </p:txBody>
      </p:sp>
    </p:spTree>
    <p:extLst>
      <p:ext uri="{BB962C8B-B14F-4D97-AF65-F5344CB8AC3E}">
        <p14:creationId xmlns:p14="http://schemas.microsoft.com/office/powerpoint/2010/main" val="1649426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solidFill>
                  <a:srgbClr val="FF0000"/>
                </a:solidFill>
              </a:rPr>
              <a:t>Far fronte, prosperare</a:t>
            </a:r>
          </a:p>
        </p:txBody>
      </p:sp>
      <p:sp>
        <p:nvSpPr>
          <p:cNvPr id="4" name="Segnaposto numero diapositiva 3"/>
          <p:cNvSpPr>
            <a:spLocks noGrp="1"/>
          </p:cNvSpPr>
          <p:nvPr>
            <p:ph type="sldNum" sz="quarter" idx="5"/>
          </p:nvPr>
        </p:nvSpPr>
        <p:spPr/>
        <p:txBody>
          <a:bodyPr/>
          <a:lstStyle/>
          <a:p>
            <a:fld id="{58E139FB-C449-A640-A695-9F13329795C0}" type="slidenum">
              <a:rPr lang="it-IT" smtClean="0"/>
              <a:t>7</a:t>
            </a:fld>
            <a:endParaRPr lang="it-IT"/>
          </a:p>
        </p:txBody>
      </p:sp>
    </p:spTree>
    <p:extLst>
      <p:ext uri="{BB962C8B-B14F-4D97-AF65-F5344CB8AC3E}">
        <p14:creationId xmlns:p14="http://schemas.microsoft.com/office/powerpoint/2010/main" val="1259059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8E139FB-C449-A640-A695-9F13329795C0}" type="slidenum">
              <a:rPr lang="it-IT" smtClean="0"/>
              <a:t>8</a:t>
            </a:fld>
            <a:endParaRPr lang="it-IT"/>
          </a:p>
        </p:txBody>
      </p:sp>
    </p:spTree>
    <p:extLst>
      <p:ext uri="{BB962C8B-B14F-4D97-AF65-F5344CB8AC3E}">
        <p14:creationId xmlns:p14="http://schemas.microsoft.com/office/powerpoint/2010/main" val="3794217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8E139FB-C449-A640-A695-9F13329795C0}" type="slidenum">
              <a:rPr lang="it-IT" smtClean="0"/>
              <a:t>9</a:t>
            </a:fld>
            <a:endParaRPr lang="it-IT"/>
          </a:p>
        </p:txBody>
      </p:sp>
    </p:spTree>
    <p:extLst>
      <p:ext uri="{BB962C8B-B14F-4D97-AF65-F5344CB8AC3E}">
        <p14:creationId xmlns:p14="http://schemas.microsoft.com/office/powerpoint/2010/main" val="3551943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8E139FB-C449-A640-A695-9F13329795C0}" type="slidenum">
              <a:rPr lang="it-IT" smtClean="0"/>
              <a:t>10</a:t>
            </a:fld>
            <a:endParaRPr lang="it-IT"/>
          </a:p>
        </p:txBody>
      </p:sp>
    </p:spTree>
    <p:extLst>
      <p:ext uri="{BB962C8B-B14F-4D97-AF65-F5344CB8AC3E}">
        <p14:creationId xmlns:p14="http://schemas.microsoft.com/office/powerpoint/2010/main" val="349768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8E139FB-C449-A640-A695-9F13329795C0}" type="slidenum">
              <a:rPr lang="it-IT" smtClean="0"/>
              <a:t>11</a:t>
            </a:fld>
            <a:endParaRPr lang="it-IT"/>
          </a:p>
        </p:txBody>
      </p:sp>
    </p:spTree>
    <p:extLst>
      <p:ext uri="{BB962C8B-B14F-4D97-AF65-F5344CB8AC3E}">
        <p14:creationId xmlns:p14="http://schemas.microsoft.com/office/powerpoint/2010/main" val="977654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213FD9-4873-4449-A679-A3AE9F9DF4E2}"/>
              </a:ext>
            </a:extLst>
          </p:cNvPr>
          <p:cNvSpPr>
            <a:spLocks noGrp="1"/>
          </p:cNvSpPr>
          <p:nvPr>
            <p:ph type="ctrTitle"/>
          </p:nvPr>
        </p:nvSpPr>
        <p:spPr>
          <a:xfrm>
            <a:off x="3903696" y="1310142"/>
            <a:ext cx="8030936" cy="2387600"/>
          </a:xfrm>
        </p:spPr>
        <p:txBody>
          <a:bodyPr anchor="b">
            <a:normAutofit/>
          </a:bodyPr>
          <a:lstStyle>
            <a:lvl1pPr algn="r">
              <a:defRPr sz="3200" b="1">
                <a:solidFill>
                  <a:srgbClr val="717185"/>
                </a:solidFill>
                <a:latin typeface="Arial" panose="020B0604020202020204" pitchFamily="34" charset="0"/>
                <a:cs typeface="Arial" panose="020B0604020202020204" pitchFamily="34" charset="0"/>
              </a:defRPr>
            </a:lvl1pPr>
          </a:lstStyle>
          <a:p>
            <a:r>
              <a:rPr lang="it-IT" dirty="0"/>
              <a:t>Fare clic per modificare lo stile del titolo dello schema</a:t>
            </a:r>
          </a:p>
        </p:txBody>
      </p:sp>
      <p:sp>
        <p:nvSpPr>
          <p:cNvPr id="3" name="Sottotitolo 2">
            <a:extLst>
              <a:ext uri="{FF2B5EF4-FFF2-40B4-BE49-F238E27FC236}">
                <a16:creationId xmlns:a16="http://schemas.microsoft.com/office/drawing/2014/main" id="{019EE36F-60A6-524B-867C-C4E82EF34DDB}"/>
              </a:ext>
            </a:extLst>
          </p:cNvPr>
          <p:cNvSpPr>
            <a:spLocks noGrp="1"/>
          </p:cNvSpPr>
          <p:nvPr>
            <p:ph type="subTitle" idx="1"/>
          </p:nvPr>
        </p:nvSpPr>
        <p:spPr>
          <a:xfrm>
            <a:off x="3903696" y="3789817"/>
            <a:ext cx="8030936" cy="1655762"/>
          </a:xfrm>
        </p:spPr>
        <p:txBody>
          <a:bodyPr/>
          <a:lstStyle>
            <a:lvl1pPr marL="0" indent="0" algn="r">
              <a:buNone/>
              <a:defRPr sz="2400" i="1">
                <a:solidFill>
                  <a:srgbClr val="00B0F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8" name="Rettangolo 7"/>
          <p:cNvSpPr/>
          <p:nvPr userDrawn="1"/>
        </p:nvSpPr>
        <p:spPr>
          <a:xfrm>
            <a:off x="511441" y="984142"/>
            <a:ext cx="11174281" cy="209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8" name="Picture 4"/>
          <p:cNvPicPr>
            <a:picLocks noChangeAspect="1" noChangeArrowheads="1"/>
          </p:cNvPicPr>
          <p:nvPr userDrawn="1"/>
        </p:nvPicPr>
        <p:blipFill>
          <a:blip r:embed="rId2"/>
          <a:srcRect/>
          <a:stretch>
            <a:fillRect/>
          </a:stretch>
        </p:blipFill>
        <p:spPr bwMode="auto">
          <a:xfrm>
            <a:off x="156140" y="2247244"/>
            <a:ext cx="2976277" cy="2774197"/>
          </a:xfrm>
          <a:prstGeom prst="rect">
            <a:avLst/>
          </a:prstGeom>
          <a:noFill/>
          <a:ln w="9525">
            <a:noFill/>
            <a:miter lim="800000"/>
            <a:headEnd/>
            <a:tailEnd/>
          </a:ln>
          <a:effectLst/>
        </p:spPr>
      </p:pic>
      <p:sp>
        <p:nvSpPr>
          <p:cNvPr id="11" name="Rettangolo 10"/>
          <p:cNvSpPr/>
          <p:nvPr userDrawn="1"/>
        </p:nvSpPr>
        <p:spPr>
          <a:xfrm>
            <a:off x="145080" y="4812220"/>
            <a:ext cx="2998397" cy="418454"/>
          </a:xfrm>
          <a:prstGeom prst="rect">
            <a:avLst/>
          </a:prstGeom>
          <a:solidFill>
            <a:srgbClr val="0071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AutoShape 6"/>
          <p:cNvSpPr>
            <a:spLocks noChangeAspect="1" noChangeArrowheads="1" noTextEdit="1"/>
          </p:cNvSpPr>
          <p:nvPr userDrawn="1"/>
        </p:nvSpPr>
        <p:spPr bwMode="auto">
          <a:xfrm>
            <a:off x="136525" y="1309688"/>
            <a:ext cx="3009900" cy="5857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grpSp>
        <p:nvGrpSpPr>
          <p:cNvPr id="1037" name="Group 13"/>
          <p:cNvGrpSpPr>
            <a:grpSpLocks noChangeAspect="1"/>
          </p:cNvGrpSpPr>
          <p:nvPr userDrawn="1"/>
        </p:nvGrpSpPr>
        <p:grpSpPr bwMode="auto">
          <a:xfrm>
            <a:off x="147266" y="1372027"/>
            <a:ext cx="2994025" cy="582613"/>
            <a:chOff x="96" y="752"/>
            <a:chExt cx="1886" cy="367"/>
          </a:xfrm>
        </p:grpSpPr>
        <p:sp>
          <p:nvSpPr>
            <p:cNvPr id="1036" name="AutoShape 12"/>
            <p:cNvSpPr>
              <a:spLocks noChangeAspect="1" noChangeArrowheads="1" noTextEdit="1"/>
            </p:cNvSpPr>
            <p:nvPr userDrawn="1"/>
          </p:nvSpPr>
          <p:spPr bwMode="auto">
            <a:xfrm>
              <a:off x="96" y="752"/>
              <a:ext cx="1886" cy="3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038" name="Freeform 14"/>
            <p:cNvSpPr>
              <a:spLocks noEditPoints="1"/>
            </p:cNvSpPr>
            <p:nvPr userDrawn="1"/>
          </p:nvSpPr>
          <p:spPr bwMode="auto">
            <a:xfrm>
              <a:off x="103" y="758"/>
              <a:ext cx="1622" cy="355"/>
            </a:xfrm>
            <a:custGeom>
              <a:avLst/>
              <a:gdLst/>
              <a:ahLst/>
              <a:cxnLst>
                <a:cxn ang="0">
                  <a:pos x="412" y="54"/>
                </a:cxn>
                <a:cxn ang="0">
                  <a:pos x="373" y="56"/>
                </a:cxn>
                <a:cxn ang="0">
                  <a:pos x="337" y="107"/>
                </a:cxn>
                <a:cxn ang="0">
                  <a:pos x="390" y="99"/>
                </a:cxn>
                <a:cxn ang="0">
                  <a:pos x="383" y="86"/>
                </a:cxn>
                <a:cxn ang="0">
                  <a:pos x="529" y="64"/>
                </a:cxn>
                <a:cxn ang="0">
                  <a:pos x="510" y="42"/>
                </a:cxn>
                <a:cxn ang="0">
                  <a:pos x="638" y="96"/>
                </a:cxn>
                <a:cxn ang="0">
                  <a:pos x="583" y="109"/>
                </a:cxn>
                <a:cxn ang="0">
                  <a:pos x="666" y="121"/>
                </a:cxn>
                <a:cxn ang="0">
                  <a:pos x="703" y="123"/>
                </a:cxn>
                <a:cxn ang="0">
                  <a:pos x="757" y="44"/>
                </a:cxn>
                <a:cxn ang="0">
                  <a:pos x="729" y="110"/>
                </a:cxn>
                <a:cxn ang="0">
                  <a:pos x="875" y="39"/>
                </a:cxn>
                <a:cxn ang="0">
                  <a:pos x="961" y="114"/>
                </a:cxn>
                <a:cxn ang="0">
                  <a:pos x="892" y="63"/>
                </a:cxn>
                <a:cxn ang="0">
                  <a:pos x="903" y="72"/>
                </a:cxn>
                <a:cxn ang="0">
                  <a:pos x="935" y="119"/>
                </a:cxn>
                <a:cxn ang="0">
                  <a:pos x="909" y="103"/>
                </a:cxn>
                <a:cxn ang="0">
                  <a:pos x="1052" y="63"/>
                </a:cxn>
                <a:cxn ang="0">
                  <a:pos x="1104" y="64"/>
                </a:cxn>
                <a:cxn ang="0">
                  <a:pos x="1140" y="42"/>
                </a:cxn>
                <a:cxn ang="0">
                  <a:pos x="1070" y="37"/>
                </a:cxn>
                <a:cxn ang="0">
                  <a:pos x="1203" y="39"/>
                </a:cxn>
                <a:cxn ang="0">
                  <a:pos x="1198" y="26"/>
                </a:cxn>
                <a:cxn ang="0">
                  <a:pos x="1277" y="121"/>
                </a:cxn>
                <a:cxn ang="0">
                  <a:pos x="1255" y="57"/>
                </a:cxn>
                <a:cxn ang="0">
                  <a:pos x="1233" y="46"/>
                </a:cxn>
                <a:cxn ang="0">
                  <a:pos x="1258" y="109"/>
                </a:cxn>
                <a:cxn ang="0">
                  <a:pos x="1363" y="116"/>
                </a:cxn>
                <a:cxn ang="0">
                  <a:pos x="1339" y="56"/>
                </a:cxn>
                <a:cxn ang="0">
                  <a:pos x="1307" y="50"/>
                </a:cxn>
                <a:cxn ang="0">
                  <a:pos x="1334" y="110"/>
                </a:cxn>
                <a:cxn ang="0">
                  <a:pos x="1384" y="7"/>
                </a:cxn>
                <a:cxn ang="0">
                  <a:pos x="1405" y="2"/>
                </a:cxn>
                <a:cxn ang="0">
                  <a:pos x="1465" y="128"/>
                </a:cxn>
                <a:cxn ang="0">
                  <a:pos x="1485" y="37"/>
                </a:cxn>
                <a:cxn ang="0">
                  <a:pos x="1465" y="106"/>
                </a:cxn>
                <a:cxn ang="0">
                  <a:pos x="1566" y="71"/>
                </a:cxn>
                <a:cxn ang="0">
                  <a:pos x="1620" y="58"/>
                </a:cxn>
                <a:cxn ang="0">
                  <a:pos x="1538" y="44"/>
                </a:cxn>
                <a:cxn ang="0">
                  <a:pos x="0" y="264"/>
                </a:cxn>
                <a:cxn ang="0">
                  <a:pos x="91" y="319"/>
                </a:cxn>
                <a:cxn ang="0">
                  <a:pos x="50" y="298"/>
                </a:cxn>
                <a:cxn ang="0">
                  <a:pos x="58" y="253"/>
                </a:cxn>
                <a:cxn ang="0">
                  <a:pos x="184" y="242"/>
                </a:cxn>
                <a:cxn ang="0">
                  <a:pos x="111" y="294"/>
                </a:cxn>
                <a:cxn ang="0">
                  <a:pos x="160" y="301"/>
                </a:cxn>
                <a:cxn ang="0">
                  <a:pos x="151" y="246"/>
                </a:cxn>
                <a:cxn ang="0">
                  <a:pos x="259" y="190"/>
                </a:cxn>
                <a:cxn ang="0">
                  <a:pos x="337" y="228"/>
                </a:cxn>
                <a:cxn ang="0">
                  <a:pos x="355" y="255"/>
                </a:cxn>
                <a:cxn ang="0">
                  <a:pos x="325" y="320"/>
                </a:cxn>
                <a:cxn ang="0">
                  <a:pos x="345" y="301"/>
                </a:cxn>
                <a:cxn ang="0">
                  <a:pos x="470" y="311"/>
                </a:cxn>
                <a:cxn ang="0">
                  <a:pos x="530" y="255"/>
                </a:cxn>
                <a:cxn ang="0">
                  <a:pos x="442" y="355"/>
                </a:cxn>
                <a:cxn ang="0">
                  <a:pos x="505" y="281"/>
                </a:cxn>
                <a:cxn ang="0">
                  <a:pos x="551" y="318"/>
                </a:cxn>
                <a:cxn ang="0">
                  <a:pos x="578" y="260"/>
                </a:cxn>
                <a:cxn ang="0">
                  <a:pos x="593" y="229"/>
                </a:cxn>
                <a:cxn ang="0">
                  <a:pos x="581" y="287"/>
                </a:cxn>
              </a:cxnLst>
              <a:rect l="0" t="0" r="r" b="b"/>
              <a:pathLst>
                <a:path w="1622" h="355">
                  <a:moveTo>
                    <a:pt x="250" y="127"/>
                  </a:moveTo>
                  <a:lnTo>
                    <a:pt x="327" y="127"/>
                  </a:lnTo>
                  <a:lnTo>
                    <a:pt x="327" y="105"/>
                  </a:lnTo>
                  <a:lnTo>
                    <a:pt x="278" y="105"/>
                  </a:lnTo>
                  <a:lnTo>
                    <a:pt x="278" y="5"/>
                  </a:lnTo>
                  <a:lnTo>
                    <a:pt x="250" y="5"/>
                  </a:lnTo>
                  <a:lnTo>
                    <a:pt x="250" y="127"/>
                  </a:lnTo>
                  <a:close/>
                  <a:moveTo>
                    <a:pt x="418" y="127"/>
                  </a:moveTo>
                  <a:lnTo>
                    <a:pt x="418" y="124"/>
                  </a:lnTo>
                  <a:lnTo>
                    <a:pt x="418" y="121"/>
                  </a:lnTo>
                  <a:lnTo>
                    <a:pt x="416" y="119"/>
                  </a:lnTo>
                  <a:lnTo>
                    <a:pt x="416" y="114"/>
                  </a:lnTo>
                  <a:lnTo>
                    <a:pt x="416" y="110"/>
                  </a:lnTo>
                  <a:lnTo>
                    <a:pt x="416" y="106"/>
                  </a:lnTo>
                  <a:lnTo>
                    <a:pt x="416" y="75"/>
                  </a:lnTo>
                  <a:lnTo>
                    <a:pt x="416" y="68"/>
                  </a:lnTo>
                  <a:lnTo>
                    <a:pt x="415" y="60"/>
                  </a:lnTo>
                  <a:lnTo>
                    <a:pt x="412" y="54"/>
                  </a:lnTo>
                  <a:lnTo>
                    <a:pt x="408" y="49"/>
                  </a:lnTo>
                  <a:lnTo>
                    <a:pt x="402" y="43"/>
                  </a:lnTo>
                  <a:lnTo>
                    <a:pt x="397" y="40"/>
                  </a:lnTo>
                  <a:lnTo>
                    <a:pt x="388" y="37"/>
                  </a:lnTo>
                  <a:lnTo>
                    <a:pt x="377" y="37"/>
                  </a:lnTo>
                  <a:lnTo>
                    <a:pt x="370" y="37"/>
                  </a:lnTo>
                  <a:lnTo>
                    <a:pt x="363" y="39"/>
                  </a:lnTo>
                  <a:lnTo>
                    <a:pt x="356" y="40"/>
                  </a:lnTo>
                  <a:lnTo>
                    <a:pt x="351" y="42"/>
                  </a:lnTo>
                  <a:lnTo>
                    <a:pt x="346" y="43"/>
                  </a:lnTo>
                  <a:lnTo>
                    <a:pt x="344" y="44"/>
                  </a:lnTo>
                  <a:lnTo>
                    <a:pt x="348" y="63"/>
                  </a:lnTo>
                  <a:lnTo>
                    <a:pt x="352" y="61"/>
                  </a:lnTo>
                  <a:lnTo>
                    <a:pt x="355" y="60"/>
                  </a:lnTo>
                  <a:lnTo>
                    <a:pt x="359" y="58"/>
                  </a:lnTo>
                  <a:lnTo>
                    <a:pt x="363" y="57"/>
                  </a:lnTo>
                  <a:lnTo>
                    <a:pt x="369" y="56"/>
                  </a:lnTo>
                  <a:lnTo>
                    <a:pt x="373" y="56"/>
                  </a:lnTo>
                  <a:lnTo>
                    <a:pt x="377" y="56"/>
                  </a:lnTo>
                  <a:lnTo>
                    <a:pt x="381" y="57"/>
                  </a:lnTo>
                  <a:lnTo>
                    <a:pt x="384" y="58"/>
                  </a:lnTo>
                  <a:lnTo>
                    <a:pt x="386" y="60"/>
                  </a:lnTo>
                  <a:lnTo>
                    <a:pt x="387" y="61"/>
                  </a:lnTo>
                  <a:lnTo>
                    <a:pt x="388" y="64"/>
                  </a:lnTo>
                  <a:lnTo>
                    <a:pt x="388" y="65"/>
                  </a:lnTo>
                  <a:lnTo>
                    <a:pt x="388" y="67"/>
                  </a:lnTo>
                  <a:lnTo>
                    <a:pt x="388" y="68"/>
                  </a:lnTo>
                  <a:lnTo>
                    <a:pt x="377" y="70"/>
                  </a:lnTo>
                  <a:lnTo>
                    <a:pt x="367" y="71"/>
                  </a:lnTo>
                  <a:lnTo>
                    <a:pt x="359" y="72"/>
                  </a:lnTo>
                  <a:lnTo>
                    <a:pt x="351" y="77"/>
                  </a:lnTo>
                  <a:lnTo>
                    <a:pt x="345" y="81"/>
                  </a:lnTo>
                  <a:lnTo>
                    <a:pt x="341" y="88"/>
                  </a:lnTo>
                  <a:lnTo>
                    <a:pt x="338" y="95"/>
                  </a:lnTo>
                  <a:lnTo>
                    <a:pt x="337" y="102"/>
                  </a:lnTo>
                  <a:lnTo>
                    <a:pt x="337" y="107"/>
                  </a:lnTo>
                  <a:lnTo>
                    <a:pt x="339" y="113"/>
                  </a:lnTo>
                  <a:lnTo>
                    <a:pt x="341" y="117"/>
                  </a:lnTo>
                  <a:lnTo>
                    <a:pt x="345" y="121"/>
                  </a:lnTo>
                  <a:lnTo>
                    <a:pt x="348" y="124"/>
                  </a:lnTo>
                  <a:lnTo>
                    <a:pt x="353" y="127"/>
                  </a:lnTo>
                  <a:lnTo>
                    <a:pt x="359" y="128"/>
                  </a:lnTo>
                  <a:lnTo>
                    <a:pt x="366" y="130"/>
                  </a:lnTo>
                  <a:lnTo>
                    <a:pt x="373" y="128"/>
                  </a:lnTo>
                  <a:lnTo>
                    <a:pt x="380" y="127"/>
                  </a:lnTo>
                  <a:lnTo>
                    <a:pt x="386" y="123"/>
                  </a:lnTo>
                  <a:lnTo>
                    <a:pt x="391" y="119"/>
                  </a:lnTo>
                  <a:lnTo>
                    <a:pt x="391" y="119"/>
                  </a:lnTo>
                  <a:lnTo>
                    <a:pt x="393" y="127"/>
                  </a:lnTo>
                  <a:lnTo>
                    <a:pt x="418" y="127"/>
                  </a:lnTo>
                  <a:close/>
                  <a:moveTo>
                    <a:pt x="390" y="95"/>
                  </a:moveTo>
                  <a:lnTo>
                    <a:pt x="390" y="96"/>
                  </a:lnTo>
                  <a:lnTo>
                    <a:pt x="390" y="98"/>
                  </a:lnTo>
                  <a:lnTo>
                    <a:pt x="390" y="99"/>
                  </a:lnTo>
                  <a:lnTo>
                    <a:pt x="390" y="100"/>
                  </a:lnTo>
                  <a:lnTo>
                    <a:pt x="388" y="103"/>
                  </a:lnTo>
                  <a:lnTo>
                    <a:pt x="386" y="105"/>
                  </a:lnTo>
                  <a:lnTo>
                    <a:pt x="384" y="107"/>
                  </a:lnTo>
                  <a:lnTo>
                    <a:pt x="381" y="109"/>
                  </a:lnTo>
                  <a:lnTo>
                    <a:pt x="379" y="110"/>
                  </a:lnTo>
                  <a:lnTo>
                    <a:pt x="374" y="110"/>
                  </a:lnTo>
                  <a:lnTo>
                    <a:pt x="372" y="110"/>
                  </a:lnTo>
                  <a:lnTo>
                    <a:pt x="369" y="109"/>
                  </a:lnTo>
                  <a:lnTo>
                    <a:pt x="367" y="107"/>
                  </a:lnTo>
                  <a:lnTo>
                    <a:pt x="366" y="106"/>
                  </a:lnTo>
                  <a:lnTo>
                    <a:pt x="365" y="103"/>
                  </a:lnTo>
                  <a:lnTo>
                    <a:pt x="365" y="99"/>
                  </a:lnTo>
                  <a:lnTo>
                    <a:pt x="365" y="95"/>
                  </a:lnTo>
                  <a:lnTo>
                    <a:pt x="367" y="91"/>
                  </a:lnTo>
                  <a:lnTo>
                    <a:pt x="372" y="89"/>
                  </a:lnTo>
                  <a:lnTo>
                    <a:pt x="377" y="86"/>
                  </a:lnTo>
                  <a:lnTo>
                    <a:pt x="383" y="86"/>
                  </a:lnTo>
                  <a:lnTo>
                    <a:pt x="390" y="86"/>
                  </a:lnTo>
                  <a:lnTo>
                    <a:pt x="390" y="95"/>
                  </a:lnTo>
                  <a:close/>
                  <a:moveTo>
                    <a:pt x="475" y="127"/>
                  </a:moveTo>
                  <a:lnTo>
                    <a:pt x="503" y="127"/>
                  </a:lnTo>
                  <a:lnTo>
                    <a:pt x="503" y="77"/>
                  </a:lnTo>
                  <a:lnTo>
                    <a:pt x="503" y="75"/>
                  </a:lnTo>
                  <a:lnTo>
                    <a:pt x="503" y="72"/>
                  </a:lnTo>
                  <a:lnTo>
                    <a:pt x="503" y="71"/>
                  </a:lnTo>
                  <a:lnTo>
                    <a:pt x="503" y="70"/>
                  </a:lnTo>
                  <a:lnTo>
                    <a:pt x="505" y="67"/>
                  </a:lnTo>
                  <a:lnTo>
                    <a:pt x="506" y="64"/>
                  </a:lnTo>
                  <a:lnTo>
                    <a:pt x="509" y="63"/>
                  </a:lnTo>
                  <a:lnTo>
                    <a:pt x="512" y="61"/>
                  </a:lnTo>
                  <a:lnTo>
                    <a:pt x="515" y="60"/>
                  </a:lnTo>
                  <a:lnTo>
                    <a:pt x="517" y="60"/>
                  </a:lnTo>
                  <a:lnTo>
                    <a:pt x="523" y="60"/>
                  </a:lnTo>
                  <a:lnTo>
                    <a:pt x="526" y="61"/>
                  </a:lnTo>
                  <a:lnTo>
                    <a:pt x="529" y="64"/>
                  </a:lnTo>
                  <a:lnTo>
                    <a:pt x="530" y="68"/>
                  </a:lnTo>
                  <a:lnTo>
                    <a:pt x="531" y="72"/>
                  </a:lnTo>
                  <a:lnTo>
                    <a:pt x="531" y="78"/>
                  </a:lnTo>
                  <a:lnTo>
                    <a:pt x="531" y="127"/>
                  </a:lnTo>
                  <a:lnTo>
                    <a:pt x="560" y="127"/>
                  </a:lnTo>
                  <a:lnTo>
                    <a:pt x="560" y="75"/>
                  </a:lnTo>
                  <a:lnTo>
                    <a:pt x="560" y="65"/>
                  </a:lnTo>
                  <a:lnTo>
                    <a:pt x="557" y="58"/>
                  </a:lnTo>
                  <a:lnTo>
                    <a:pt x="554" y="51"/>
                  </a:lnTo>
                  <a:lnTo>
                    <a:pt x="551" y="46"/>
                  </a:lnTo>
                  <a:lnTo>
                    <a:pt x="545" y="42"/>
                  </a:lnTo>
                  <a:lnTo>
                    <a:pt x="540" y="39"/>
                  </a:lnTo>
                  <a:lnTo>
                    <a:pt x="534" y="37"/>
                  </a:lnTo>
                  <a:lnTo>
                    <a:pt x="527" y="37"/>
                  </a:lnTo>
                  <a:lnTo>
                    <a:pt x="523" y="37"/>
                  </a:lnTo>
                  <a:lnTo>
                    <a:pt x="517" y="39"/>
                  </a:lnTo>
                  <a:lnTo>
                    <a:pt x="513" y="40"/>
                  </a:lnTo>
                  <a:lnTo>
                    <a:pt x="510" y="42"/>
                  </a:lnTo>
                  <a:lnTo>
                    <a:pt x="506" y="44"/>
                  </a:lnTo>
                  <a:lnTo>
                    <a:pt x="505" y="46"/>
                  </a:lnTo>
                  <a:lnTo>
                    <a:pt x="502" y="49"/>
                  </a:lnTo>
                  <a:lnTo>
                    <a:pt x="501" y="51"/>
                  </a:lnTo>
                  <a:lnTo>
                    <a:pt x="499" y="51"/>
                  </a:lnTo>
                  <a:lnTo>
                    <a:pt x="499" y="39"/>
                  </a:lnTo>
                  <a:lnTo>
                    <a:pt x="474" y="39"/>
                  </a:lnTo>
                  <a:lnTo>
                    <a:pt x="475" y="44"/>
                  </a:lnTo>
                  <a:lnTo>
                    <a:pt x="475" y="51"/>
                  </a:lnTo>
                  <a:lnTo>
                    <a:pt x="475" y="60"/>
                  </a:lnTo>
                  <a:lnTo>
                    <a:pt x="475" y="67"/>
                  </a:lnTo>
                  <a:lnTo>
                    <a:pt x="475" y="127"/>
                  </a:lnTo>
                  <a:close/>
                  <a:moveTo>
                    <a:pt x="666" y="39"/>
                  </a:moveTo>
                  <a:lnTo>
                    <a:pt x="638" y="39"/>
                  </a:lnTo>
                  <a:lnTo>
                    <a:pt x="638" y="92"/>
                  </a:lnTo>
                  <a:lnTo>
                    <a:pt x="638" y="93"/>
                  </a:lnTo>
                  <a:lnTo>
                    <a:pt x="638" y="95"/>
                  </a:lnTo>
                  <a:lnTo>
                    <a:pt x="638" y="96"/>
                  </a:lnTo>
                  <a:lnTo>
                    <a:pt x="637" y="98"/>
                  </a:lnTo>
                  <a:lnTo>
                    <a:pt x="637" y="100"/>
                  </a:lnTo>
                  <a:lnTo>
                    <a:pt x="634" y="102"/>
                  </a:lnTo>
                  <a:lnTo>
                    <a:pt x="632" y="105"/>
                  </a:lnTo>
                  <a:lnTo>
                    <a:pt x="630" y="106"/>
                  </a:lnTo>
                  <a:lnTo>
                    <a:pt x="627" y="107"/>
                  </a:lnTo>
                  <a:lnTo>
                    <a:pt x="623" y="107"/>
                  </a:lnTo>
                  <a:lnTo>
                    <a:pt x="618" y="106"/>
                  </a:lnTo>
                  <a:lnTo>
                    <a:pt x="616" y="105"/>
                  </a:lnTo>
                  <a:lnTo>
                    <a:pt x="613" y="102"/>
                  </a:lnTo>
                  <a:lnTo>
                    <a:pt x="611" y="98"/>
                  </a:lnTo>
                  <a:lnTo>
                    <a:pt x="610" y="92"/>
                  </a:lnTo>
                  <a:lnTo>
                    <a:pt x="610" y="86"/>
                  </a:lnTo>
                  <a:lnTo>
                    <a:pt x="610" y="39"/>
                  </a:lnTo>
                  <a:lnTo>
                    <a:pt x="582" y="39"/>
                  </a:lnTo>
                  <a:lnTo>
                    <a:pt x="582" y="91"/>
                  </a:lnTo>
                  <a:lnTo>
                    <a:pt x="582" y="100"/>
                  </a:lnTo>
                  <a:lnTo>
                    <a:pt x="583" y="109"/>
                  </a:lnTo>
                  <a:lnTo>
                    <a:pt x="586" y="116"/>
                  </a:lnTo>
                  <a:lnTo>
                    <a:pt x="590" y="120"/>
                  </a:lnTo>
                  <a:lnTo>
                    <a:pt x="595" y="124"/>
                  </a:lnTo>
                  <a:lnTo>
                    <a:pt x="600" y="127"/>
                  </a:lnTo>
                  <a:lnTo>
                    <a:pt x="606" y="128"/>
                  </a:lnTo>
                  <a:lnTo>
                    <a:pt x="613" y="130"/>
                  </a:lnTo>
                  <a:lnTo>
                    <a:pt x="618" y="130"/>
                  </a:lnTo>
                  <a:lnTo>
                    <a:pt x="624" y="128"/>
                  </a:lnTo>
                  <a:lnTo>
                    <a:pt x="628" y="127"/>
                  </a:lnTo>
                  <a:lnTo>
                    <a:pt x="631" y="124"/>
                  </a:lnTo>
                  <a:lnTo>
                    <a:pt x="635" y="121"/>
                  </a:lnTo>
                  <a:lnTo>
                    <a:pt x="637" y="120"/>
                  </a:lnTo>
                  <a:lnTo>
                    <a:pt x="639" y="117"/>
                  </a:lnTo>
                  <a:lnTo>
                    <a:pt x="641" y="114"/>
                  </a:lnTo>
                  <a:lnTo>
                    <a:pt x="641" y="114"/>
                  </a:lnTo>
                  <a:lnTo>
                    <a:pt x="642" y="127"/>
                  </a:lnTo>
                  <a:lnTo>
                    <a:pt x="666" y="127"/>
                  </a:lnTo>
                  <a:lnTo>
                    <a:pt x="666" y="121"/>
                  </a:lnTo>
                  <a:lnTo>
                    <a:pt x="666" y="114"/>
                  </a:lnTo>
                  <a:lnTo>
                    <a:pt x="666" y="107"/>
                  </a:lnTo>
                  <a:lnTo>
                    <a:pt x="666" y="99"/>
                  </a:lnTo>
                  <a:lnTo>
                    <a:pt x="666" y="39"/>
                  </a:lnTo>
                  <a:close/>
                  <a:moveTo>
                    <a:pt x="731" y="37"/>
                  </a:moveTo>
                  <a:lnTo>
                    <a:pt x="721" y="37"/>
                  </a:lnTo>
                  <a:lnTo>
                    <a:pt x="711" y="40"/>
                  </a:lnTo>
                  <a:lnTo>
                    <a:pt x="703" y="44"/>
                  </a:lnTo>
                  <a:lnTo>
                    <a:pt x="696" y="50"/>
                  </a:lnTo>
                  <a:lnTo>
                    <a:pt x="690" y="57"/>
                  </a:lnTo>
                  <a:lnTo>
                    <a:pt x="686" y="64"/>
                  </a:lnTo>
                  <a:lnTo>
                    <a:pt x="684" y="74"/>
                  </a:lnTo>
                  <a:lnTo>
                    <a:pt x="683" y="84"/>
                  </a:lnTo>
                  <a:lnTo>
                    <a:pt x="684" y="93"/>
                  </a:lnTo>
                  <a:lnTo>
                    <a:pt x="687" y="103"/>
                  </a:lnTo>
                  <a:lnTo>
                    <a:pt x="690" y="112"/>
                  </a:lnTo>
                  <a:lnTo>
                    <a:pt x="696" y="117"/>
                  </a:lnTo>
                  <a:lnTo>
                    <a:pt x="703" y="123"/>
                  </a:lnTo>
                  <a:lnTo>
                    <a:pt x="711" y="127"/>
                  </a:lnTo>
                  <a:lnTo>
                    <a:pt x="719" y="128"/>
                  </a:lnTo>
                  <a:lnTo>
                    <a:pt x="729" y="130"/>
                  </a:lnTo>
                  <a:lnTo>
                    <a:pt x="736" y="130"/>
                  </a:lnTo>
                  <a:lnTo>
                    <a:pt x="743" y="128"/>
                  </a:lnTo>
                  <a:lnTo>
                    <a:pt x="750" y="126"/>
                  </a:lnTo>
                  <a:lnTo>
                    <a:pt x="756" y="123"/>
                  </a:lnTo>
                  <a:lnTo>
                    <a:pt x="761" y="119"/>
                  </a:lnTo>
                  <a:lnTo>
                    <a:pt x="766" y="113"/>
                  </a:lnTo>
                  <a:lnTo>
                    <a:pt x="770" y="107"/>
                  </a:lnTo>
                  <a:lnTo>
                    <a:pt x="773" y="99"/>
                  </a:lnTo>
                  <a:lnTo>
                    <a:pt x="775" y="92"/>
                  </a:lnTo>
                  <a:lnTo>
                    <a:pt x="775" y="82"/>
                  </a:lnTo>
                  <a:lnTo>
                    <a:pt x="775" y="72"/>
                  </a:lnTo>
                  <a:lnTo>
                    <a:pt x="773" y="64"/>
                  </a:lnTo>
                  <a:lnTo>
                    <a:pt x="768" y="56"/>
                  </a:lnTo>
                  <a:lnTo>
                    <a:pt x="763" y="50"/>
                  </a:lnTo>
                  <a:lnTo>
                    <a:pt x="757" y="44"/>
                  </a:lnTo>
                  <a:lnTo>
                    <a:pt x="749" y="40"/>
                  </a:lnTo>
                  <a:lnTo>
                    <a:pt x="740" y="37"/>
                  </a:lnTo>
                  <a:lnTo>
                    <a:pt x="731" y="37"/>
                  </a:lnTo>
                  <a:close/>
                  <a:moveTo>
                    <a:pt x="729" y="57"/>
                  </a:moveTo>
                  <a:lnTo>
                    <a:pt x="733" y="57"/>
                  </a:lnTo>
                  <a:lnTo>
                    <a:pt x="738" y="58"/>
                  </a:lnTo>
                  <a:lnTo>
                    <a:pt x="740" y="61"/>
                  </a:lnTo>
                  <a:lnTo>
                    <a:pt x="743" y="65"/>
                  </a:lnTo>
                  <a:lnTo>
                    <a:pt x="745" y="70"/>
                  </a:lnTo>
                  <a:lnTo>
                    <a:pt x="746" y="74"/>
                  </a:lnTo>
                  <a:lnTo>
                    <a:pt x="747" y="78"/>
                  </a:lnTo>
                  <a:lnTo>
                    <a:pt x="747" y="84"/>
                  </a:lnTo>
                  <a:lnTo>
                    <a:pt x="747" y="91"/>
                  </a:lnTo>
                  <a:lnTo>
                    <a:pt x="745" y="98"/>
                  </a:lnTo>
                  <a:lnTo>
                    <a:pt x="742" y="102"/>
                  </a:lnTo>
                  <a:lnTo>
                    <a:pt x="739" y="106"/>
                  </a:lnTo>
                  <a:lnTo>
                    <a:pt x="735" y="109"/>
                  </a:lnTo>
                  <a:lnTo>
                    <a:pt x="729" y="110"/>
                  </a:lnTo>
                  <a:lnTo>
                    <a:pt x="724" y="109"/>
                  </a:lnTo>
                  <a:lnTo>
                    <a:pt x="719" y="106"/>
                  </a:lnTo>
                  <a:lnTo>
                    <a:pt x="717" y="102"/>
                  </a:lnTo>
                  <a:lnTo>
                    <a:pt x="714" y="96"/>
                  </a:lnTo>
                  <a:lnTo>
                    <a:pt x="712" y="91"/>
                  </a:lnTo>
                  <a:lnTo>
                    <a:pt x="711" y="84"/>
                  </a:lnTo>
                  <a:lnTo>
                    <a:pt x="712" y="78"/>
                  </a:lnTo>
                  <a:lnTo>
                    <a:pt x="712" y="74"/>
                  </a:lnTo>
                  <a:lnTo>
                    <a:pt x="714" y="70"/>
                  </a:lnTo>
                  <a:lnTo>
                    <a:pt x="715" y="65"/>
                  </a:lnTo>
                  <a:lnTo>
                    <a:pt x="718" y="61"/>
                  </a:lnTo>
                  <a:lnTo>
                    <a:pt x="721" y="58"/>
                  </a:lnTo>
                  <a:lnTo>
                    <a:pt x="725" y="57"/>
                  </a:lnTo>
                  <a:lnTo>
                    <a:pt x="729" y="57"/>
                  </a:lnTo>
                  <a:close/>
                  <a:moveTo>
                    <a:pt x="782" y="39"/>
                  </a:moveTo>
                  <a:lnTo>
                    <a:pt x="815" y="127"/>
                  </a:lnTo>
                  <a:lnTo>
                    <a:pt x="841" y="127"/>
                  </a:lnTo>
                  <a:lnTo>
                    <a:pt x="875" y="39"/>
                  </a:lnTo>
                  <a:lnTo>
                    <a:pt x="846" y="39"/>
                  </a:lnTo>
                  <a:lnTo>
                    <a:pt x="834" y="79"/>
                  </a:lnTo>
                  <a:lnTo>
                    <a:pt x="833" y="85"/>
                  </a:lnTo>
                  <a:lnTo>
                    <a:pt x="832" y="91"/>
                  </a:lnTo>
                  <a:lnTo>
                    <a:pt x="830" y="96"/>
                  </a:lnTo>
                  <a:lnTo>
                    <a:pt x="830" y="102"/>
                  </a:lnTo>
                  <a:lnTo>
                    <a:pt x="829" y="102"/>
                  </a:lnTo>
                  <a:lnTo>
                    <a:pt x="827" y="96"/>
                  </a:lnTo>
                  <a:lnTo>
                    <a:pt x="827" y="91"/>
                  </a:lnTo>
                  <a:lnTo>
                    <a:pt x="826" y="85"/>
                  </a:lnTo>
                  <a:lnTo>
                    <a:pt x="825" y="79"/>
                  </a:lnTo>
                  <a:lnTo>
                    <a:pt x="812" y="39"/>
                  </a:lnTo>
                  <a:lnTo>
                    <a:pt x="782" y="39"/>
                  </a:lnTo>
                  <a:close/>
                  <a:moveTo>
                    <a:pt x="962" y="127"/>
                  </a:moveTo>
                  <a:lnTo>
                    <a:pt x="962" y="124"/>
                  </a:lnTo>
                  <a:lnTo>
                    <a:pt x="961" y="121"/>
                  </a:lnTo>
                  <a:lnTo>
                    <a:pt x="961" y="119"/>
                  </a:lnTo>
                  <a:lnTo>
                    <a:pt x="961" y="114"/>
                  </a:lnTo>
                  <a:lnTo>
                    <a:pt x="961" y="110"/>
                  </a:lnTo>
                  <a:lnTo>
                    <a:pt x="961" y="106"/>
                  </a:lnTo>
                  <a:lnTo>
                    <a:pt x="961" y="75"/>
                  </a:lnTo>
                  <a:lnTo>
                    <a:pt x="961" y="68"/>
                  </a:lnTo>
                  <a:lnTo>
                    <a:pt x="959" y="60"/>
                  </a:lnTo>
                  <a:lnTo>
                    <a:pt x="956" y="54"/>
                  </a:lnTo>
                  <a:lnTo>
                    <a:pt x="952" y="49"/>
                  </a:lnTo>
                  <a:lnTo>
                    <a:pt x="947" y="43"/>
                  </a:lnTo>
                  <a:lnTo>
                    <a:pt x="940" y="40"/>
                  </a:lnTo>
                  <a:lnTo>
                    <a:pt x="931" y="37"/>
                  </a:lnTo>
                  <a:lnTo>
                    <a:pt x="921" y="37"/>
                  </a:lnTo>
                  <a:lnTo>
                    <a:pt x="914" y="37"/>
                  </a:lnTo>
                  <a:lnTo>
                    <a:pt x="907" y="39"/>
                  </a:lnTo>
                  <a:lnTo>
                    <a:pt x="900" y="40"/>
                  </a:lnTo>
                  <a:lnTo>
                    <a:pt x="895" y="42"/>
                  </a:lnTo>
                  <a:lnTo>
                    <a:pt x="890" y="43"/>
                  </a:lnTo>
                  <a:lnTo>
                    <a:pt x="888" y="44"/>
                  </a:lnTo>
                  <a:lnTo>
                    <a:pt x="892" y="63"/>
                  </a:lnTo>
                  <a:lnTo>
                    <a:pt x="895" y="61"/>
                  </a:lnTo>
                  <a:lnTo>
                    <a:pt x="899" y="60"/>
                  </a:lnTo>
                  <a:lnTo>
                    <a:pt x="903" y="58"/>
                  </a:lnTo>
                  <a:lnTo>
                    <a:pt x="907" y="57"/>
                  </a:lnTo>
                  <a:lnTo>
                    <a:pt x="911" y="56"/>
                  </a:lnTo>
                  <a:lnTo>
                    <a:pt x="917" y="56"/>
                  </a:lnTo>
                  <a:lnTo>
                    <a:pt x="921" y="56"/>
                  </a:lnTo>
                  <a:lnTo>
                    <a:pt x="925" y="57"/>
                  </a:lnTo>
                  <a:lnTo>
                    <a:pt x="928" y="58"/>
                  </a:lnTo>
                  <a:lnTo>
                    <a:pt x="930" y="60"/>
                  </a:lnTo>
                  <a:lnTo>
                    <a:pt x="931" y="61"/>
                  </a:lnTo>
                  <a:lnTo>
                    <a:pt x="932" y="64"/>
                  </a:lnTo>
                  <a:lnTo>
                    <a:pt x="932" y="65"/>
                  </a:lnTo>
                  <a:lnTo>
                    <a:pt x="932" y="67"/>
                  </a:lnTo>
                  <a:lnTo>
                    <a:pt x="932" y="68"/>
                  </a:lnTo>
                  <a:lnTo>
                    <a:pt x="921" y="70"/>
                  </a:lnTo>
                  <a:lnTo>
                    <a:pt x="911" y="71"/>
                  </a:lnTo>
                  <a:lnTo>
                    <a:pt x="903" y="72"/>
                  </a:lnTo>
                  <a:lnTo>
                    <a:pt x="895" y="77"/>
                  </a:lnTo>
                  <a:lnTo>
                    <a:pt x="889" y="81"/>
                  </a:lnTo>
                  <a:lnTo>
                    <a:pt x="885" y="88"/>
                  </a:lnTo>
                  <a:lnTo>
                    <a:pt x="882" y="95"/>
                  </a:lnTo>
                  <a:lnTo>
                    <a:pt x="881" y="102"/>
                  </a:lnTo>
                  <a:lnTo>
                    <a:pt x="881" y="107"/>
                  </a:lnTo>
                  <a:lnTo>
                    <a:pt x="882" y="113"/>
                  </a:lnTo>
                  <a:lnTo>
                    <a:pt x="885" y="117"/>
                  </a:lnTo>
                  <a:lnTo>
                    <a:pt x="888" y="121"/>
                  </a:lnTo>
                  <a:lnTo>
                    <a:pt x="892" y="124"/>
                  </a:lnTo>
                  <a:lnTo>
                    <a:pt x="897" y="127"/>
                  </a:lnTo>
                  <a:lnTo>
                    <a:pt x="903" y="128"/>
                  </a:lnTo>
                  <a:lnTo>
                    <a:pt x="909" y="130"/>
                  </a:lnTo>
                  <a:lnTo>
                    <a:pt x="917" y="128"/>
                  </a:lnTo>
                  <a:lnTo>
                    <a:pt x="924" y="127"/>
                  </a:lnTo>
                  <a:lnTo>
                    <a:pt x="930" y="123"/>
                  </a:lnTo>
                  <a:lnTo>
                    <a:pt x="935" y="119"/>
                  </a:lnTo>
                  <a:lnTo>
                    <a:pt x="935" y="119"/>
                  </a:lnTo>
                  <a:lnTo>
                    <a:pt x="937" y="127"/>
                  </a:lnTo>
                  <a:lnTo>
                    <a:pt x="962" y="127"/>
                  </a:lnTo>
                  <a:close/>
                  <a:moveTo>
                    <a:pt x="934" y="95"/>
                  </a:moveTo>
                  <a:lnTo>
                    <a:pt x="934" y="96"/>
                  </a:lnTo>
                  <a:lnTo>
                    <a:pt x="934" y="98"/>
                  </a:lnTo>
                  <a:lnTo>
                    <a:pt x="934" y="99"/>
                  </a:lnTo>
                  <a:lnTo>
                    <a:pt x="932" y="100"/>
                  </a:lnTo>
                  <a:lnTo>
                    <a:pt x="932" y="103"/>
                  </a:lnTo>
                  <a:lnTo>
                    <a:pt x="930" y="105"/>
                  </a:lnTo>
                  <a:lnTo>
                    <a:pt x="928" y="107"/>
                  </a:lnTo>
                  <a:lnTo>
                    <a:pt x="925" y="109"/>
                  </a:lnTo>
                  <a:lnTo>
                    <a:pt x="923" y="110"/>
                  </a:lnTo>
                  <a:lnTo>
                    <a:pt x="918" y="110"/>
                  </a:lnTo>
                  <a:lnTo>
                    <a:pt x="916" y="110"/>
                  </a:lnTo>
                  <a:lnTo>
                    <a:pt x="913" y="109"/>
                  </a:lnTo>
                  <a:lnTo>
                    <a:pt x="911" y="107"/>
                  </a:lnTo>
                  <a:lnTo>
                    <a:pt x="909" y="106"/>
                  </a:lnTo>
                  <a:lnTo>
                    <a:pt x="909" y="103"/>
                  </a:lnTo>
                  <a:lnTo>
                    <a:pt x="907" y="99"/>
                  </a:lnTo>
                  <a:lnTo>
                    <a:pt x="909" y="95"/>
                  </a:lnTo>
                  <a:lnTo>
                    <a:pt x="911" y="91"/>
                  </a:lnTo>
                  <a:lnTo>
                    <a:pt x="916" y="89"/>
                  </a:lnTo>
                  <a:lnTo>
                    <a:pt x="920" y="86"/>
                  </a:lnTo>
                  <a:lnTo>
                    <a:pt x="927" y="86"/>
                  </a:lnTo>
                  <a:lnTo>
                    <a:pt x="934" y="86"/>
                  </a:lnTo>
                  <a:lnTo>
                    <a:pt x="934" y="95"/>
                  </a:lnTo>
                  <a:close/>
                  <a:moveTo>
                    <a:pt x="1019" y="127"/>
                  </a:moveTo>
                  <a:lnTo>
                    <a:pt x="1046" y="127"/>
                  </a:lnTo>
                  <a:lnTo>
                    <a:pt x="1046" y="77"/>
                  </a:lnTo>
                  <a:lnTo>
                    <a:pt x="1046" y="74"/>
                  </a:lnTo>
                  <a:lnTo>
                    <a:pt x="1046" y="72"/>
                  </a:lnTo>
                  <a:lnTo>
                    <a:pt x="1046" y="71"/>
                  </a:lnTo>
                  <a:lnTo>
                    <a:pt x="1047" y="70"/>
                  </a:lnTo>
                  <a:lnTo>
                    <a:pt x="1049" y="67"/>
                  </a:lnTo>
                  <a:lnTo>
                    <a:pt x="1050" y="64"/>
                  </a:lnTo>
                  <a:lnTo>
                    <a:pt x="1052" y="63"/>
                  </a:lnTo>
                  <a:lnTo>
                    <a:pt x="1054" y="61"/>
                  </a:lnTo>
                  <a:lnTo>
                    <a:pt x="1057" y="60"/>
                  </a:lnTo>
                  <a:lnTo>
                    <a:pt x="1060" y="58"/>
                  </a:lnTo>
                  <a:lnTo>
                    <a:pt x="1064" y="60"/>
                  </a:lnTo>
                  <a:lnTo>
                    <a:pt x="1067" y="61"/>
                  </a:lnTo>
                  <a:lnTo>
                    <a:pt x="1070" y="64"/>
                  </a:lnTo>
                  <a:lnTo>
                    <a:pt x="1071" y="68"/>
                  </a:lnTo>
                  <a:lnTo>
                    <a:pt x="1073" y="72"/>
                  </a:lnTo>
                  <a:lnTo>
                    <a:pt x="1073" y="78"/>
                  </a:lnTo>
                  <a:lnTo>
                    <a:pt x="1073" y="127"/>
                  </a:lnTo>
                  <a:lnTo>
                    <a:pt x="1099" y="127"/>
                  </a:lnTo>
                  <a:lnTo>
                    <a:pt x="1099" y="75"/>
                  </a:lnTo>
                  <a:lnTo>
                    <a:pt x="1099" y="74"/>
                  </a:lnTo>
                  <a:lnTo>
                    <a:pt x="1101" y="72"/>
                  </a:lnTo>
                  <a:lnTo>
                    <a:pt x="1101" y="71"/>
                  </a:lnTo>
                  <a:lnTo>
                    <a:pt x="1101" y="68"/>
                  </a:lnTo>
                  <a:lnTo>
                    <a:pt x="1102" y="67"/>
                  </a:lnTo>
                  <a:lnTo>
                    <a:pt x="1104" y="64"/>
                  </a:lnTo>
                  <a:lnTo>
                    <a:pt x="1105" y="61"/>
                  </a:lnTo>
                  <a:lnTo>
                    <a:pt x="1108" y="60"/>
                  </a:lnTo>
                  <a:lnTo>
                    <a:pt x="1111" y="60"/>
                  </a:lnTo>
                  <a:lnTo>
                    <a:pt x="1113" y="58"/>
                  </a:lnTo>
                  <a:lnTo>
                    <a:pt x="1116" y="60"/>
                  </a:lnTo>
                  <a:lnTo>
                    <a:pt x="1119" y="60"/>
                  </a:lnTo>
                  <a:lnTo>
                    <a:pt x="1122" y="63"/>
                  </a:lnTo>
                  <a:lnTo>
                    <a:pt x="1123" y="64"/>
                  </a:lnTo>
                  <a:lnTo>
                    <a:pt x="1126" y="71"/>
                  </a:lnTo>
                  <a:lnTo>
                    <a:pt x="1127" y="79"/>
                  </a:lnTo>
                  <a:lnTo>
                    <a:pt x="1127" y="127"/>
                  </a:lnTo>
                  <a:lnTo>
                    <a:pt x="1154" y="127"/>
                  </a:lnTo>
                  <a:lnTo>
                    <a:pt x="1154" y="75"/>
                  </a:lnTo>
                  <a:lnTo>
                    <a:pt x="1153" y="67"/>
                  </a:lnTo>
                  <a:lnTo>
                    <a:pt x="1151" y="58"/>
                  </a:lnTo>
                  <a:lnTo>
                    <a:pt x="1148" y="51"/>
                  </a:lnTo>
                  <a:lnTo>
                    <a:pt x="1146" y="46"/>
                  </a:lnTo>
                  <a:lnTo>
                    <a:pt x="1140" y="42"/>
                  </a:lnTo>
                  <a:lnTo>
                    <a:pt x="1136" y="39"/>
                  </a:lnTo>
                  <a:lnTo>
                    <a:pt x="1130" y="37"/>
                  </a:lnTo>
                  <a:lnTo>
                    <a:pt x="1123" y="37"/>
                  </a:lnTo>
                  <a:lnTo>
                    <a:pt x="1119" y="37"/>
                  </a:lnTo>
                  <a:lnTo>
                    <a:pt x="1115" y="37"/>
                  </a:lnTo>
                  <a:lnTo>
                    <a:pt x="1111" y="39"/>
                  </a:lnTo>
                  <a:lnTo>
                    <a:pt x="1106" y="42"/>
                  </a:lnTo>
                  <a:lnTo>
                    <a:pt x="1104" y="43"/>
                  </a:lnTo>
                  <a:lnTo>
                    <a:pt x="1101" y="46"/>
                  </a:lnTo>
                  <a:lnTo>
                    <a:pt x="1098" y="49"/>
                  </a:lnTo>
                  <a:lnTo>
                    <a:pt x="1095" y="51"/>
                  </a:lnTo>
                  <a:lnTo>
                    <a:pt x="1095" y="51"/>
                  </a:lnTo>
                  <a:lnTo>
                    <a:pt x="1092" y="47"/>
                  </a:lnTo>
                  <a:lnTo>
                    <a:pt x="1090" y="44"/>
                  </a:lnTo>
                  <a:lnTo>
                    <a:pt x="1085" y="42"/>
                  </a:lnTo>
                  <a:lnTo>
                    <a:pt x="1081" y="39"/>
                  </a:lnTo>
                  <a:lnTo>
                    <a:pt x="1076" y="37"/>
                  </a:lnTo>
                  <a:lnTo>
                    <a:pt x="1070" y="37"/>
                  </a:lnTo>
                  <a:lnTo>
                    <a:pt x="1066" y="37"/>
                  </a:lnTo>
                  <a:lnTo>
                    <a:pt x="1060" y="39"/>
                  </a:lnTo>
                  <a:lnTo>
                    <a:pt x="1056" y="40"/>
                  </a:lnTo>
                  <a:lnTo>
                    <a:pt x="1053" y="42"/>
                  </a:lnTo>
                  <a:lnTo>
                    <a:pt x="1050" y="44"/>
                  </a:lnTo>
                  <a:lnTo>
                    <a:pt x="1047" y="46"/>
                  </a:lnTo>
                  <a:lnTo>
                    <a:pt x="1045" y="49"/>
                  </a:lnTo>
                  <a:lnTo>
                    <a:pt x="1043" y="51"/>
                  </a:lnTo>
                  <a:lnTo>
                    <a:pt x="1043" y="51"/>
                  </a:lnTo>
                  <a:lnTo>
                    <a:pt x="1042" y="39"/>
                  </a:lnTo>
                  <a:lnTo>
                    <a:pt x="1018" y="39"/>
                  </a:lnTo>
                  <a:lnTo>
                    <a:pt x="1019" y="44"/>
                  </a:lnTo>
                  <a:lnTo>
                    <a:pt x="1019" y="51"/>
                  </a:lnTo>
                  <a:lnTo>
                    <a:pt x="1019" y="60"/>
                  </a:lnTo>
                  <a:lnTo>
                    <a:pt x="1019" y="67"/>
                  </a:lnTo>
                  <a:lnTo>
                    <a:pt x="1019" y="127"/>
                  </a:lnTo>
                  <a:close/>
                  <a:moveTo>
                    <a:pt x="1203" y="127"/>
                  </a:moveTo>
                  <a:lnTo>
                    <a:pt x="1203" y="39"/>
                  </a:lnTo>
                  <a:lnTo>
                    <a:pt x="1175" y="39"/>
                  </a:lnTo>
                  <a:lnTo>
                    <a:pt x="1175" y="127"/>
                  </a:lnTo>
                  <a:lnTo>
                    <a:pt x="1203" y="127"/>
                  </a:lnTo>
                  <a:close/>
                  <a:moveTo>
                    <a:pt x="1189" y="0"/>
                  </a:moveTo>
                  <a:lnTo>
                    <a:pt x="1185" y="1"/>
                  </a:lnTo>
                  <a:lnTo>
                    <a:pt x="1182" y="2"/>
                  </a:lnTo>
                  <a:lnTo>
                    <a:pt x="1179" y="4"/>
                  </a:lnTo>
                  <a:lnTo>
                    <a:pt x="1176" y="7"/>
                  </a:lnTo>
                  <a:lnTo>
                    <a:pt x="1175" y="11"/>
                  </a:lnTo>
                  <a:lnTo>
                    <a:pt x="1175" y="14"/>
                  </a:lnTo>
                  <a:lnTo>
                    <a:pt x="1175" y="18"/>
                  </a:lnTo>
                  <a:lnTo>
                    <a:pt x="1176" y="21"/>
                  </a:lnTo>
                  <a:lnTo>
                    <a:pt x="1179" y="23"/>
                  </a:lnTo>
                  <a:lnTo>
                    <a:pt x="1182" y="26"/>
                  </a:lnTo>
                  <a:lnTo>
                    <a:pt x="1185" y="28"/>
                  </a:lnTo>
                  <a:lnTo>
                    <a:pt x="1189" y="28"/>
                  </a:lnTo>
                  <a:lnTo>
                    <a:pt x="1193" y="28"/>
                  </a:lnTo>
                  <a:lnTo>
                    <a:pt x="1198" y="26"/>
                  </a:lnTo>
                  <a:lnTo>
                    <a:pt x="1200" y="23"/>
                  </a:lnTo>
                  <a:lnTo>
                    <a:pt x="1202" y="21"/>
                  </a:lnTo>
                  <a:lnTo>
                    <a:pt x="1203" y="18"/>
                  </a:lnTo>
                  <a:lnTo>
                    <a:pt x="1205" y="14"/>
                  </a:lnTo>
                  <a:lnTo>
                    <a:pt x="1203" y="11"/>
                  </a:lnTo>
                  <a:lnTo>
                    <a:pt x="1202" y="7"/>
                  </a:lnTo>
                  <a:lnTo>
                    <a:pt x="1200" y="4"/>
                  </a:lnTo>
                  <a:lnTo>
                    <a:pt x="1198" y="2"/>
                  </a:lnTo>
                  <a:lnTo>
                    <a:pt x="1193" y="1"/>
                  </a:lnTo>
                  <a:lnTo>
                    <a:pt x="1189" y="0"/>
                  </a:lnTo>
                  <a:close/>
                  <a:moveTo>
                    <a:pt x="1220" y="123"/>
                  </a:moveTo>
                  <a:lnTo>
                    <a:pt x="1226" y="126"/>
                  </a:lnTo>
                  <a:lnTo>
                    <a:pt x="1233" y="127"/>
                  </a:lnTo>
                  <a:lnTo>
                    <a:pt x="1241" y="128"/>
                  </a:lnTo>
                  <a:lnTo>
                    <a:pt x="1249" y="130"/>
                  </a:lnTo>
                  <a:lnTo>
                    <a:pt x="1261" y="128"/>
                  </a:lnTo>
                  <a:lnTo>
                    <a:pt x="1270" y="126"/>
                  </a:lnTo>
                  <a:lnTo>
                    <a:pt x="1277" y="121"/>
                  </a:lnTo>
                  <a:lnTo>
                    <a:pt x="1283" y="116"/>
                  </a:lnTo>
                  <a:lnTo>
                    <a:pt x="1287" y="109"/>
                  </a:lnTo>
                  <a:lnTo>
                    <a:pt x="1287" y="100"/>
                  </a:lnTo>
                  <a:lnTo>
                    <a:pt x="1287" y="95"/>
                  </a:lnTo>
                  <a:lnTo>
                    <a:pt x="1284" y="89"/>
                  </a:lnTo>
                  <a:lnTo>
                    <a:pt x="1282" y="85"/>
                  </a:lnTo>
                  <a:lnTo>
                    <a:pt x="1277" y="81"/>
                  </a:lnTo>
                  <a:lnTo>
                    <a:pt x="1272" y="77"/>
                  </a:lnTo>
                  <a:lnTo>
                    <a:pt x="1263" y="74"/>
                  </a:lnTo>
                  <a:lnTo>
                    <a:pt x="1259" y="71"/>
                  </a:lnTo>
                  <a:lnTo>
                    <a:pt x="1255" y="70"/>
                  </a:lnTo>
                  <a:lnTo>
                    <a:pt x="1252" y="68"/>
                  </a:lnTo>
                  <a:lnTo>
                    <a:pt x="1251" y="67"/>
                  </a:lnTo>
                  <a:lnTo>
                    <a:pt x="1249" y="65"/>
                  </a:lnTo>
                  <a:lnTo>
                    <a:pt x="1249" y="63"/>
                  </a:lnTo>
                  <a:lnTo>
                    <a:pt x="1249" y="60"/>
                  </a:lnTo>
                  <a:lnTo>
                    <a:pt x="1252" y="58"/>
                  </a:lnTo>
                  <a:lnTo>
                    <a:pt x="1255" y="57"/>
                  </a:lnTo>
                  <a:lnTo>
                    <a:pt x="1259" y="56"/>
                  </a:lnTo>
                  <a:lnTo>
                    <a:pt x="1263" y="56"/>
                  </a:lnTo>
                  <a:lnTo>
                    <a:pt x="1268" y="57"/>
                  </a:lnTo>
                  <a:lnTo>
                    <a:pt x="1270" y="57"/>
                  </a:lnTo>
                  <a:lnTo>
                    <a:pt x="1273" y="58"/>
                  </a:lnTo>
                  <a:lnTo>
                    <a:pt x="1276" y="60"/>
                  </a:lnTo>
                  <a:lnTo>
                    <a:pt x="1279" y="61"/>
                  </a:lnTo>
                  <a:lnTo>
                    <a:pt x="1284" y="42"/>
                  </a:lnTo>
                  <a:lnTo>
                    <a:pt x="1280" y="40"/>
                  </a:lnTo>
                  <a:lnTo>
                    <a:pt x="1277" y="39"/>
                  </a:lnTo>
                  <a:lnTo>
                    <a:pt x="1273" y="39"/>
                  </a:lnTo>
                  <a:lnTo>
                    <a:pt x="1269" y="37"/>
                  </a:lnTo>
                  <a:lnTo>
                    <a:pt x="1263" y="37"/>
                  </a:lnTo>
                  <a:lnTo>
                    <a:pt x="1259" y="37"/>
                  </a:lnTo>
                  <a:lnTo>
                    <a:pt x="1251" y="37"/>
                  </a:lnTo>
                  <a:lnTo>
                    <a:pt x="1244" y="39"/>
                  </a:lnTo>
                  <a:lnTo>
                    <a:pt x="1238" y="42"/>
                  </a:lnTo>
                  <a:lnTo>
                    <a:pt x="1233" y="46"/>
                  </a:lnTo>
                  <a:lnTo>
                    <a:pt x="1228" y="50"/>
                  </a:lnTo>
                  <a:lnTo>
                    <a:pt x="1226" y="54"/>
                  </a:lnTo>
                  <a:lnTo>
                    <a:pt x="1223" y="60"/>
                  </a:lnTo>
                  <a:lnTo>
                    <a:pt x="1223" y="65"/>
                  </a:lnTo>
                  <a:lnTo>
                    <a:pt x="1223" y="71"/>
                  </a:lnTo>
                  <a:lnTo>
                    <a:pt x="1226" y="77"/>
                  </a:lnTo>
                  <a:lnTo>
                    <a:pt x="1228" y="81"/>
                  </a:lnTo>
                  <a:lnTo>
                    <a:pt x="1233" y="85"/>
                  </a:lnTo>
                  <a:lnTo>
                    <a:pt x="1240" y="89"/>
                  </a:lnTo>
                  <a:lnTo>
                    <a:pt x="1248" y="92"/>
                  </a:lnTo>
                  <a:lnTo>
                    <a:pt x="1252" y="95"/>
                  </a:lnTo>
                  <a:lnTo>
                    <a:pt x="1256" y="96"/>
                  </a:lnTo>
                  <a:lnTo>
                    <a:pt x="1258" y="98"/>
                  </a:lnTo>
                  <a:lnTo>
                    <a:pt x="1259" y="99"/>
                  </a:lnTo>
                  <a:lnTo>
                    <a:pt x="1261" y="100"/>
                  </a:lnTo>
                  <a:lnTo>
                    <a:pt x="1261" y="103"/>
                  </a:lnTo>
                  <a:lnTo>
                    <a:pt x="1261" y="106"/>
                  </a:lnTo>
                  <a:lnTo>
                    <a:pt x="1258" y="109"/>
                  </a:lnTo>
                  <a:lnTo>
                    <a:pt x="1255" y="110"/>
                  </a:lnTo>
                  <a:lnTo>
                    <a:pt x="1249" y="110"/>
                  </a:lnTo>
                  <a:lnTo>
                    <a:pt x="1245" y="110"/>
                  </a:lnTo>
                  <a:lnTo>
                    <a:pt x="1241" y="109"/>
                  </a:lnTo>
                  <a:lnTo>
                    <a:pt x="1235" y="107"/>
                  </a:lnTo>
                  <a:lnTo>
                    <a:pt x="1233" y="106"/>
                  </a:lnTo>
                  <a:lnTo>
                    <a:pt x="1228" y="105"/>
                  </a:lnTo>
                  <a:lnTo>
                    <a:pt x="1226" y="103"/>
                  </a:lnTo>
                  <a:lnTo>
                    <a:pt x="1220" y="123"/>
                  </a:lnTo>
                  <a:close/>
                  <a:moveTo>
                    <a:pt x="1300" y="123"/>
                  </a:moveTo>
                  <a:lnTo>
                    <a:pt x="1305" y="126"/>
                  </a:lnTo>
                  <a:lnTo>
                    <a:pt x="1312" y="127"/>
                  </a:lnTo>
                  <a:lnTo>
                    <a:pt x="1320" y="128"/>
                  </a:lnTo>
                  <a:lnTo>
                    <a:pt x="1328" y="130"/>
                  </a:lnTo>
                  <a:lnTo>
                    <a:pt x="1339" y="128"/>
                  </a:lnTo>
                  <a:lnTo>
                    <a:pt x="1349" y="126"/>
                  </a:lnTo>
                  <a:lnTo>
                    <a:pt x="1357" y="121"/>
                  </a:lnTo>
                  <a:lnTo>
                    <a:pt x="1363" y="116"/>
                  </a:lnTo>
                  <a:lnTo>
                    <a:pt x="1366" y="109"/>
                  </a:lnTo>
                  <a:lnTo>
                    <a:pt x="1367" y="100"/>
                  </a:lnTo>
                  <a:lnTo>
                    <a:pt x="1366" y="95"/>
                  </a:lnTo>
                  <a:lnTo>
                    <a:pt x="1364" y="89"/>
                  </a:lnTo>
                  <a:lnTo>
                    <a:pt x="1360" y="85"/>
                  </a:lnTo>
                  <a:lnTo>
                    <a:pt x="1356" y="81"/>
                  </a:lnTo>
                  <a:lnTo>
                    <a:pt x="1350" y="77"/>
                  </a:lnTo>
                  <a:lnTo>
                    <a:pt x="1342" y="74"/>
                  </a:lnTo>
                  <a:lnTo>
                    <a:pt x="1338" y="71"/>
                  </a:lnTo>
                  <a:lnTo>
                    <a:pt x="1334" y="70"/>
                  </a:lnTo>
                  <a:lnTo>
                    <a:pt x="1331" y="68"/>
                  </a:lnTo>
                  <a:lnTo>
                    <a:pt x="1329" y="67"/>
                  </a:lnTo>
                  <a:lnTo>
                    <a:pt x="1328" y="65"/>
                  </a:lnTo>
                  <a:lnTo>
                    <a:pt x="1328" y="63"/>
                  </a:lnTo>
                  <a:lnTo>
                    <a:pt x="1329" y="60"/>
                  </a:lnTo>
                  <a:lnTo>
                    <a:pt x="1331" y="58"/>
                  </a:lnTo>
                  <a:lnTo>
                    <a:pt x="1334" y="57"/>
                  </a:lnTo>
                  <a:lnTo>
                    <a:pt x="1339" y="56"/>
                  </a:lnTo>
                  <a:lnTo>
                    <a:pt x="1342" y="56"/>
                  </a:lnTo>
                  <a:lnTo>
                    <a:pt x="1346" y="57"/>
                  </a:lnTo>
                  <a:lnTo>
                    <a:pt x="1349" y="57"/>
                  </a:lnTo>
                  <a:lnTo>
                    <a:pt x="1353" y="58"/>
                  </a:lnTo>
                  <a:lnTo>
                    <a:pt x="1356" y="60"/>
                  </a:lnTo>
                  <a:lnTo>
                    <a:pt x="1357" y="61"/>
                  </a:lnTo>
                  <a:lnTo>
                    <a:pt x="1363" y="42"/>
                  </a:lnTo>
                  <a:lnTo>
                    <a:pt x="1360" y="40"/>
                  </a:lnTo>
                  <a:lnTo>
                    <a:pt x="1356" y="39"/>
                  </a:lnTo>
                  <a:lnTo>
                    <a:pt x="1352" y="39"/>
                  </a:lnTo>
                  <a:lnTo>
                    <a:pt x="1348" y="37"/>
                  </a:lnTo>
                  <a:lnTo>
                    <a:pt x="1343" y="37"/>
                  </a:lnTo>
                  <a:lnTo>
                    <a:pt x="1338" y="37"/>
                  </a:lnTo>
                  <a:lnTo>
                    <a:pt x="1329" y="37"/>
                  </a:lnTo>
                  <a:lnTo>
                    <a:pt x="1322" y="39"/>
                  </a:lnTo>
                  <a:lnTo>
                    <a:pt x="1317" y="42"/>
                  </a:lnTo>
                  <a:lnTo>
                    <a:pt x="1311" y="46"/>
                  </a:lnTo>
                  <a:lnTo>
                    <a:pt x="1307" y="50"/>
                  </a:lnTo>
                  <a:lnTo>
                    <a:pt x="1304" y="54"/>
                  </a:lnTo>
                  <a:lnTo>
                    <a:pt x="1303" y="60"/>
                  </a:lnTo>
                  <a:lnTo>
                    <a:pt x="1301" y="65"/>
                  </a:lnTo>
                  <a:lnTo>
                    <a:pt x="1303" y="71"/>
                  </a:lnTo>
                  <a:lnTo>
                    <a:pt x="1304" y="77"/>
                  </a:lnTo>
                  <a:lnTo>
                    <a:pt x="1307" y="81"/>
                  </a:lnTo>
                  <a:lnTo>
                    <a:pt x="1312" y="85"/>
                  </a:lnTo>
                  <a:lnTo>
                    <a:pt x="1318" y="89"/>
                  </a:lnTo>
                  <a:lnTo>
                    <a:pt x="1327" y="92"/>
                  </a:lnTo>
                  <a:lnTo>
                    <a:pt x="1331" y="95"/>
                  </a:lnTo>
                  <a:lnTo>
                    <a:pt x="1335" y="96"/>
                  </a:lnTo>
                  <a:lnTo>
                    <a:pt x="1338" y="98"/>
                  </a:lnTo>
                  <a:lnTo>
                    <a:pt x="1339" y="99"/>
                  </a:lnTo>
                  <a:lnTo>
                    <a:pt x="1339" y="100"/>
                  </a:lnTo>
                  <a:lnTo>
                    <a:pt x="1341" y="103"/>
                  </a:lnTo>
                  <a:lnTo>
                    <a:pt x="1339" y="106"/>
                  </a:lnTo>
                  <a:lnTo>
                    <a:pt x="1338" y="109"/>
                  </a:lnTo>
                  <a:lnTo>
                    <a:pt x="1334" y="110"/>
                  </a:lnTo>
                  <a:lnTo>
                    <a:pt x="1328" y="110"/>
                  </a:lnTo>
                  <a:lnTo>
                    <a:pt x="1324" y="110"/>
                  </a:lnTo>
                  <a:lnTo>
                    <a:pt x="1320" y="109"/>
                  </a:lnTo>
                  <a:lnTo>
                    <a:pt x="1315" y="107"/>
                  </a:lnTo>
                  <a:lnTo>
                    <a:pt x="1311" y="106"/>
                  </a:lnTo>
                  <a:lnTo>
                    <a:pt x="1307" y="105"/>
                  </a:lnTo>
                  <a:lnTo>
                    <a:pt x="1304" y="103"/>
                  </a:lnTo>
                  <a:lnTo>
                    <a:pt x="1300" y="123"/>
                  </a:lnTo>
                  <a:close/>
                  <a:moveTo>
                    <a:pt x="1411" y="127"/>
                  </a:moveTo>
                  <a:lnTo>
                    <a:pt x="1411" y="39"/>
                  </a:lnTo>
                  <a:lnTo>
                    <a:pt x="1384" y="39"/>
                  </a:lnTo>
                  <a:lnTo>
                    <a:pt x="1384" y="127"/>
                  </a:lnTo>
                  <a:lnTo>
                    <a:pt x="1411" y="127"/>
                  </a:lnTo>
                  <a:close/>
                  <a:moveTo>
                    <a:pt x="1397" y="0"/>
                  </a:moveTo>
                  <a:lnTo>
                    <a:pt x="1392" y="1"/>
                  </a:lnTo>
                  <a:lnTo>
                    <a:pt x="1390" y="2"/>
                  </a:lnTo>
                  <a:lnTo>
                    <a:pt x="1387" y="4"/>
                  </a:lnTo>
                  <a:lnTo>
                    <a:pt x="1384" y="7"/>
                  </a:lnTo>
                  <a:lnTo>
                    <a:pt x="1383" y="11"/>
                  </a:lnTo>
                  <a:lnTo>
                    <a:pt x="1383" y="14"/>
                  </a:lnTo>
                  <a:lnTo>
                    <a:pt x="1383" y="18"/>
                  </a:lnTo>
                  <a:lnTo>
                    <a:pt x="1384" y="21"/>
                  </a:lnTo>
                  <a:lnTo>
                    <a:pt x="1387" y="23"/>
                  </a:lnTo>
                  <a:lnTo>
                    <a:pt x="1390" y="26"/>
                  </a:lnTo>
                  <a:lnTo>
                    <a:pt x="1392" y="28"/>
                  </a:lnTo>
                  <a:lnTo>
                    <a:pt x="1397" y="28"/>
                  </a:lnTo>
                  <a:lnTo>
                    <a:pt x="1401" y="28"/>
                  </a:lnTo>
                  <a:lnTo>
                    <a:pt x="1405" y="26"/>
                  </a:lnTo>
                  <a:lnTo>
                    <a:pt x="1408" y="23"/>
                  </a:lnTo>
                  <a:lnTo>
                    <a:pt x="1411" y="21"/>
                  </a:lnTo>
                  <a:lnTo>
                    <a:pt x="1412" y="18"/>
                  </a:lnTo>
                  <a:lnTo>
                    <a:pt x="1412" y="14"/>
                  </a:lnTo>
                  <a:lnTo>
                    <a:pt x="1412" y="11"/>
                  </a:lnTo>
                  <a:lnTo>
                    <a:pt x="1411" y="7"/>
                  </a:lnTo>
                  <a:lnTo>
                    <a:pt x="1408" y="4"/>
                  </a:lnTo>
                  <a:lnTo>
                    <a:pt x="1405" y="2"/>
                  </a:lnTo>
                  <a:lnTo>
                    <a:pt x="1401" y="1"/>
                  </a:lnTo>
                  <a:lnTo>
                    <a:pt x="1397" y="0"/>
                  </a:lnTo>
                  <a:close/>
                  <a:moveTo>
                    <a:pt x="1475" y="37"/>
                  </a:moveTo>
                  <a:lnTo>
                    <a:pt x="1465" y="37"/>
                  </a:lnTo>
                  <a:lnTo>
                    <a:pt x="1456" y="40"/>
                  </a:lnTo>
                  <a:lnTo>
                    <a:pt x="1449" y="44"/>
                  </a:lnTo>
                  <a:lnTo>
                    <a:pt x="1442" y="50"/>
                  </a:lnTo>
                  <a:lnTo>
                    <a:pt x="1436" y="57"/>
                  </a:lnTo>
                  <a:lnTo>
                    <a:pt x="1432" y="64"/>
                  </a:lnTo>
                  <a:lnTo>
                    <a:pt x="1429" y="74"/>
                  </a:lnTo>
                  <a:lnTo>
                    <a:pt x="1427" y="84"/>
                  </a:lnTo>
                  <a:lnTo>
                    <a:pt x="1429" y="93"/>
                  </a:lnTo>
                  <a:lnTo>
                    <a:pt x="1432" y="103"/>
                  </a:lnTo>
                  <a:lnTo>
                    <a:pt x="1436" y="112"/>
                  </a:lnTo>
                  <a:lnTo>
                    <a:pt x="1442" y="117"/>
                  </a:lnTo>
                  <a:lnTo>
                    <a:pt x="1449" y="123"/>
                  </a:lnTo>
                  <a:lnTo>
                    <a:pt x="1456" y="127"/>
                  </a:lnTo>
                  <a:lnTo>
                    <a:pt x="1465" y="128"/>
                  </a:lnTo>
                  <a:lnTo>
                    <a:pt x="1474" y="130"/>
                  </a:lnTo>
                  <a:lnTo>
                    <a:pt x="1481" y="130"/>
                  </a:lnTo>
                  <a:lnTo>
                    <a:pt x="1488" y="128"/>
                  </a:lnTo>
                  <a:lnTo>
                    <a:pt x="1495" y="126"/>
                  </a:lnTo>
                  <a:lnTo>
                    <a:pt x="1500" y="123"/>
                  </a:lnTo>
                  <a:lnTo>
                    <a:pt x="1506" y="119"/>
                  </a:lnTo>
                  <a:lnTo>
                    <a:pt x="1512" y="113"/>
                  </a:lnTo>
                  <a:lnTo>
                    <a:pt x="1516" y="107"/>
                  </a:lnTo>
                  <a:lnTo>
                    <a:pt x="1519" y="99"/>
                  </a:lnTo>
                  <a:lnTo>
                    <a:pt x="1520" y="92"/>
                  </a:lnTo>
                  <a:lnTo>
                    <a:pt x="1521" y="82"/>
                  </a:lnTo>
                  <a:lnTo>
                    <a:pt x="1520" y="72"/>
                  </a:lnTo>
                  <a:lnTo>
                    <a:pt x="1517" y="64"/>
                  </a:lnTo>
                  <a:lnTo>
                    <a:pt x="1514" y="56"/>
                  </a:lnTo>
                  <a:lnTo>
                    <a:pt x="1509" y="50"/>
                  </a:lnTo>
                  <a:lnTo>
                    <a:pt x="1502" y="44"/>
                  </a:lnTo>
                  <a:lnTo>
                    <a:pt x="1495" y="40"/>
                  </a:lnTo>
                  <a:lnTo>
                    <a:pt x="1485" y="37"/>
                  </a:lnTo>
                  <a:lnTo>
                    <a:pt x="1475" y="37"/>
                  </a:lnTo>
                  <a:close/>
                  <a:moveTo>
                    <a:pt x="1475" y="57"/>
                  </a:moveTo>
                  <a:lnTo>
                    <a:pt x="1479" y="57"/>
                  </a:lnTo>
                  <a:lnTo>
                    <a:pt x="1484" y="58"/>
                  </a:lnTo>
                  <a:lnTo>
                    <a:pt x="1486" y="61"/>
                  </a:lnTo>
                  <a:lnTo>
                    <a:pt x="1488" y="65"/>
                  </a:lnTo>
                  <a:lnTo>
                    <a:pt x="1491" y="70"/>
                  </a:lnTo>
                  <a:lnTo>
                    <a:pt x="1492" y="74"/>
                  </a:lnTo>
                  <a:lnTo>
                    <a:pt x="1492" y="78"/>
                  </a:lnTo>
                  <a:lnTo>
                    <a:pt x="1492" y="84"/>
                  </a:lnTo>
                  <a:lnTo>
                    <a:pt x="1492" y="91"/>
                  </a:lnTo>
                  <a:lnTo>
                    <a:pt x="1491" y="98"/>
                  </a:lnTo>
                  <a:lnTo>
                    <a:pt x="1488" y="102"/>
                  </a:lnTo>
                  <a:lnTo>
                    <a:pt x="1484" y="106"/>
                  </a:lnTo>
                  <a:lnTo>
                    <a:pt x="1479" y="109"/>
                  </a:lnTo>
                  <a:lnTo>
                    <a:pt x="1475" y="110"/>
                  </a:lnTo>
                  <a:lnTo>
                    <a:pt x="1470" y="109"/>
                  </a:lnTo>
                  <a:lnTo>
                    <a:pt x="1465" y="106"/>
                  </a:lnTo>
                  <a:lnTo>
                    <a:pt x="1461" y="102"/>
                  </a:lnTo>
                  <a:lnTo>
                    <a:pt x="1458" y="96"/>
                  </a:lnTo>
                  <a:lnTo>
                    <a:pt x="1457" y="91"/>
                  </a:lnTo>
                  <a:lnTo>
                    <a:pt x="1457" y="84"/>
                  </a:lnTo>
                  <a:lnTo>
                    <a:pt x="1457" y="78"/>
                  </a:lnTo>
                  <a:lnTo>
                    <a:pt x="1458" y="74"/>
                  </a:lnTo>
                  <a:lnTo>
                    <a:pt x="1458" y="70"/>
                  </a:lnTo>
                  <a:lnTo>
                    <a:pt x="1461" y="65"/>
                  </a:lnTo>
                  <a:lnTo>
                    <a:pt x="1464" y="61"/>
                  </a:lnTo>
                  <a:lnTo>
                    <a:pt x="1467" y="58"/>
                  </a:lnTo>
                  <a:lnTo>
                    <a:pt x="1471" y="57"/>
                  </a:lnTo>
                  <a:lnTo>
                    <a:pt x="1475" y="57"/>
                  </a:lnTo>
                  <a:close/>
                  <a:moveTo>
                    <a:pt x="1538" y="127"/>
                  </a:moveTo>
                  <a:lnTo>
                    <a:pt x="1566" y="127"/>
                  </a:lnTo>
                  <a:lnTo>
                    <a:pt x="1566" y="77"/>
                  </a:lnTo>
                  <a:lnTo>
                    <a:pt x="1566" y="75"/>
                  </a:lnTo>
                  <a:lnTo>
                    <a:pt x="1566" y="72"/>
                  </a:lnTo>
                  <a:lnTo>
                    <a:pt x="1566" y="71"/>
                  </a:lnTo>
                  <a:lnTo>
                    <a:pt x="1566" y="70"/>
                  </a:lnTo>
                  <a:lnTo>
                    <a:pt x="1568" y="67"/>
                  </a:lnTo>
                  <a:lnTo>
                    <a:pt x="1569" y="64"/>
                  </a:lnTo>
                  <a:lnTo>
                    <a:pt x="1572" y="63"/>
                  </a:lnTo>
                  <a:lnTo>
                    <a:pt x="1575" y="61"/>
                  </a:lnTo>
                  <a:lnTo>
                    <a:pt x="1578" y="60"/>
                  </a:lnTo>
                  <a:lnTo>
                    <a:pt x="1580" y="60"/>
                  </a:lnTo>
                  <a:lnTo>
                    <a:pt x="1586" y="60"/>
                  </a:lnTo>
                  <a:lnTo>
                    <a:pt x="1589" y="61"/>
                  </a:lnTo>
                  <a:lnTo>
                    <a:pt x="1592" y="64"/>
                  </a:lnTo>
                  <a:lnTo>
                    <a:pt x="1593" y="68"/>
                  </a:lnTo>
                  <a:lnTo>
                    <a:pt x="1594" y="72"/>
                  </a:lnTo>
                  <a:lnTo>
                    <a:pt x="1594" y="78"/>
                  </a:lnTo>
                  <a:lnTo>
                    <a:pt x="1594" y="127"/>
                  </a:lnTo>
                  <a:lnTo>
                    <a:pt x="1622" y="127"/>
                  </a:lnTo>
                  <a:lnTo>
                    <a:pt x="1622" y="75"/>
                  </a:lnTo>
                  <a:lnTo>
                    <a:pt x="1622" y="65"/>
                  </a:lnTo>
                  <a:lnTo>
                    <a:pt x="1620" y="58"/>
                  </a:lnTo>
                  <a:lnTo>
                    <a:pt x="1617" y="51"/>
                  </a:lnTo>
                  <a:lnTo>
                    <a:pt x="1614" y="46"/>
                  </a:lnTo>
                  <a:lnTo>
                    <a:pt x="1608" y="42"/>
                  </a:lnTo>
                  <a:lnTo>
                    <a:pt x="1603" y="39"/>
                  </a:lnTo>
                  <a:lnTo>
                    <a:pt x="1597" y="37"/>
                  </a:lnTo>
                  <a:lnTo>
                    <a:pt x="1590" y="37"/>
                  </a:lnTo>
                  <a:lnTo>
                    <a:pt x="1586" y="37"/>
                  </a:lnTo>
                  <a:lnTo>
                    <a:pt x="1580" y="39"/>
                  </a:lnTo>
                  <a:lnTo>
                    <a:pt x="1576" y="40"/>
                  </a:lnTo>
                  <a:lnTo>
                    <a:pt x="1573" y="42"/>
                  </a:lnTo>
                  <a:lnTo>
                    <a:pt x="1569" y="44"/>
                  </a:lnTo>
                  <a:lnTo>
                    <a:pt x="1568" y="46"/>
                  </a:lnTo>
                  <a:lnTo>
                    <a:pt x="1565" y="49"/>
                  </a:lnTo>
                  <a:lnTo>
                    <a:pt x="1563" y="51"/>
                  </a:lnTo>
                  <a:lnTo>
                    <a:pt x="1562" y="51"/>
                  </a:lnTo>
                  <a:lnTo>
                    <a:pt x="1562" y="39"/>
                  </a:lnTo>
                  <a:lnTo>
                    <a:pt x="1537" y="39"/>
                  </a:lnTo>
                  <a:lnTo>
                    <a:pt x="1538" y="44"/>
                  </a:lnTo>
                  <a:lnTo>
                    <a:pt x="1538" y="51"/>
                  </a:lnTo>
                  <a:lnTo>
                    <a:pt x="1538" y="60"/>
                  </a:lnTo>
                  <a:lnTo>
                    <a:pt x="1538" y="67"/>
                  </a:lnTo>
                  <a:lnTo>
                    <a:pt x="1538" y="127"/>
                  </a:lnTo>
                  <a:close/>
                  <a:moveTo>
                    <a:pt x="63" y="190"/>
                  </a:moveTo>
                  <a:lnTo>
                    <a:pt x="63" y="238"/>
                  </a:lnTo>
                  <a:lnTo>
                    <a:pt x="63" y="238"/>
                  </a:lnTo>
                  <a:lnTo>
                    <a:pt x="59" y="234"/>
                  </a:lnTo>
                  <a:lnTo>
                    <a:pt x="53" y="231"/>
                  </a:lnTo>
                  <a:lnTo>
                    <a:pt x="46" y="229"/>
                  </a:lnTo>
                  <a:lnTo>
                    <a:pt x="39" y="228"/>
                  </a:lnTo>
                  <a:lnTo>
                    <a:pt x="31" y="229"/>
                  </a:lnTo>
                  <a:lnTo>
                    <a:pt x="24" y="231"/>
                  </a:lnTo>
                  <a:lnTo>
                    <a:pt x="17" y="235"/>
                  </a:lnTo>
                  <a:lnTo>
                    <a:pt x="11" y="241"/>
                  </a:lnTo>
                  <a:lnTo>
                    <a:pt x="6" y="248"/>
                  </a:lnTo>
                  <a:lnTo>
                    <a:pt x="3" y="255"/>
                  </a:lnTo>
                  <a:lnTo>
                    <a:pt x="0" y="264"/>
                  </a:lnTo>
                  <a:lnTo>
                    <a:pt x="0" y="276"/>
                  </a:lnTo>
                  <a:lnTo>
                    <a:pt x="0" y="285"/>
                  </a:lnTo>
                  <a:lnTo>
                    <a:pt x="3" y="294"/>
                  </a:lnTo>
                  <a:lnTo>
                    <a:pt x="6" y="302"/>
                  </a:lnTo>
                  <a:lnTo>
                    <a:pt x="10" y="308"/>
                  </a:lnTo>
                  <a:lnTo>
                    <a:pt x="15" y="313"/>
                  </a:lnTo>
                  <a:lnTo>
                    <a:pt x="22" y="318"/>
                  </a:lnTo>
                  <a:lnTo>
                    <a:pt x="29" y="320"/>
                  </a:lnTo>
                  <a:lnTo>
                    <a:pt x="38" y="320"/>
                  </a:lnTo>
                  <a:lnTo>
                    <a:pt x="43" y="320"/>
                  </a:lnTo>
                  <a:lnTo>
                    <a:pt x="49" y="319"/>
                  </a:lnTo>
                  <a:lnTo>
                    <a:pt x="53" y="318"/>
                  </a:lnTo>
                  <a:lnTo>
                    <a:pt x="58" y="313"/>
                  </a:lnTo>
                  <a:lnTo>
                    <a:pt x="62" y="311"/>
                  </a:lnTo>
                  <a:lnTo>
                    <a:pt x="65" y="306"/>
                  </a:lnTo>
                  <a:lnTo>
                    <a:pt x="66" y="306"/>
                  </a:lnTo>
                  <a:lnTo>
                    <a:pt x="67" y="319"/>
                  </a:lnTo>
                  <a:lnTo>
                    <a:pt x="91" y="319"/>
                  </a:lnTo>
                  <a:lnTo>
                    <a:pt x="91" y="315"/>
                  </a:lnTo>
                  <a:lnTo>
                    <a:pt x="91" y="312"/>
                  </a:lnTo>
                  <a:lnTo>
                    <a:pt x="91" y="306"/>
                  </a:lnTo>
                  <a:lnTo>
                    <a:pt x="91" y="302"/>
                  </a:lnTo>
                  <a:lnTo>
                    <a:pt x="91" y="298"/>
                  </a:lnTo>
                  <a:lnTo>
                    <a:pt x="91" y="292"/>
                  </a:lnTo>
                  <a:lnTo>
                    <a:pt x="91" y="190"/>
                  </a:lnTo>
                  <a:lnTo>
                    <a:pt x="63" y="190"/>
                  </a:lnTo>
                  <a:close/>
                  <a:moveTo>
                    <a:pt x="63" y="280"/>
                  </a:moveTo>
                  <a:lnTo>
                    <a:pt x="63" y="281"/>
                  </a:lnTo>
                  <a:lnTo>
                    <a:pt x="63" y="283"/>
                  </a:lnTo>
                  <a:lnTo>
                    <a:pt x="63" y="284"/>
                  </a:lnTo>
                  <a:lnTo>
                    <a:pt x="62" y="285"/>
                  </a:lnTo>
                  <a:lnTo>
                    <a:pt x="62" y="290"/>
                  </a:lnTo>
                  <a:lnTo>
                    <a:pt x="59" y="292"/>
                  </a:lnTo>
                  <a:lnTo>
                    <a:pt x="56" y="295"/>
                  </a:lnTo>
                  <a:lnTo>
                    <a:pt x="53" y="297"/>
                  </a:lnTo>
                  <a:lnTo>
                    <a:pt x="50" y="298"/>
                  </a:lnTo>
                  <a:lnTo>
                    <a:pt x="46" y="299"/>
                  </a:lnTo>
                  <a:lnTo>
                    <a:pt x="41" y="298"/>
                  </a:lnTo>
                  <a:lnTo>
                    <a:pt x="36" y="295"/>
                  </a:lnTo>
                  <a:lnTo>
                    <a:pt x="32" y="292"/>
                  </a:lnTo>
                  <a:lnTo>
                    <a:pt x="29" y="287"/>
                  </a:lnTo>
                  <a:lnTo>
                    <a:pt x="28" y="281"/>
                  </a:lnTo>
                  <a:lnTo>
                    <a:pt x="27" y="274"/>
                  </a:lnTo>
                  <a:lnTo>
                    <a:pt x="28" y="269"/>
                  </a:lnTo>
                  <a:lnTo>
                    <a:pt x="28" y="264"/>
                  </a:lnTo>
                  <a:lnTo>
                    <a:pt x="29" y="260"/>
                  </a:lnTo>
                  <a:lnTo>
                    <a:pt x="32" y="256"/>
                  </a:lnTo>
                  <a:lnTo>
                    <a:pt x="35" y="253"/>
                  </a:lnTo>
                  <a:lnTo>
                    <a:pt x="38" y="252"/>
                  </a:lnTo>
                  <a:lnTo>
                    <a:pt x="42" y="249"/>
                  </a:lnTo>
                  <a:lnTo>
                    <a:pt x="46" y="249"/>
                  </a:lnTo>
                  <a:lnTo>
                    <a:pt x="50" y="249"/>
                  </a:lnTo>
                  <a:lnTo>
                    <a:pt x="55" y="250"/>
                  </a:lnTo>
                  <a:lnTo>
                    <a:pt x="58" y="253"/>
                  </a:lnTo>
                  <a:lnTo>
                    <a:pt x="59" y="256"/>
                  </a:lnTo>
                  <a:lnTo>
                    <a:pt x="62" y="259"/>
                  </a:lnTo>
                  <a:lnTo>
                    <a:pt x="63" y="263"/>
                  </a:lnTo>
                  <a:lnTo>
                    <a:pt x="63" y="264"/>
                  </a:lnTo>
                  <a:lnTo>
                    <a:pt x="63" y="266"/>
                  </a:lnTo>
                  <a:lnTo>
                    <a:pt x="63" y="266"/>
                  </a:lnTo>
                  <a:lnTo>
                    <a:pt x="63" y="267"/>
                  </a:lnTo>
                  <a:lnTo>
                    <a:pt x="63" y="280"/>
                  </a:lnTo>
                  <a:close/>
                  <a:moveTo>
                    <a:pt x="191" y="283"/>
                  </a:moveTo>
                  <a:lnTo>
                    <a:pt x="192" y="281"/>
                  </a:lnTo>
                  <a:lnTo>
                    <a:pt x="192" y="278"/>
                  </a:lnTo>
                  <a:lnTo>
                    <a:pt x="192" y="276"/>
                  </a:lnTo>
                  <a:lnTo>
                    <a:pt x="192" y="273"/>
                  </a:lnTo>
                  <a:lnTo>
                    <a:pt x="192" y="266"/>
                  </a:lnTo>
                  <a:lnTo>
                    <a:pt x="191" y="259"/>
                  </a:lnTo>
                  <a:lnTo>
                    <a:pt x="189" y="253"/>
                  </a:lnTo>
                  <a:lnTo>
                    <a:pt x="187" y="248"/>
                  </a:lnTo>
                  <a:lnTo>
                    <a:pt x="184" y="242"/>
                  </a:lnTo>
                  <a:lnTo>
                    <a:pt x="179" y="238"/>
                  </a:lnTo>
                  <a:lnTo>
                    <a:pt x="174" y="234"/>
                  </a:lnTo>
                  <a:lnTo>
                    <a:pt x="168" y="231"/>
                  </a:lnTo>
                  <a:lnTo>
                    <a:pt x="161" y="229"/>
                  </a:lnTo>
                  <a:lnTo>
                    <a:pt x="153" y="228"/>
                  </a:lnTo>
                  <a:lnTo>
                    <a:pt x="144" y="229"/>
                  </a:lnTo>
                  <a:lnTo>
                    <a:pt x="136" y="231"/>
                  </a:lnTo>
                  <a:lnTo>
                    <a:pt x="129" y="234"/>
                  </a:lnTo>
                  <a:lnTo>
                    <a:pt x="123" y="238"/>
                  </a:lnTo>
                  <a:lnTo>
                    <a:pt x="119" y="243"/>
                  </a:lnTo>
                  <a:lnTo>
                    <a:pt x="115" y="249"/>
                  </a:lnTo>
                  <a:lnTo>
                    <a:pt x="112" y="256"/>
                  </a:lnTo>
                  <a:lnTo>
                    <a:pt x="109" y="262"/>
                  </a:lnTo>
                  <a:lnTo>
                    <a:pt x="108" y="269"/>
                  </a:lnTo>
                  <a:lnTo>
                    <a:pt x="108" y="276"/>
                  </a:lnTo>
                  <a:lnTo>
                    <a:pt x="108" y="283"/>
                  </a:lnTo>
                  <a:lnTo>
                    <a:pt x="109" y="288"/>
                  </a:lnTo>
                  <a:lnTo>
                    <a:pt x="111" y="294"/>
                  </a:lnTo>
                  <a:lnTo>
                    <a:pt x="114" y="299"/>
                  </a:lnTo>
                  <a:lnTo>
                    <a:pt x="116" y="304"/>
                  </a:lnTo>
                  <a:lnTo>
                    <a:pt x="121" y="308"/>
                  </a:lnTo>
                  <a:lnTo>
                    <a:pt x="125" y="312"/>
                  </a:lnTo>
                  <a:lnTo>
                    <a:pt x="129" y="315"/>
                  </a:lnTo>
                  <a:lnTo>
                    <a:pt x="135" y="318"/>
                  </a:lnTo>
                  <a:lnTo>
                    <a:pt x="142" y="319"/>
                  </a:lnTo>
                  <a:lnTo>
                    <a:pt x="147" y="320"/>
                  </a:lnTo>
                  <a:lnTo>
                    <a:pt x="156" y="320"/>
                  </a:lnTo>
                  <a:lnTo>
                    <a:pt x="164" y="320"/>
                  </a:lnTo>
                  <a:lnTo>
                    <a:pt x="172" y="319"/>
                  </a:lnTo>
                  <a:lnTo>
                    <a:pt x="181" y="318"/>
                  </a:lnTo>
                  <a:lnTo>
                    <a:pt x="188" y="315"/>
                  </a:lnTo>
                  <a:lnTo>
                    <a:pt x="184" y="297"/>
                  </a:lnTo>
                  <a:lnTo>
                    <a:pt x="178" y="298"/>
                  </a:lnTo>
                  <a:lnTo>
                    <a:pt x="172" y="299"/>
                  </a:lnTo>
                  <a:lnTo>
                    <a:pt x="165" y="299"/>
                  </a:lnTo>
                  <a:lnTo>
                    <a:pt x="160" y="301"/>
                  </a:lnTo>
                  <a:lnTo>
                    <a:pt x="154" y="299"/>
                  </a:lnTo>
                  <a:lnTo>
                    <a:pt x="150" y="299"/>
                  </a:lnTo>
                  <a:lnTo>
                    <a:pt x="146" y="298"/>
                  </a:lnTo>
                  <a:lnTo>
                    <a:pt x="142" y="297"/>
                  </a:lnTo>
                  <a:lnTo>
                    <a:pt x="139" y="294"/>
                  </a:lnTo>
                  <a:lnTo>
                    <a:pt x="136" y="291"/>
                  </a:lnTo>
                  <a:lnTo>
                    <a:pt x="135" y="287"/>
                  </a:lnTo>
                  <a:lnTo>
                    <a:pt x="135" y="283"/>
                  </a:lnTo>
                  <a:lnTo>
                    <a:pt x="191" y="283"/>
                  </a:lnTo>
                  <a:close/>
                  <a:moveTo>
                    <a:pt x="133" y="264"/>
                  </a:moveTo>
                  <a:lnTo>
                    <a:pt x="135" y="262"/>
                  </a:lnTo>
                  <a:lnTo>
                    <a:pt x="135" y="259"/>
                  </a:lnTo>
                  <a:lnTo>
                    <a:pt x="136" y="256"/>
                  </a:lnTo>
                  <a:lnTo>
                    <a:pt x="139" y="253"/>
                  </a:lnTo>
                  <a:lnTo>
                    <a:pt x="140" y="250"/>
                  </a:lnTo>
                  <a:lnTo>
                    <a:pt x="143" y="248"/>
                  </a:lnTo>
                  <a:lnTo>
                    <a:pt x="147" y="246"/>
                  </a:lnTo>
                  <a:lnTo>
                    <a:pt x="151" y="246"/>
                  </a:lnTo>
                  <a:lnTo>
                    <a:pt x="156" y="248"/>
                  </a:lnTo>
                  <a:lnTo>
                    <a:pt x="158" y="248"/>
                  </a:lnTo>
                  <a:lnTo>
                    <a:pt x="161" y="250"/>
                  </a:lnTo>
                  <a:lnTo>
                    <a:pt x="164" y="253"/>
                  </a:lnTo>
                  <a:lnTo>
                    <a:pt x="165" y="256"/>
                  </a:lnTo>
                  <a:lnTo>
                    <a:pt x="165" y="259"/>
                  </a:lnTo>
                  <a:lnTo>
                    <a:pt x="167" y="262"/>
                  </a:lnTo>
                  <a:lnTo>
                    <a:pt x="167" y="264"/>
                  </a:lnTo>
                  <a:lnTo>
                    <a:pt x="133" y="264"/>
                  </a:lnTo>
                  <a:close/>
                  <a:moveTo>
                    <a:pt x="209" y="319"/>
                  </a:moveTo>
                  <a:lnTo>
                    <a:pt x="237" y="319"/>
                  </a:lnTo>
                  <a:lnTo>
                    <a:pt x="237" y="190"/>
                  </a:lnTo>
                  <a:lnTo>
                    <a:pt x="209" y="190"/>
                  </a:lnTo>
                  <a:lnTo>
                    <a:pt x="209" y="319"/>
                  </a:lnTo>
                  <a:close/>
                  <a:moveTo>
                    <a:pt x="259" y="319"/>
                  </a:moveTo>
                  <a:lnTo>
                    <a:pt x="286" y="319"/>
                  </a:lnTo>
                  <a:lnTo>
                    <a:pt x="286" y="190"/>
                  </a:lnTo>
                  <a:lnTo>
                    <a:pt x="259" y="190"/>
                  </a:lnTo>
                  <a:lnTo>
                    <a:pt x="259" y="319"/>
                  </a:lnTo>
                  <a:close/>
                  <a:moveTo>
                    <a:pt x="384" y="319"/>
                  </a:moveTo>
                  <a:lnTo>
                    <a:pt x="384" y="316"/>
                  </a:lnTo>
                  <a:lnTo>
                    <a:pt x="384" y="313"/>
                  </a:lnTo>
                  <a:lnTo>
                    <a:pt x="383" y="309"/>
                  </a:lnTo>
                  <a:lnTo>
                    <a:pt x="383" y="305"/>
                  </a:lnTo>
                  <a:lnTo>
                    <a:pt x="383" y="301"/>
                  </a:lnTo>
                  <a:lnTo>
                    <a:pt x="383" y="297"/>
                  </a:lnTo>
                  <a:lnTo>
                    <a:pt x="383" y="266"/>
                  </a:lnTo>
                  <a:lnTo>
                    <a:pt x="383" y="259"/>
                  </a:lnTo>
                  <a:lnTo>
                    <a:pt x="381" y="252"/>
                  </a:lnTo>
                  <a:lnTo>
                    <a:pt x="379" y="245"/>
                  </a:lnTo>
                  <a:lnTo>
                    <a:pt x="374" y="239"/>
                  </a:lnTo>
                  <a:lnTo>
                    <a:pt x="369" y="235"/>
                  </a:lnTo>
                  <a:lnTo>
                    <a:pt x="363" y="231"/>
                  </a:lnTo>
                  <a:lnTo>
                    <a:pt x="355" y="229"/>
                  </a:lnTo>
                  <a:lnTo>
                    <a:pt x="344" y="228"/>
                  </a:lnTo>
                  <a:lnTo>
                    <a:pt x="337" y="228"/>
                  </a:lnTo>
                  <a:lnTo>
                    <a:pt x="330" y="229"/>
                  </a:lnTo>
                  <a:lnTo>
                    <a:pt x="323" y="231"/>
                  </a:lnTo>
                  <a:lnTo>
                    <a:pt x="317" y="232"/>
                  </a:lnTo>
                  <a:lnTo>
                    <a:pt x="313" y="234"/>
                  </a:lnTo>
                  <a:lnTo>
                    <a:pt x="310" y="236"/>
                  </a:lnTo>
                  <a:lnTo>
                    <a:pt x="314" y="253"/>
                  </a:lnTo>
                  <a:lnTo>
                    <a:pt x="318" y="252"/>
                  </a:lnTo>
                  <a:lnTo>
                    <a:pt x="321" y="250"/>
                  </a:lnTo>
                  <a:lnTo>
                    <a:pt x="325" y="249"/>
                  </a:lnTo>
                  <a:lnTo>
                    <a:pt x="330" y="248"/>
                  </a:lnTo>
                  <a:lnTo>
                    <a:pt x="335" y="248"/>
                  </a:lnTo>
                  <a:lnTo>
                    <a:pt x="339" y="248"/>
                  </a:lnTo>
                  <a:lnTo>
                    <a:pt x="344" y="248"/>
                  </a:lnTo>
                  <a:lnTo>
                    <a:pt x="348" y="248"/>
                  </a:lnTo>
                  <a:lnTo>
                    <a:pt x="351" y="249"/>
                  </a:lnTo>
                  <a:lnTo>
                    <a:pt x="352" y="250"/>
                  </a:lnTo>
                  <a:lnTo>
                    <a:pt x="353" y="253"/>
                  </a:lnTo>
                  <a:lnTo>
                    <a:pt x="355" y="255"/>
                  </a:lnTo>
                  <a:lnTo>
                    <a:pt x="355" y="256"/>
                  </a:lnTo>
                  <a:lnTo>
                    <a:pt x="355" y="259"/>
                  </a:lnTo>
                  <a:lnTo>
                    <a:pt x="355" y="260"/>
                  </a:lnTo>
                  <a:lnTo>
                    <a:pt x="344" y="260"/>
                  </a:lnTo>
                  <a:lnTo>
                    <a:pt x="334" y="262"/>
                  </a:lnTo>
                  <a:lnTo>
                    <a:pt x="325" y="264"/>
                  </a:lnTo>
                  <a:lnTo>
                    <a:pt x="317" y="269"/>
                  </a:lnTo>
                  <a:lnTo>
                    <a:pt x="311" y="273"/>
                  </a:lnTo>
                  <a:lnTo>
                    <a:pt x="307" y="278"/>
                  </a:lnTo>
                  <a:lnTo>
                    <a:pt x="304" y="285"/>
                  </a:lnTo>
                  <a:lnTo>
                    <a:pt x="303" y="294"/>
                  </a:lnTo>
                  <a:lnTo>
                    <a:pt x="303" y="299"/>
                  </a:lnTo>
                  <a:lnTo>
                    <a:pt x="306" y="304"/>
                  </a:lnTo>
                  <a:lnTo>
                    <a:pt x="307" y="308"/>
                  </a:lnTo>
                  <a:lnTo>
                    <a:pt x="311" y="312"/>
                  </a:lnTo>
                  <a:lnTo>
                    <a:pt x="314" y="316"/>
                  </a:lnTo>
                  <a:lnTo>
                    <a:pt x="320" y="319"/>
                  </a:lnTo>
                  <a:lnTo>
                    <a:pt x="325" y="320"/>
                  </a:lnTo>
                  <a:lnTo>
                    <a:pt x="332" y="320"/>
                  </a:lnTo>
                  <a:lnTo>
                    <a:pt x="339" y="320"/>
                  </a:lnTo>
                  <a:lnTo>
                    <a:pt x="346" y="318"/>
                  </a:lnTo>
                  <a:lnTo>
                    <a:pt x="352" y="315"/>
                  </a:lnTo>
                  <a:lnTo>
                    <a:pt x="358" y="311"/>
                  </a:lnTo>
                  <a:lnTo>
                    <a:pt x="358" y="311"/>
                  </a:lnTo>
                  <a:lnTo>
                    <a:pt x="359" y="319"/>
                  </a:lnTo>
                  <a:lnTo>
                    <a:pt x="384" y="319"/>
                  </a:lnTo>
                  <a:close/>
                  <a:moveTo>
                    <a:pt x="356" y="287"/>
                  </a:moveTo>
                  <a:lnTo>
                    <a:pt x="356" y="288"/>
                  </a:lnTo>
                  <a:lnTo>
                    <a:pt x="356" y="290"/>
                  </a:lnTo>
                  <a:lnTo>
                    <a:pt x="356" y="290"/>
                  </a:lnTo>
                  <a:lnTo>
                    <a:pt x="356" y="291"/>
                  </a:lnTo>
                  <a:lnTo>
                    <a:pt x="355" y="294"/>
                  </a:lnTo>
                  <a:lnTo>
                    <a:pt x="352" y="297"/>
                  </a:lnTo>
                  <a:lnTo>
                    <a:pt x="351" y="298"/>
                  </a:lnTo>
                  <a:lnTo>
                    <a:pt x="348" y="299"/>
                  </a:lnTo>
                  <a:lnTo>
                    <a:pt x="345" y="301"/>
                  </a:lnTo>
                  <a:lnTo>
                    <a:pt x="341" y="301"/>
                  </a:lnTo>
                  <a:lnTo>
                    <a:pt x="338" y="301"/>
                  </a:lnTo>
                  <a:lnTo>
                    <a:pt x="335" y="301"/>
                  </a:lnTo>
                  <a:lnTo>
                    <a:pt x="334" y="299"/>
                  </a:lnTo>
                  <a:lnTo>
                    <a:pt x="332" y="297"/>
                  </a:lnTo>
                  <a:lnTo>
                    <a:pt x="331" y="294"/>
                  </a:lnTo>
                  <a:lnTo>
                    <a:pt x="331" y="291"/>
                  </a:lnTo>
                  <a:lnTo>
                    <a:pt x="331" y="287"/>
                  </a:lnTo>
                  <a:lnTo>
                    <a:pt x="334" y="283"/>
                  </a:lnTo>
                  <a:lnTo>
                    <a:pt x="338" y="280"/>
                  </a:lnTo>
                  <a:lnTo>
                    <a:pt x="344" y="278"/>
                  </a:lnTo>
                  <a:lnTo>
                    <a:pt x="349" y="277"/>
                  </a:lnTo>
                  <a:lnTo>
                    <a:pt x="356" y="277"/>
                  </a:lnTo>
                  <a:lnTo>
                    <a:pt x="356" y="287"/>
                  </a:lnTo>
                  <a:close/>
                  <a:moveTo>
                    <a:pt x="442" y="355"/>
                  </a:moveTo>
                  <a:lnTo>
                    <a:pt x="470" y="355"/>
                  </a:lnTo>
                  <a:lnTo>
                    <a:pt x="470" y="311"/>
                  </a:lnTo>
                  <a:lnTo>
                    <a:pt x="470" y="311"/>
                  </a:lnTo>
                  <a:lnTo>
                    <a:pt x="473" y="313"/>
                  </a:lnTo>
                  <a:lnTo>
                    <a:pt x="475" y="316"/>
                  </a:lnTo>
                  <a:lnTo>
                    <a:pt x="478" y="318"/>
                  </a:lnTo>
                  <a:lnTo>
                    <a:pt x="482" y="319"/>
                  </a:lnTo>
                  <a:lnTo>
                    <a:pt x="488" y="320"/>
                  </a:lnTo>
                  <a:lnTo>
                    <a:pt x="492" y="320"/>
                  </a:lnTo>
                  <a:lnTo>
                    <a:pt x="499" y="320"/>
                  </a:lnTo>
                  <a:lnTo>
                    <a:pt x="505" y="319"/>
                  </a:lnTo>
                  <a:lnTo>
                    <a:pt x="510" y="316"/>
                  </a:lnTo>
                  <a:lnTo>
                    <a:pt x="516" y="313"/>
                  </a:lnTo>
                  <a:lnTo>
                    <a:pt x="520" y="309"/>
                  </a:lnTo>
                  <a:lnTo>
                    <a:pt x="524" y="304"/>
                  </a:lnTo>
                  <a:lnTo>
                    <a:pt x="529" y="298"/>
                  </a:lnTo>
                  <a:lnTo>
                    <a:pt x="531" y="291"/>
                  </a:lnTo>
                  <a:lnTo>
                    <a:pt x="533" y="283"/>
                  </a:lnTo>
                  <a:lnTo>
                    <a:pt x="533" y="273"/>
                  </a:lnTo>
                  <a:lnTo>
                    <a:pt x="533" y="263"/>
                  </a:lnTo>
                  <a:lnTo>
                    <a:pt x="530" y="255"/>
                  </a:lnTo>
                  <a:lnTo>
                    <a:pt x="527" y="246"/>
                  </a:lnTo>
                  <a:lnTo>
                    <a:pt x="522" y="241"/>
                  </a:lnTo>
                  <a:lnTo>
                    <a:pt x="516" y="235"/>
                  </a:lnTo>
                  <a:lnTo>
                    <a:pt x="510" y="231"/>
                  </a:lnTo>
                  <a:lnTo>
                    <a:pt x="503" y="229"/>
                  </a:lnTo>
                  <a:lnTo>
                    <a:pt x="496" y="228"/>
                  </a:lnTo>
                  <a:lnTo>
                    <a:pt x="487" y="229"/>
                  </a:lnTo>
                  <a:lnTo>
                    <a:pt x="480" y="232"/>
                  </a:lnTo>
                  <a:lnTo>
                    <a:pt x="473" y="236"/>
                  </a:lnTo>
                  <a:lnTo>
                    <a:pt x="467" y="242"/>
                  </a:lnTo>
                  <a:lnTo>
                    <a:pt x="466" y="242"/>
                  </a:lnTo>
                  <a:lnTo>
                    <a:pt x="466" y="231"/>
                  </a:lnTo>
                  <a:lnTo>
                    <a:pt x="440" y="231"/>
                  </a:lnTo>
                  <a:lnTo>
                    <a:pt x="442" y="236"/>
                  </a:lnTo>
                  <a:lnTo>
                    <a:pt x="442" y="243"/>
                  </a:lnTo>
                  <a:lnTo>
                    <a:pt x="442" y="252"/>
                  </a:lnTo>
                  <a:lnTo>
                    <a:pt x="442" y="260"/>
                  </a:lnTo>
                  <a:lnTo>
                    <a:pt x="442" y="355"/>
                  </a:lnTo>
                  <a:close/>
                  <a:moveTo>
                    <a:pt x="470" y="269"/>
                  </a:moveTo>
                  <a:lnTo>
                    <a:pt x="470" y="267"/>
                  </a:lnTo>
                  <a:lnTo>
                    <a:pt x="470" y="266"/>
                  </a:lnTo>
                  <a:lnTo>
                    <a:pt x="470" y="264"/>
                  </a:lnTo>
                  <a:lnTo>
                    <a:pt x="470" y="263"/>
                  </a:lnTo>
                  <a:lnTo>
                    <a:pt x="471" y="260"/>
                  </a:lnTo>
                  <a:lnTo>
                    <a:pt x="473" y="256"/>
                  </a:lnTo>
                  <a:lnTo>
                    <a:pt x="475" y="253"/>
                  </a:lnTo>
                  <a:lnTo>
                    <a:pt x="480" y="252"/>
                  </a:lnTo>
                  <a:lnTo>
                    <a:pt x="482" y="250"/>
                  </a:lnTo>
                  <a:lnTo>
                    <a:pt x="487" y="250"/>
                  </a:lnTo>
                  <a:lnTo>
                    <a:pt x="492" y="250"/>
                  </a:lnTo>
                  <a:lnTo>
                    <a:pt x="496" y="253"/>
                  </a:lnTo>
                  <a:lnTo>
                    <a:pt x="501" y="257"/>
                  </a:lnTo>
                  <a:lnTo>
                    <a:pt x="503" y="262"/>
                  </a:lnTo>
                  <a:lnTo>
                    <a:pt x="505" y="267"/>
                  </a:lnTo>
                  <a:lnTo>
                    <a:pt x="505" y="274"/>
                  </a:lnTo>
                  <a:lnTo>
                    <a:pt x="505" y="281"/>
                  </a:lnTo>
                  <a:lnTo>
                    <a:pt x="503" y="288"/>
                  </a:lnTo>
                  <a:lnTo>
                    <a:pt x="501" y="292"/>
                  </a:lnTo>
                  <a:lnTo>
                    <a:pt x="496" y="297"/>
                  </a:lnTo>
                  <a:lnTo>
                    <a:pt x="492" y="299"/>
                  </a:lnTo>
                  <a:lnTo>
                    <a:pt x="487" y="299"/>
                  </a:lnTo>
                  <a:lnTo>
                    <a:pt x="482" y="299"/>
                  </a:lnTo>
                  <a:lnTo>
                    <a:pt x="478" y="298"/>
                  </a:lnTo>
                  <a:lnTo>
                    <a:pt x="475" y="295"/>
                  </a:lnTo>
                  <a:lnTo>
                    <a:pt x="473" y="294"/>
                  </a:lnTo>
                  <a:lnTo>
                    <a:pt x="471" y="290"/>
                  </a:lnTo>
                  <a:lnTo>
                    <a:pt x="470" y="287"/>
                  </a:lnTo>
                  <a:lnTo>
                    <a:pt x="470" y="285"/>
                  </a:lnTo>
                  <a:lnTo>
                    <a:pt x="470" y="284"/>
                  </a:lnTo>
                  <a:lnTo>
                    <a:pt x="470" y="283"/>
                  </a:lnTo>
                  <a:lnTo>
                    <a:pt x="470" y="281"/>
                  </a:lnTo>
                  <a:lnTo>
                    <a:pt x="470" y="269"/>
                  </a:lnTo>
                  <a:close/>
                  <a:moveTo>
                    <a:pt x="545" y="315"/>
                  </a:moveTo>
                  <a:lnTo>
                    <a:pt x="551" y="318"/>
                  </a:lnTo>
                  <a:lnTo>
                    <a:pt x="558" y="319"/>
                  </a:lnTo>
                  <a:lnTo>
                    <a:pt x="565" y="320"/>
                  </a:lnTo>
                  <a:lnTo>
                    <a:pt x="574" y="320"/>
                  </a:lnTo>
                  <a:lnTo>
                    <a:pt x="586" y="319"/>
                  </a:lnTo>
                  <a:lnTo>
                    <a:pt x="596" y="316"/>
                  </a:lnTo>
                  <a:lnTo>
                    <a:pt x="603" y="312"/>
                  </a:lnTo>
                  <a:lnTo>
                    <a:pt x="609" y="306"/>
                  </a:lnTo>
                  <a:lnTo>
                    <a:pt x="611" y="299"/>
                  </a:lnTo>
                  <a:lnTo>
                    <a:pt x="613" y="292"/>
                  </a:lnTo>
                  <a:lnTo>
                    <a:pt x="611" y="285"/>
                  </a:lnTo>
                  <a:lnTo>
                    <a:pt x="610" y="280"/>
                  </a:lnTo>
                  <a:lnTo>
                    <a:pt x="607" y="276"/>
                  </a:lnTo>
                  <a:lnTo>
                    <a:pt x="602" y="271"/>
                  </a:lnTo>
                  <a:lnTo>
                    <a:pt x="596" y="267"/>
                  </a:lnTo>
                  <a:lnTo>
                    <a:pt x="589" y="264"/>
                  </a:lnTo>
                  <a:lnTo>
                    <a:pt x="583" y="263"/>
                  </a:lnTo>
                  <a:lnTo>
                    <a:pt x="581" y="262"/>
                  </a:lnTo>
                  <a:lnTo>
                    <a:pt x="578" y="260"/>
                  </a:lnTo>
                  <a:lnTo>
                    <a:pt x="575" y="257"/>
                  </a:lnTo>
                  <a:lnTo>
                    <a:pt x="575" y="256"/>
                  </a:lnTo>
                  <a:lnTo>
                    <a:pt x="574" y="255"/>
                  </a:lnTo>
                  <a:lnTo>
                    <a:pt x="575" y="252"/>
                  </a:lnTo>
                  <a:lnTo>
                    <a:pt x="576" y="249"/>
                  </a:lnTo>
                  <a:lnTo>
                    <a:pt x="581" y="248"/>
                  </a:lnTo>
                  <a:lnTo>
                    <a:pt x="585" y="248"/>
                  </a:lnTo>
                  <a:lnTo>
                    <a:pt x="589" y="248"/>
                  </a:lnTo>
                  <a:lnTo>
                    <a:pt x="592" y="248"/>
                  </a:lnTo>
                  <a:lnTo>
                    <a:pt x="596" y="249"/>
                  </a:lnTo>
                  <a:lnTo>
                    <a:pt x="599" y="250"/>
                  </a:lnTo>
                  <a:lnTo>
                    <a:pt x="602" y="252"/>
                  </a:lnTo>
                  <a:lnTo>
                    <a:pt x="604" y="252"/>
                  </a:lnTo>
                  <a:lnTo>
                    <a:pt x="609" y="234"/>
                  </a:lnTo>
                  <a:lnTo>
                    <a:pt x="606" y="232"/>
                  </a:lnTo>
                  <a:lnTo>
                    <a:pt x="602" y="231"/>
                  </a:lnTo>
                  <a:lnTo>
                    <a:pt x="599" y="229"/>
                  </a:lnTo>
                  <a:lnTo>
                    <a:pt x="593" y="229"/>
                  </a:lnTo>
                  <a:lnTo>
                    <a:pt x="589" y="228"/>
                  </a:lnTo>
                  <a:lnTo>
                    <a:pt x="583" y="228"/>
                  </a:lnTo>
                  <a:lnTo>
                    <a:pt x="576" y="228"/>
                  </a:lnTo>
                  <a:lnTo>
                    <a:pt x="569" y="231"/>
                  </a:lnTo>
                  <a:lnTo>
                    <a:pt x="562" y="234"/>
                  </a:lnTo>
                  <a:lnTo>
                    <a:pt x="558" y="236"/>
                  </a:lnTo>
                  <a:lnTo>
                    <a:pt x="554" y="241"/>
                  </a:lnTo>
                  <a:lnTo>
                    <a:pt x="550" y="246"/>
                  </a:lnTo>
                  <a:lnTo>
                    <a:pt x="548" y="252"/>
                  </a:lnTo>
                  <a:lnTo>
                    <a:pt x="547" y="257"/>
                  </a:lnTo>
                  <a:lnTo>
                    <a:pt x="548" y="263"/>
                  </a:lnTo>
                  <a:lnTo>
                    <a:pt x="550" y="267"/>
                  </a:lnTo>
                  <a:lnTo>
                    <a:pt x="554" y="271"/>
                  </a:lnTo>
                  <a:lnTo>
                    <a:pt x="558" y="277"/>
                  </a:lnTo>
                  <a:lnTo>
                    <a:pt x="565" y="280"/>
                  </a:lnTo>
                  <a:lnTo>
                    <a:pt x="574" y="284"/>
                  </a:lnTo>
                  <a:lnTo>
                    <a:pt x="578" y="285"/>
                  </a:lnTo>
                  <a:lnTo>
                    <a:pt x="581" y="287"/>
                  </a:lnTo>
                  <a:lnTo>
                    <a:pt x="583" y="288"/>
                  </a:lnTo>
                  <a:lnTo>
                    <a:pt x="585" y="290"/>
                  </a:lnTo>
                  <a:lnTo>
                    <a:pt x="586" y="292"/>
                  </a:lnTo>
                  <a:lnTo>
                    <a:pt x="586" y="294"/>
                  </a:lnTo>
                  <a:lnTo>
                    <a:pt x="585" y="297"/>
                  </a:lnTo>
                  <a:lnTo>
                    <a:pt x="583" y="299"/>
                  </a:lnTo>
                  <a:lnTo>
                    <a:pt x="579" y="301"/>
                  </a:lnTo>
                  <a:lnTo>
                    <a:pt x="574" y="301"/>
                  </a:lnTo>
                  <a:lnTo>
                    <a:pt x="569" y="301"/>
                  </a:lnTo>
                  <a:lnTo>
                    <a:pt x="565" y="301"/>
                  </a:lnTo>
                  <a:lnTo>
                    <a:pt x="561" y="299"/>
                  </a:lnTo>
                  <a:lnTo>
                    <a:pt x="557" y="298"/>
                  </a:lnTo>
                  <a:lnTo>
                    <a:pt x="554" y="297"/>
                  </a:lnTo>
                  <a:lnTo>
                    <a:pt x="550" y="295"/>
                  </a:lnTo>
                  <a:lnTo>
                    <a:pt x="545" y="315"/>
                  </a:lnTo>
                  <a:close/>
                </a:path>
              </a:pathLst>
            </a:custGeom>
            <a:solidFill>
              <a:srgbClr val="0071B6"/>
            </a:solidFill>
            <a:ln w="9525">
              <a:noFill/>
              <a:round/>
              <a:headEnd/>
              <a:tailEnd/>
            </a:ln>
          </p:spPr>
          <p:txBody>
            <a:bodyPr vert="horz" wrap="square" lIns="91440" tIns="45720" rIns="91440" bIns="45720" numCol="1" anchor="t" anchorCtr="0" compatLnSpc="1">
              <a:prstTxWarp prst="textNoShape">
                <a:avLst/>
              </a:prstTxWarp>
            </a:bodyPr>
            <a:lstStyle/>
            <a:p>
              <a:endParaRPr lang="it-IT"/>
            </a:p>
          </p:txBody>
        </p:sp>
        <p:sp>
          <p:nvSpPr>
            <p:cNvPr id="1039" name="Freeform 15"/>
            <p:cNvSpPr>
              <a:spLocks noEditPoints="1"/>
            </p:cNvSpPr>
            <p:nvPr userDrawn="1"/>
          </p:nvSpPr>
          <p:spPr bwMode="auto">
            <a:xfrm>
              <a:off x="731" y="948"/>
              <a:ext cx="1244" cy="130"/>
            </a:xfrm>
            <a:custGeom>
              <a:avLst/>
              <a:gdLst/>
              <a:ahLst/>
              <a:cxnLst>
                <a:cxn ang="0">
                  <a:pos x="2" y="20"/>
                </a:cxn>
                <a:cxn ang="0">
                  <a:pos x="28" y="9"/>
                </a:cxn>
                <a:cxn ang="0">
                  <a:pos x="82" y="102"/>
                </a:cxn>
                <a:cxn ang="0">
                  <a:pos x="111" y="60"/>
                </a:cxn>
                <a:cxn ang="0">
                  <a:pos x="53" y="59"/>
                </a:cxn>
                <a:cxn ang="0">
                  <a:pos x="80" y="129"/>
                </a:cxn>
                <a:cxn ang="0">
                  <a:pos x="161" y="74"/>
                </a:cxn>
                <a:cxn ang="0">
                  <a:pos x="188" y="70"/>
                </a:cxn>
                <a:cxn ang="0">
                  <a:pos x="187" y="38"/>
                </a:cxn>
                <a:cxn ang="0">
                  <a:pos x="268" y="129"/>
                </a:cxn>
                <a:cxn ang="0">
                  <a:pos x="241" y="23"/>
                </a:cxn>
                <a:cxn ang="0">
                  <a:pos x="264" y="6"/>
                </a:cxn>
                <a:cxn ang="0">
                  <a:pos x="362" y="62"/>
                </a:cxn>
                <a:cxn ang="0">
                  <a:pos x="295" y="63"/>
                </a:cxn>
                <a:cxn ang="0">
                  <a:pos x="335" y="66"/>
                </a:cxn>
                <a:cxn ang="0">
                  <a:pos x="288" y="118"/>
                </a:cxn>
                <a:cxn ang="0">
                  <a:pos x="337" y="97"/>
                </a:cxn>
                <a:cxn ang="0">
                  <a:pos x="314" y="109"/>
                </a:cxn>
                <a:cxn ang="0">
                  <a:pos x="376" y="41"/>
                </a:cxn>
                <a:cxn ang="0">
                  <a:pos x="426" y="130"/>
                </a:cxn>
                <a:cxn ang="0">
                  <a:pos x="415" y="93"/>
                </a:cxn>
                <a:cxn ang="0">
                  <a:pos x="480" y="77"/>
                </a:cxn>
                <a:cxn ang="0">
                  <a:pos x="499" y="38"/>
                </a:cxn>
                <a:cxn ang="0">
                  <a:pos x="450" y="48"/>
                </a:cxn>
                <a:cxn ang="0">
                  <a:pos x="526" y="3"/>
                </a:cxn>
                <a:cxn ang="0">
                  <a:pos x="544" y="25"/>
                </a:cxn>
                <a:cxn ang="0">
                  <a:pos x="645" y="119"/>
                </a:cxn>
                <a:cxn ang="0">
                  <a:pos x="598" y="38"/>
                </a:cxn>
                <a:cxn ang="0">
                  <a:pos x="605" y="58"/>
                </a:cxn>
                <a:cxn ang="0">
                  <a:pos x="572" y="83"/>
                </a:cxn>
                <a:cxn ang="0">
                  <a:pos x="607" y="128"/>
                </a:cxn>
                <a:cxn ang="0">
                  <a:pos x="612" y="108"/>
                </a:cxn>
                <a:cxn ang="0">
                  <a:pos x="605" y="88"/>
                </a:cxn>
                <a:cxn ang="0">
                  <a:pos x="764" y="109"/>
                </a:cxn>
                <a:cxn ang="0">
                  <a:pos x="727" y="65"/>
                </a:cxn>
                <a:cxn ang="0">
                  <a:pos x="755" y="41"/>
                </a:cxn>
                <a:cxn ang="0">
                  <a:pos x="700" y="73"/>
                </a:cxn>
                <a:cxn ang="0">
                  <a:pos x="735" y="109"/>
                </a:cxn>
                <a:cxn ang="0">
                  <a:pos x="797" y="45"/>
                </a:cxn>
                <a:cxn ang="0">
                  <a:pos x="823" y="130"/>
                </a:cxn>
                <a:cxn ang="0">
                  <a:pos x="863" y="58"/>
                </a:cxn>
                <a:cxn ang="0">
                  <a:pos x="840" y="80"/>
                </a:cxn>
                <a:cxn ang="0">
                  <a:pos x="805" y="84"/>
                </a:cxn>
                <a:cxn ang="0">
                  <a:pos x="935" y="109"/>
                </a:cxn>
                <a:cxn ang="0">
                  <a:pos x="927" y="60"/>
                </a:cxn>
                <a:cxn ang="0">
                  <a:pos x="921" y="39"/>
                </a:cxn>
                <a:cxn ang="0">
                  <a:pos x="895" y="118"/>
                </a:cxn>
                <a:cxn ang="0">
                  <a:pos x="951" y="107"/>
                </a:cxn>
                <a:cxn ang="0">
                  <a:pos x="969" y="20"/>
                </a:cxn>
                <a:cxn ang="0">
                  <a:pos x="996" y="9"/>
                </a:cxn>
                <a:cxn ang="0">
                  <a:pos x="1093" y="69"/>
                </a:cxn>
                <a:cxn ang="0">
                  <a:pos x="1020" y="46"/>
                </a:cxn>
                <a:cxn ang="0">
                  <a:pos x="1065" y="65"/>
                </a:cxn>
                <a:cxn ang="0">
                  <a:pos x="1015" y="114"/>
                </a:cxn>
                <a:cxn ang="0">
                  <a:pos x="1094" y="129"/>
                </a:cxn>
                <a:cxn ang="0">
                  <a:pos x="1046" y="111"/>
                </a:cxn>
                <a:cxn ang="0">
                  <a:pos x="1143" y="129"/>
                </a:cxn>
                <a:cxn ang="0">
                  <a:pos x="1236" y="52"/>
                </a:cxn>
                <a:cxn ang="0">
                  <a:pos x="1161" y="72"/>
                </a:cxn>
                <a:cxn ang="0">
                  <a:pos x="1201" y="130"/>
                </a:cxn>
                <a:cxn ang="0">
                  <a:pos x="1198" y="108"/>
                </a:cxn>
                <a:cxn ang="0">
                  <a:pos x="1196" y="58"/>
                </a:cxn>
              </a:cxnLst>
              <a:rect l="0" t="0" r="r" b="b"/>
              <a:pathLst>
                <a:path w="1244" h="130">
                  <a:moveTo>
                    <a:pt x="30" y="129"/>
                  </a:moveTo>
                  <a:lnTo>
                    <a:pt x="30" y="41"/>
                  </a:lnTo>
                  <a:lnTo>
                    <a:pt x="2" y="41"/>
                  </a:lnTo>
                  <a:lnTo>
                    <a:pt x="2" y="129"/>
                  </a:lnTo>
                  <a:lnTo>
                    <a:pt x="30" y="129"/>
                  </a:lnTo>
                  <a:close/>
                  <a:moveTo>
                    <a:pt x="16" y="2"/>
                  </a:moveTo>
                  <a:lnTo>
                    <a:pt x="11" y="2"/>
                  </a:lnTo>
                  <a:lnTo>
                    <a:pt x="7" y="3"/>
                  </a:lnTo>
                  <a:lnTo>
                    <a:pt x="4" y="6"/>
                  </a:lnTo>
                  <a:lnTo>
                    <a:pt x="3" y="9"/>
                  </a:lnTo>
                  <a:lnTo>
                    <a:pt x="2" y="11"/>
                  </a:lnTo>
                  <a:lnTo>
                    <a:pt x="0" y="16"/>
                  </a:lnTo>
                  <a:lnTo>
                    <a:pt x="2" y="20"/>
                  </a:lnTo>
                  <a:lnTo>
                    <a:pt x="3" y="23"/>
                  </a:lnTo>
                  <a:lnTo>
                    <a:pt x="4" y="25"/>
                  </a:lnTo>
                  <a:lnTo>
                    <a:pt x="7" y="27"/>
                  </a:lnTo>
                  <a:lnTo>
                    <a:pt x="11" y="28"/>
                  </a:lnTo>
                  <a:lnTo>
                    <a:pt x="16" y="30"/>
                  </a:lnTo>
                  <a:lnTo>
                    <a:pt x="20" y="28"/>
                  </a:lnTo>
                  <a:lnTo>
                    <a:pt x="23" y="27"/>
                  </a:lnTo>
                  <a:lnTo>
                    <a:pt x="25" y="25"/>
                  </a:lnTo>
                  <a:lnTo>
                    <a:pt x="28" y="23"/>
                  </a:lnTo>
                  <a:lnTo>
                    <a:pt x="30" y="20"/>
                  </a:lnTo>
                  <a:lnTo>
                    <a:pt x="30" y="16"/>
                  </a:lnTo>
                  <a:lnTo>
                    <a:pt x="30" y="11"/>
                  </a:lnTo>
                  <a:lnTo>
                    <a:pt x="28" y="9"/>
                  </a:lnTo>
                  <a:lnTo>
                    <a:pt x="25" y="6"/>
                  </a:lnTo>
                  <a:lnTo>
                    <a:pt x="23" y="3"/>
                  </a:lnTo>
                  <a:lnTo>
                    <a:pt x="20" y="2"/>
                  </a:lnTo>
                  <a:lnTo>
                    <a:pt x="16" y="2"/>
                  </a:lnTo>
                  <a:close/>
                  <a:moveTo>
                    <a:pt x="115" y="107"/>
                  </a:moveTo>
                  <a:lnTo>
                    <a:pt x="111" y="108"/>
                  </a:lnTo>
                  <a:lnTo>
                    <a:pt x="108" y="108"/>
                  </a:lnTo>
                  <a:lnTo>
                    <a:pt x="104" y="109"/>
                  </a:lnTo>
                  <a:lnTo>
                    <a:pt x="98" y="109"/>
                  </a:lnTo>
                  <a:lnTo>
                    <a:pt x="94" y="108"/>
                  </a:lnTo>
                  <a:lnTo>
                    <a:pt x="90" y="108"/>
                  </a:lnTo>
                  <a:lnTo>
                    <a:pt x="86" y="105"/>
                  </a:lnTo>
                  <a:lnTo>
                    <a:pt x="82" y="102"/>
                  </a:lnTo>
                  <a:lnTo>
                    <a:pt x="79" y="100"/>
                  </a:lnTo>
                  <a:lnTo>
                    <a:pt x="76" y="95"/>
                  </a:lnTo>
                  <a:lnTo>
                    <a:pt x="75" y="90"/>
                  </a:lnTo>
                  <a:lnTo>
                    <a:pt x="75" y="84"/>
                  </a:lnTo>
                  <a:lnTo>
                    <a:pt x="75" y="77"/>
                  </a:lnTo>
                  <a:lnTo>
                    <a:pt x="77" y="72"/>
                  </a:lnTo>
                  <a:lnTo>
                    <a:pt x="82" y="66"/>
                  </a:lnTo>
                  <a:lnTo>
                    <a:pt x="86" y="63"/>
                  </a:lnTo>
                  <a:lnTo>
                    <a:pt x="91" y="60"/>
                  </a:lnTo>
                  <a:lnTo>
                    <a:pt x="98" y="59"/>
                  </a:lnTo>
                  <a:lnTo>
                    <a:pt x="104" y="59"/>
                  </a:lnTo>
                  <a:lnTo>
                    <a:pt x="108" y="60"/>
                  </a:lnTo>
                  <a:lnTo>
                    <a:pt x="111" y="60"/>
                  </a:lnTo>
                  <a:lnTo>
                    <a:pt x="114" y="62"/>
                  </a:lnTo>
                  <a:lnTo>
                    <a:pt x="118" y="42"/>
                  </a:lnTo>
                  <a:lnTo>
                    <a:pt x="115" y="41"/>
                  </a:lnTo>
                  <a:lnTo>
                    <a:pt x="112" y="39"/>
                  </a:lnTo>
                  <a:lnTo>
                    <a:pt x="108" y="39"/>
                  </a:lnTo>
                  <a:lnTo>
                    <a:pt x="104" y="38"/>
                  </a:lnTo>
                  <a:lnTo>
                    <a:pt x="101" y="38"/>
                  </a:lnTo>
                  <a:lnTo>
                    <a:pt x="97" y="38"/>
                  </a:lnTo>
                  <a:lnTo>
                    <a:pt x="86" y="39"/>
                  </a:lnTo>
                  <a:lnTo>
                    <a:pt x="75" y="42"/>
                  </a:lnTo>
                  <a:lnTo>
                    <a:pt x="66" y="46"/>
                  </a:lnTo>
                  <a:lnTo>
                    <a:pt x="59" y="52"/>
                  </a:lnTo>
                  <a:lnTo>
                    <a:pt x="53" y="59"/>
                  </a:lnTo>
                  <a:lnTo>
                    <a:pt x="49" y="67"/>
                  </a:lnTo>
                  <a:lnTo>
                    <a:pt x="46" y="76"/>
                  </a:lnTo>
                  <a:lnTo>
                    <a:pt x="46" y="86"/>
                  </a:lnTo>
                  <a:lnTo>
                    <a:pt x="46" y="93"/>
                  </a:lnTo>
                  <a:lnTo>
                    <a:pt x="48" y="98"/>
                  </a:lnTo>
                  <a:lnTo>
                    <a:pt x="49" y="104"/>
                  </a:lnTo>
                  <a:lnTo>
                    <a:pt x="52" y="109"/>
                  </a:lnTo>
                  <a:lnTo>
                    <a:pt x="55" y="114"/>
                  </a:lnTo>
                  <a:lnTo>
                    <a:pt x="59" y="118"/>
                  </a:lnTo>
                  <a:lnTo>
                    <a:pt x="63" y="122"/>
                  </a:lnTo>
                  <a:lnTo>
                    <a:pt x="69" y="125"/>
                  </a:lnTo>
                  <a:lnTo>
                    <a:pt x="73" y="128"/>
                  </a:lnTo>
                  <a:lnTo>
                    <a:pt x="80" y="129"/>
                  </a:lnTo>
                  <a:lnTo>
                    <a:pt x="86" y="130"/>
                  </a:lnTo>
                  <a:lnTo>
                    <a:pt x="93" y="130"/>
                  </a:lnTo>
                  <a:lnTo>
                    <a:pt x="98" y="130"/>
                  </a:lnTo>
                  <a:lnTo>
                    <a:pt x="103" y="130"/>
                  </a:lnTo>
                  <a:lnTo>
                    <a:pt x="108" y="129"/>
                  </a:lnTo>
                  <a:lnTo>
                    <a:pt x="112" y="129"/>
                  </a:lnTo>
                  <a:lnTo>
                    <a:pt x="115" y="128"/>
                  </a:lnTo>
                  <a:lnTo>
                    <a:pt x="118" y="126"/>
                  </a:lnTo>
                  <a:lnTo>
                    <a:pt x="115" y="107"/>
                  </a:lnTo>
                  <a:close/>
                  <a:moveTo>
                    <a:pt x="133" y="129"/>
                  </a:moveTo>
                  <a:lnTo>
                    <a:pt x="161" y="129"/>
                  </a:lnTo>
                  <a:lnTo>
                    <a:pt x="161" y="76"/>
                  </a:lnTo>
                  <a:lnTo>
                    <a:pt x="161" y="74"/>
                  </a:lnTo>
                  <a:lnTo>
                    <a:pt x="161" y="73"/>
                  </a:lnTo>
                  <a:lnTo>
                    <a:pt x="161" y="72"/>
                  </a:lnTo>
                  <a:lnTo>
                    <a:pt x="161" y="70"/>
                  </a:lnTo>
                  <a:lnTo>
                    <a:pt x="163" y="67"/>
                  </a:lnTo>
                  <a:lnTo>
                    <a:pt x="164" y="66"/>
                  </a:lnTo>
                  <a:lnTo>
                    <a:pt x="167" y="63"/>
                  </a:lnTo>
                  <a:lnTo>
                    <a:pt x="170" y="62"/>
                  </a:lnTo>
                  <a:lnTo>
                    <a:pt x="173" y="60"/>
                  </a:lnTo>
                  <a:lnTo>
                    <a:pt x="175" y="60"/>
                  </a:lnTo>
                  <a:lnTo>
                    <a:pt x="180" y="60"/>
                  </a:lnTo>
                  <a:lnTo>
                    <a:pt x="184" y="63"/>
                  </a:lnTo>
                  <a:lnTo>
                    <a:pt x="187" y="66"/>
                  </a:lnTo>
                  <a:lnTo>
                    <a:pt x="188" y="70"/>
                  </a:lnTo>
                  <a:lnTo>
                    <a:pt x="190" y="74"/>
                  </a:lnTo>
                  <a:lnTo>
                    <a:pt x="190" y="80"/>
                  </a:lnTo>
                  <a:lnTo>
                    <a:pt x="190" y="129"/>
                  </a:lnTo>
                  <a:lnTo>
                    <a:pt x="218" y="129"/>
                  </a:lnTo>
                  <a:lnTo>
                    <a:pt x="218" y="77"/>
                  </a:lnTo>
                  <a:lnTo>
                    <a:pt x="218" y="67"/>
                  </a:lnTo>
                  <a:lnTo>
                    <a:pt x="215" y="59"/>
                  </a:lnTo>
                  <a:lnTo>
                    <a:pt x="212" y="53"/>
                  </a:lnTo>
                  <a:lnTo>
                    <a:pt x="209" y="48"/>
                  </a:lnTo>
                  <a:lnTo>
                    <a:pt x="204" y="44"/>
                  </a:lnTo>
                  <a:lnTo>
                    <a:pt x="199" y="41"/>
                  </a:lnTo>
                  <a:lnTo>
                    <a:pt x="192" y="38"/>
                  </a:lnTo>
                  <a:lnTo>
                    <a:pt x="187" y="38"/>
                  </a:lnTo>
                  <a:lnTo>
                    <a:pt x="183" y="38"/>
                  </a:lnTo>
                  <a:lnTo>
                    <a:pt x="180" y="39"/>
                  </a:lnTo>
                  <a:lnTo>
                    <a:pt x="175" y="41"/>
                  </a:lnTo>
                  <a:lnTo>
                    <a:pt x="173" y="42"/>
                  </a:lnTo>
                  <a:lnTo>
                    <a:pt x="168" y="44"/>
                  </a:lnTo>
                  <a:lnTo>
                    <a:pt x="166" y="45"/>
                  </a:lnTo>
                  <a:lnTo>
                    <a:pt x="164" y="48"/>
                  </a:lnTo>
                  <a:lnTo>
                    <a:pt x="161" y="51"/>
                  </a:lnTo>
                  <a:lnTo>
                    <a:pt x="161" y="51"/>
                  </a:lnTo>
                  <a:lnTo>
                    <a:pt x="161" y="0"/>
                  </a:lnTo>
                  <a:lnTo>
                    <a:pt x="133" y="0"/>
                  </a:lnTo>
                  <a:lnTo>
                    <a:pt x="133" y="129"/>
                  </a:lnTo>
                  <a:close/>
                  <a:moveTo>
                    <a:pt x="268" y="129"/>
                  </a:moveTo>
                  <a:lnTo>
                    <a:pt x="268" y="41"/>
                  </a:lnTo>
                  <a:lnTo>
                    <a:pt x="240" y="41"/>
                  </a:lnTo>
                  <a:lnTo>
                    <a:pt x="240" y="129"/>
                  </a:lnTo>
                  <a:lnTo>
                    <a:pt x="268" y="129"/>
                  </a:lnTo>
                  <a:close/>
                  <a:moveTo>
                    <a:pt x="254" y="2"/>
                  </a:moveTo>
                  <a:lnTo>
                    <a:pt x="250" y="2"/>
                  </a:lnTo>
                  <a:lnTo>
                    <a:pt x="246" y="3"/>
                  </a:lnTo>
                  <a:lnTo>
                    <a:pt x="243" y="6"/>
                  </a:lnTo>
                  <a:lnTo>
                    <a:pt x="241" y="9"/>
                  </a:lnTo>
                  <a:lnTo>
                    <a:pt x="240" y="11"/>
                  </a:lnTo>
                  <a:lnTo>
                    <a:pt x="239" y="16"/>
                  </a:lnTo>
                  <a:lnTo>
                    <a:pt x="240" y="20"/>
                  </a:lnTo>
                  <a:lnTo>
                    <a:pt x="241" y="23"/>
                  </a:lnTo>
                  <a:lnTo>
                    <a:pt x="243" y="25"/>
                  </a:lnTo>
                  <a:lnTo>
                    <a:pt x="246" y="27"/>
                  </a:lnTo>
                  <a:lnTo>
                    <a:pt x="250" y="28"/>
                  </a:lnTo>
                  <a:lnTo>
                    <a:pt x="254" y="30"/>
                  </a:lnTo>
                  <a:lnTo>
                    <a:pt x="258" y="28"/>
                  </a:lnTo>
                  <a:lnTo>
                    <a:pt x="261" y="27"/>
                  </a:lnTo>
                  <a:lnTo>
                    <a:pt x="264" y="25"/>
                  </a:lnTo>
                  <a:lnTo>
                    <a:pt x="267" y="23"/>
                  </a:lnTo>
                  <a:lnTo>
                    <a:pt x="268" y="20"/>
                  </a:lnTo>
                  <a:lnTo>
                    <a:pt x="268" y="16"/>
                  </a:lnTo>
                  <a:lnTo>
                    <a:pt x="268" y="11"/>
                  </a:lnTo>
                  <a:lnTo>
                    <a:pt x="267" y="9"/>
                  </a:lnTo>
                  <a:lnTo>
                    <a:pt x="264" y="6"/>
                  </a:lnTo>
                  <a:lnTo>
                    <a:pt x="261" y="3"/>
                  </a:lnTo>
                  <a:lnTo>
                    <a:pt x="258" y="2"/>
                  </a:lnTo>
                  <a:lnTo>
                    <a:pt x="254" y="2"/>
                  </a:lnTo>
                  <a:close/>
                  <a:moveTo>
                    <a:pt x="365" y="129"/>
                  </a:moveTo>
                  <a:lnTo>
                    <a:pt x="365" y="126"/>
                  </a:lnTo>
                  <a:lnTo>
                    <a:pt x="365" y="123"/>
                  </a:lnTo>
                  <a:lnTo>
                    <a:pt x="365" y="119"/>
                  </a:lnTo>
                  <a:lnTo>
                    <a:pt x="363" y="115"/>
                  </a:lnTo>
                  <a:lnTo>
                    <a:pt x="363" y="111"/>
                  </a:lnTo>
                  <a:lnTo>
                    <a:pt x="363" y="107"/>
                  </a:lnTo>
                  <a:lnTo>
                    <a:pt x="363" y="76"/>
                  </a:lnTo>
                  <a:lnTo>
                    <a:pt x="363" y="69"/>
                  </a:lnTo>
                  <a:lnTo>
                    <a:pt x="362" y="62"/>
                  </a:lnTo>
                  <a:lnTo>
                    <a:pt x="359" y="55"/>
                  </a:lnTo>
                  <a:lnTo>
                    <a:pt x="355" y="49"/>
                  </a:lnTo>
                  <a:lnTo>
                    <a:pt x="351" y="45"/>
                  </a:lnTo>
                  <a:lnTo>
                    <a:pt x="344" y="41"/>
                  </a:lnTo>
                  <a:lnTo>
                    <a:pt x="335" y="39"/>
                  </a:lnTo>
                  <a:lnTo>
                    <a:pt x="324" y="38"/>
                  </a:lnTo>
                  <a:lnTo>
                    <a:pt x="317" y="38"/>
                  </a:lnTo>
                  <a:lnTo>
                    <a:pt x="310" y="39"/>
                  </a:lnTo>
                  <a:lnTo>
                    <a:pt x="304" y="41"/>
                  </a:lnTo>
                  <a:lnTo>
                    <a:pt x="299" y="42"/>
                  </a:lnTo>
                  <a:lnTo>
                    <a:pt x="293" y="44"/>
                  </a:lnTo>
                  <a:lnTo>
                    <a:pt x="290" y="46"/>
                  </a:lnTo>
                  <a:lnTo>
                    <a:pt x="295" y="63"/>
                  </a:lnTo>
                  <a:lnTo>
                    <a:pt x="299" y="62"/>
                  </a:lnTo>
                  <a:lnTo>
                    <a:pt x="302" y="60"/>
                  </a:lnTo>
                  <a:lnTo>
                    <a:pt x="306" y="59"/>
                  </a:lnTo>
                  <a:lnTo>
                    <a:pt x="310" y="58"/>
                  </a:lnTo>
                  <a:lnTo>
                    <a:pt x="316" y="58"/>
                  </a:lnTo>
                  <a:lnTo>
                    <a:pt x="320" y="58"/>
                  </a:lnTo>
                  <a:lnTo>
                    <a:pt x="324" y="58"/>
                  </a:lnTo>
                  <a:lnTo>
                    <a:pt x="328" y="58"/>
                  </a:lnTo>
                  <a:lnTo>
                    <a:pt x="331" y="59"/>
                  </a:lnTo>
                  <a:lnTo>
                    <a:pt x="333" y="60"/>
                  </a:lnTo>
                  <a:lnTo>
                    <a:pt x="334" y="63"/>
                  </a:lnTo>
                  <a:lnTo>
                    <a:pt x="335" y="65"/>
                  </a:lnTo>
                  <a:lnTo>
                    <a:pt x="335" y="66"/>
                  </a:lnTo>
                  <a:lnTo>
                    <a:pt x="337" y="69"/>
                  </a:lnTo>
                  <a:lnTo>
                    <a:pt x="337" y="70"/>
                  </a:lnTo>
                  <a:lnTo>
                    <a:pt x="326" y="70"/>
                  </a:lnTo>
                  <a:lnTo>
                    <a:pt x="314" y="72"/>
                  </a:lnTo>
                  <a:lnTo>
                    <a:pt x="306" y="74"/>
                  </a:lnTo>
                  <a:lnTo>
                    <a:pt x="299" y="79"/>
                  </a:lnTo>
                  <a:lnTo>
                    <a:pt x="292" y="83"/>
                  </a:lnTo>
                  <a:lnTo>
                    <a:pt x="288" y="88"/>
                  </a:lnTo>
                  <a:lnTo>
                    <a:pt x="285" y="95"/>
                  </a:lnTo>
                  <a:lnTo>
                    <a:pt x="283" y="104"/>
                  </a:lnTo>
                  <a:lnTo>
                    <a:pt x="285" y="109"/>
                  </a:lnTo>
                  <a:lnTo>
                    <a:pt x="286" y="114"/>
                  </a:lnTo>
                  <a:lnTo>
                    <a:pt x="288" y="118"/>
                  </a:lnTo>
                  <a:lnTo>
                    <a:pt x="292" y="122"/>
                  </a:lnTo>
                  <a:lnTo>
                    <a:pt x="296" y="126"/>
                  </a:lnTo>
                  <a:lnTo>
                    <a:pt x="300" y="129"/>
                  </a:lnTo>
                  <a:lnTo>
                    <a:pt x="306" y="130"/>
                  </a:lnTo>
                  <a:lnTo>
                    <a:pt x="313" y="130"/>
                  </a:lnTo>
                  <a:lnTo>
                    <a:pt x="320" y="130"/>
                  </a:lnTo>
                  <a:lnTo>
                    <a:pt x="327" y="128"/>
                  </a:lnTo>
                  <a:lnTo>
                    <a:pt x="333" y="125"/>
                  </a:lnTo>
                  <a:lnTo>
                    <a:pt x="338" y="121"/>
                  </a:lnTo>
                  <a:lnTo>
                    <a:pt x="338" y="121"/>
                  </a:lnTo>
                  <a:lnTo>
                    <a:pt x="341" y="129"/>
                  </a:lnTo>
                  <a:lnTo>
                    <a:pt x="365" y="129"/>
                  </a:lnTo>
                  <a:close/>
                  <a:moveTo>
                    <a:pt x="337" y="97"/>
                  </a:moveTo>
                  <a:lnTo>
                    <a:pt x="337" y="98"/>
                  </a:lnTo>
                  <a:lnTo>
                    <a:pt x="337" y="100"/>
                  </a:lnTo>
                  <a:lnTo>
                    <a:pt x="337" y="100"/>
                  </a:lnTo>
                  <a:lnTo>
                    <a:pt x="337" y="101"/>
                  </a:lnTo>
                  <a:lnTo>
                    <a:pt x="335" y="104"/>
                  </a:lnTo>
                  <a:lnTo>
                    <a:pt x="334" y="107"/>
                  </a:lnTo>
                  <a:lnTo>
                    <a:pt x="331" y="108"/>
                  </a:lnTo>
                  <a:lnTo>
                    <a:pt x="328" y="109"/>
                  </a:lnTo>
                  <a:lnTo>
                    <a:pt x="326" y="111"/>
                  </a:lnTo>
                  <a:lnTo>
                    <a:pt x="323" y="111"/>
                  </a:lnTo>
                  <a:lnTo>
                    <a:pt x="319" y="111"/>
                  </a:lnTo>
                  <a:lnTo>
                    <a:pt x="317" y="111"/>
                  </a:lnTo>
                  <a:lnTo>
                    <a:pt x="314" y="109"/>
                  </a:lnTo>
                  <a:lnTo>
                    <a:pt x="313" y="107"/>
                  </a:lnTo>
                  <a:lnTo>
                    <a:pt x="312" y="104"/>
                  </a:lnTo>
                  <a:lnTo>
                    <a:pt x="312" y="101"/>
                  </a:lnTo>
                  <a:lnTo>
                    <a:pt x="312" y="97"/>
                  </a:lnTo>
                  <a:lnTo>
                    <a:pt x="314" y="93"/>
                  </a:lnTo>
                  <a:lnTo>
                    <a:pt x="319" y="90"/>
                  </a:lnTo>
                  <a:lnTo>
                    <a:pt x="324" y="88"/>
                  </a:lnTo>
                  <a:lnTo>
                    <a:pt x="330" y="87"/>
                  </a:lnTo>
                  <a:lnTo>
                    <a:pt x="337" y="87"/>
                  </a:lnTo>
                  <a:lnTo>
                    <a:pt x="337" y="97"/>
                  </a:lnTo>
                  <a:close/>
                  <a:moveTo>
                    <a:pt x="389" y="21"/>
                  </a:moveTo>
                  <a:lnTo>
                    <a:pt x="389" y="41"/>
                  </a:lnTo>
                  <a:lnTo>
                    <a:pt x="376" y="41"/>
                  </a:lnTo>
                  <a:lnTo>
                    <a:pt x="376" y="60"/>
                  </a:lnTo>
                  <a:lnTo>
                    <a:pt x="389" y="60"/>
                  </a:lnTo>
                  <a:lnTo>
                    <a:pt x="389" y="97"/>
                  </a:lnTo>
                  <a:lnTo>
                    <a:pt x="389" y="105"/>
                  </a:lnTo>
                  <a:lnTo>
                    <a:pt x="390" y="112"/>
                  </a:lnTo>
                  <a:lnTo>
                    <a:pt x="393" y="118"/>
                  </a:lnTo>
                  <a:lnTo>
                    <a:pt x="396" y="123"/>
                  </a:lnTo>
                  <a:lnTo>
                    <a:pt x="400" y="126"/>
                  </a:lnTo>
                  <a:lnTo>
                    <a:pt x="404" y="129"/>
                  </a:lnTo>
                  <a:lnTo>
                    <a:pt x="410" y="130"/>
                  </a:lnTo>
                  <a:lnTo>
                    <a:pt x="417" y="130"/>
                  </a:lnTo>
                  <a:lnTo>
                    <a:pt x="422" y="130"/>
                  </a:lnTo>
                  <a:lnTo>
                    <a:pt x="426" y="130"/>
                  </a:lnTo>
                  <a:lnTo>
                    <a:pt x="431" y="129"/>
                  </a:lnTo>
                  <a:lnTo>
                    <a:pt x="435" y="128"/>
                  </a:lnTo>
                  <a:lnTo>
                    <a:pt x="435" y="108"/>
                  </a:lnTo>
                  <a:lnTo>
                    <a:pt x="432" y="108"/>
                  </a:lnTo>
                  <a:lnTo>
                    <a:pt x="431" y="108"/>
                  </a:lnTo>
                  <a:lnTo>
                    <a:pt x="429" y="108"/>
                  </a:lnTo>
                  <a:lnTo>
                    <a:pt x="426" y="108"/>
                  </a:lnTo>
                  <a:lnTo>
                    <a:pt x="422" y="108"/>
                  </a:lnTo>
                  <a:lnTo>
                    <a:pt x="419" y="107"/>
                  </a:lnTo>
                  <a:lnTo>
                    <a:pt x="418" y="104"/>
                  </a:lnTo>
                  <a:lnTo>
                    <a:pt x="417" y="101"/>
                  </a:lnTo>
                  <a:lnTo>
                    <a:pt x="415" y="97"/>
                  </a:lnTo>
                  <a:lnTo>
                    <a:pt x="415" y="93"/>
                  </a:lnTo>
                  <a:lnTo>
                    <a:pt x="415" y="60"/>
                  </a:lnTo>
                  <a:lnTo>
                    <a:pt x="435" y="60"/>
                  </a:lnTo>
                  <a:lnTo>
                    <a:pt x="435" y="41"/>
                  </a:lnTo>
                  <a:lnTo>
                    <a:pt x="415" y="41"/>
                  </a:lnTo>
                  <a:lnTo>
                    <a:pt x="415" y="14"/>
                  </a:lnTo>
                  <a:lnTo>
                    <a:pt x="389" y="21"/>
                  </a:lnTo>
                  <a:close/>
                  <a:moveTo>
                    <a:pt x="452" y="129"/>
                  </a:moveTo>
                  <a:lnTo>
                    <a:pt x="478" y="129"/>
                  </a:lnTo>
                  <a:lnTo>
                    <a:pt x="478" y="84"/>
                  </a:lnTo>
                  <a:lnTo>
                    <a:pt x="478" y="83"/>
                  </a:lnTo>
                  <a:lnTo>
                    <a:pt x="478" y="80"/>
                  </a:lnTo>
                  <a:lnTo>
                    <a:pt x="478" y="79"/>
                  </a:lnTo>
                  <a:lnTo>
                    <a:pt x="480" y="77"/>
                  </a:lnTo>
                  <a:lnTo>
                    <a:pt x="481" y="72"/>
                  </a:lnTo>
                  <a:lnTo>
                    <a:pt x="485" y="67"/>
                  </a:lnTo>
                  <a:lnTo>
                    <a:pt x="491" y="65"/>
                  </a:lnTo>
                  <a:lnTo>
                    <a:pt x="498" y="63"/>
                  </a:lnTo>
                  <a:lnTo>
                    <a:pt x="501" y="63"/>
                  </a:lnTo>
                  <a:lnTo>
                    <a:pt x="502" y="65"/>
                  </a:lnTo>
                  <a:lnTo>
                    <a:pt x="504" y="65"/>
                  </a:lnTo>
                  <a:lnTo>
                    <a:pt x="505" y="65"/>
                  </a:lnTo>
                  <a:lnTo>
                    <a:pt x="505" y="38"/>
                  </a:lnTo>
                  <a:lnTo>
                    <a:pt x="504" y="38"/>
                  </a:lnTo>
                  <a:lnTo>
                    <a:pt x="504" y="38"/>
                  </a:lnTo>
                  <a:lnTo>
                    <a:pt x="502" y="38"/>
                  </a:lnTo>
                  <a:lnTo>
                    <a:pt x="499" y="38"/>
                  </a:lnTo>
                  <a:lnTo>
                    <a:pt x="497" y="38"/>
                  </a:lnTo>
                  <a:lnTo>
                    <a:pt x="492" y="39"/>
                  </a:lnTo>
                  <a:lnTo>
                    <a:pt x="490" y="41"/>
                  </a:lnTo>
                  <a:lnTo>
                    <a:pt x="487" y="42"/>
                  </a:lnTo>
                  <a:lnTo>
                    <a:pt x="483" y="45"/>
                  </a:lnTo>
                  <a:lnTo>
                    <a:pt x="480" y="48"/>
                  </a:lnTo>
                  <a:lnTo>
                    <a:pt x="478" y="52"/>
                  </a:lnTo>
                  <a:lnTo>
                    <a:pt x="476" y="56"/>
                  </a:lnTo>
                  <a:lnTo>
                    <a:pt x="476" y="56"/>
                  </a:lnTo>
                  <a:lnTo>
                    <a:pt x="474" y="41"/>
                  </a:lnTo>
                  <a:lnTo>
                    <a:pt x="450" y="41"/>
                  </a:lnTo>
                  <a:lnTo>
                    <a:pt x="450" y="44"/>
                  </a:lnTo>
                  <a:lnTo>
                    <a:pt x="450" y="48"/>
                  </a:lnTo>
                  <a:lnTo>
                    <a:pt x="450" y="52"/>
                  </a:lnTo>
                  <a:lnTo>
                    <a:pt x="450" y="58"/>
                  </a:lnTo>
                  <a:lnTo>
                    <a:pt x="452" y="63"/>
                  </a:lnTo>
                  <a:lnTo>
                    <a:pt x="452" y="69"/>
                  </a:lnTo>
                  <a:lnTo>
                    <a:pt x="452" y="129"/>
                  </a:lnTo>
                  <a:close/>
                  <a:moveTo>
                    <a:pt x="548" y="129"/>
                  </a:moveTo>
                  <a:lnTo>
                    <a:pt x="548" y="41"/>
                  </a:lnTo>
                  <a:lnTo>
                    <a:pt x="520" y="41"/>
                  </a:lnTo>
                  <a:lnTo>
                    <a:pt x="520" y="129"/>
                  </a:lnTo>
                  <a:lnTo>
                    <a:pt x="548" y="129"/>
                  </a:lnTo>
                  <a:close/>
                  <a:moveTo>
                    <a:pt x="534" y="2"/>
                  </a:moveTo>
                  <a:lnTo>
                    <a:pt x="530" y="2"/>
                  </a:lnTo>
                  <a:lnTo>
                    <a:pt x="526" y="3"/>
                  </a:lnTo>
                  <a:lnTo>
                    <a:pt x="523" y="6"/>
                  </a:lnTo>
                  <a:lnTo>
                    <a:pt x="522" y="9"/>
                  </a:lnTo>
                  <a:lnTo>
                    <a:pt x="520" y="11"/>
                  </a:lnTo>
                  <a:lnTo>
                    <a:pt x="519" y="16"/>
                  </a:lnTo>
                  <a:lnTo>
                    <a:pt x="520" y="20"/>
                  </a:lnTo>
                  <a:lnTo>
                    <a:pt x="522" y="23"/>
                  </a:lnTo>
                  <a:lnTo>
                    <a:pt x="523" y="25"/>
                  </a:lnTo>
                  <a:lnTo>
                    <a:pt x="526" y="27"/>
                  </a:lnTo>
                  <a:lnTo>
                    <a:pt x="530" y="28"/>
                  </a:lnTo>
                  <a:lnTo>
                    <a:pt x="534" y="30"/>
                  </a:lnTo>
                  <a:lnTo>
                    <a:pt x="539" y="28"/>
                  </a:lnTo>
                  <a:lnTo>
                    <a:pt x="541" y="27"/>
                  </a:lnTo>
                  <a:lnTo>
                    <a:pt x="544" y="25"/>
                  </a:lnTo>
                  <a:lnTo>
                    <a:pt x="547" y="23"/>
                  </a:lnTo>
                  <a:lnTo>
                    <a:pt x="548" y="20"/>
                  </a:lnTo>
                  <a:lnTo>
                    <a:pt x="548" y="16"/>
                  </a:lnTo>
                  <a:lnTo>
                    <a:pt x="548" y="11"/>
                  </a:lnTo>
                  <a:lnTo>
                    <a:pt x="547" y="9"/>
                  </a:lnTo>
                  <a:lnTo>
                    <a:pt x="544" y="6"/>
                  </a:lnTo>
                  <a:lnTo>
                    <a:pt x="541" y="3"/>
                  </a:lnTo>
                  <a:lnTo>
                    <a:pt x="539" y="2"/>
                  </a:lnTo>
                  <a:lnTo>
                    <a:pt x="534" y="2"/>
                  </a:lnTo>
                  <a:close/>
                  <a:moveTo>
                    <a:pt x="645" y="129"/>
                  </a:moveTo>
                  <a:lnTo>
                    <a:pt x="645" y="126"/>
                  </a:lnTo>
                  <a:lnTo>
                    <a:pt x="645" y="123"/>
                  </a:lnTo>
                  <a:lnTo>
                    <a:pt x="645" y="119"/>
                  </a:lnTo>
                  <a:lnTo>
                    <a:pt x="644" y="115"/>
                  </a:lnTo>
                  <a:lnTo>
                    <a:pt x="644" y="111"/>
                  </a:lnTo>
                  <a:lnTo>
                    <a:pt x="644" y="107"/>
                  </a:lnTo>
                  <a:lnTo>
                    <a:pt x="644" y="76"/>
                  </a:lnTo>
                  <a:lnTo>
                    <a:pt x="644" y="69"/>
                  </a:lnTo>
                  <a:lnTo>
                    <a:pt x="642" y="62"/>
                  </a:lnTo>
                  <a:lnTo>
                    <a:pt x="640" y="55"/>
                  </a:lnTo>
                  <a:lnTo>
                    <a:pt x="635" y="49"/>
                  </a:lnTo>
                  <a:lnTo>
                    <a:pt x="631" y="45"/>
                  </a:lnTo>
                  <a:lnTo>
                    <a:pt x="624" y="41"/>
                  </a:lnTo>
                  <a:lnTo>
                    <a:pt x="616" y="39"/>
                  </a:lnTo>
                  <a:lnTo>
                    <a:pt x="605" y="38"/>
                  </a:lnTo>
                  <a:lnTo>
                    <a:pt x="598" y="38"/>
                  </a:lnTo>
                  <a:lnTo>
                    <a:pt x="591" y="39"/>
                  </a:lnTo>
                  <a:lnTo>
                    <a:pt x="584" y="41"/>
                  </a:lnTo>
                  <a:lnTo>
                    <a:pt x="579" y="42"/>
                  </a:lnTo>
                  <a:lnTo>
                    <a:pt x="574" y="44"/>
                  </a:lnTo>
                  <a:lnTo>
                    <a:pt x="571" y="46"/>
                  </a:lnTo>
                  <a:lnTo>
                    <a:pt x="575" y="63"/>
                  </a:lnTo>
                  <a:lnTo>
                    <a:pt x="579" y="62"/>
                  </a:lnTo>
                  <a:lnTo>
                    <a:pt x="582" y="60"/>
                  </a:lnTo>
                  <a:lnTo>
                    <a:pt x="586" y="59"/>
                  </a:lnTo>
                  <a:lnTo>
                    <a:pt x="591" y="58"/>
                  </a:lnTo>
                  <a:lnTo>
                    <a:pt x="596" y="58"/>
                  </a:lnTo>
                  <a:lnTo>
                    <a:pt x="600" y="58"/>
                  </a:lnTo>
                  <a:lnTo>
                    <a:pt x="605" y="58"/>
                  </a:lnTo>
                  <a:lnTo>
                    <a:pt x="609" y="58"/>
                  </a:lnTo>
                  <a:lnTo>
                    <a:pt x="612" y="59"/>
                  </a:lnTo>
                  <a:lnTo>
                    <a:pt x="613" y="60"/>
                  </a:lnTo>
                  <a:lnTo>
                    <a:pt x="614" y="63"/>
                  </a:lnTo>
                  <a:lnTo>
                    <a:pt x="616" y="65"/>
                  </a:lnTo>
                  <a:lnTo>
                    <a:pt x="616" y="66"/>
                  </a:lnTo>
                  <a:lnTo>
                    <a:pt x="616" y="69"/>
                  </a:lnTo>
                  <a:lnTo>
                    <a:pt x="616" y="70"/>
                  </a:lnTo>
                  <a:lnTo>
                    <a:pt x="605" y="70"/>
                  </a:lnTo>
                  <a:lnTo>
                    <a:pt x="595" y="72"/>
                  </a:lnTo>
                  <a:lnTo>
                    <a:pt x="586" y="74"/>
                  </a:lnTo>
                  <a:lnTo>
                    <a:pt x="578" y="79"/>
                  </a:lnTo>
                  <a:lnTo>
                    <a:pt x="572" y="83"/>
                  </a:lnTo>
                  <a:lnTo>
                    <a:pt x="568" y="88"/>
                  </a:lnTo>
                  <a:lnTo>
                    <a:pt x="565" y="95"/>
                  </a:lnTo>
                  <a:lnTo>
                    <a:pt x="564" y="104"/>
                  </a:lnTo>
                  <a:lnTo>
                    <a:pt x="565" y="109"/>
                  </a:lnTo>
                  <a:lnTo>
                    <a:pt x="567" y="114"/>
                  </a:lnTo>
                  <a:lnTo>
                    <a:pt x="568" y="118"/>
                  </a:lnTo>
                  <a:lnTo>
                    <a:pt x="572" y="122"/>
                  </a:lnTo>
                  <a:lnTo>
                    <a:pt x="577" y="126"/>
                  </a:lnTo>
                  <a:lnTo>
                    <a:pt x="581" y="129"/>
                  </a:lnTo>
                  <a:lnTo>
                    <a:pt x="586" y="130"/>
                  </a:lnTo>
                  <a:lnTo>
                    <a:pt x="593" y="130"/>
                  </a:lnTo>
                  <a:lnTo>
                    <a:pt x="600" y="130"/>
                  </a:lnTo>
                  <a:lnTo>
                    <a:pt x="607" y="128"/>
                  </a:lnTo>
                  <a:lnTo>
                    <a:pt x="613" y="125"/>
                  </a:lnTo>
                  <a:lnTo>
                    <a:pt x="619" y="121"/>
                  </a:lnTo>
                  <a:lnTo>
                    <a:pt x="619" y="121"/>
                  </a:lnTo>
                  <a:lnTo>
                    <a:pt x="620" y="129"/>
                  </a:lnTo>
                  <a:lnTo>
                    <a:pt x="645" y="129"/>
                  </a:lnTo>
                  <a:close/>
                  <a:moveTo>
                    <a:pt x="617" y="97"/>
                  </a:moveTo>
                  <a:lnTo>
                    <a:pt x="617" y="98"/>
                  </a:lnTo>
                  <a:lnTo>
                    <a:pt x="617" y="100"/>
                  </a:lnTo>
                  <a:lnTo>
                    <a:pt x="617" y="100"/>
                  </a:lnTo>
                  <a:lnTo>
                    <a:pt x="617" y="101"/>
                  </a:lnTo>
                  <a:lnTo>
                    <a:pt x="616" y="104"/>
                  </a:lnTo>
                  <a:lnTo>
                    <a:pt x="614" y="107"/>
                  </a:lnTo>
                  <a:lnTo>
                    <a:pt x="612" y="108"/>
                  </a:lnTo>
                  <a:lnTo>
                    <a:pt x="609" y="109"/>
                  </a:lnTo>
                  <a:lnTo>
                    <a:pt x="606" y="111"/>
                  </a:lnTo>
                  <a:lnTo>
                    <a:pt x="602" y="111"/>
                  </a:lnTo>
                  <a:lnTo>
                    <a:pt x="599" y="111"/>
                  </a:lnTo>
                  <a:lnTo>
                    <a:pt x="596" y="111"/>
                  </a:lnTo>
                  <a:lnTo>
                    <a:pt x="595" y="109"/>
                  </a:lnTo>
                  <a:lnTo>
                    <a:pt x="593" y="107"/>
                  </a:lnTo>
                  <a:lnTo>
                    <a:pt x="592" y="104"/>
                  </a:lnTo>
                  <a:lnTo>
                    <a:pt x="592" y="101"/>
                  </a:lnTo>
                  <a:lnTo>
                    <a:pt x="592" y="97"/>
                  </a:lnTo>
                  <a:lnTo>
                    <a:pt x="595" y="93"/>
                  </a:lnTo>
                  <a:lnTo>
                    <a:pt x="599" y="90"/>
                  </a:lnTo>
                  <a:lnTo>
                    <a:pt x="605" y="88"/>
                  </a:lnTo>
                  <a:lnTo>
                    <a:pt x="610" y="87"/>
                  </a:lnTo>
                  <a:lnTo>
                    <a:pt x="617" y="87"/>
                  </a:lnTo>
                  <a:lnTo>
                    <a:pt x="617" y="97"/>
                  </a:lnTo>
                  <a:close/>
                  <a:moveTo>
                    <a:pt x="697" y="125"/>
                  </a:moveTo>
                  <a:lnTo>
                    <a:pt x="703" y="128"/>
                  </a:lnTo>
                  <a:lnTo>
                    <a:pt x="710" y="129"/>
                  </a:lnTo>
                  <a:lnTo>
                    <a:pt x="718" y="130"/>
                  </a:lnTo>
                  <a:lnTo>
                    <a:pt x="727" y="130"/>
                  </a:lnTo>
                  <a:lnTo>
                    <a:pt x="738" y="129"/>
                  </a:lnTo>
                  <a:lnTo>
                    <a:pt x="748" y="126"/>
                  </a:lnTo>
                  <a:lnTo>
                    <a:pt x="755" y="122"/>
                  </a:lnTo>
                  <a:lnTo>
                    <a:pt x="760" y="116"/>
                  </a:lnTo>
                  <a:lnTo>
                    <a:pt x="764" y="109"/>
                  </a:lnTo>
                  <a:lnTo>
                    <a:pt x="764" y="102"/>
                  </a:lnTo>
                  <a:lnTo>
                    <a:pt x="764" y="95"/>
                  </a:lnTo>
                  <a:lnTo>
                    <a:pt x="763" y="90"/>
                  </a:lnTo>
                  <a:lnTo>
                    <a:pt x="759" y="86"/>
                  </a:lnTo>
                  <a:lnTo>
                    <a:pt x="755" y="81"/>
                  </a:lnTo>
                  <a:lnTo>
                    <a:pt x="749" y="77"/>
                  </a:lnTo>
                  <a:lnTo>
                    <a:pt x="741" y="74"/>
                  </a:lnTo>
                  <a:lnTo>
                    <a:pt x="736" y="73"/>
                  </a:lnTo>
                  <a:lnTo>
                    <a:pt x="732" y="72"/>
                  </a:lnTo>
                  <a:lnTo>
                    <a:pt x="729" y="70"/>
                  </a:lnTo>
                  <a:lnTo>
                    <a:pt x="728" y="67"/>
                  </a:lnTo>
                  <a:lnTo>
                    <a:pt x="727" y="66"/>
                  </a:lnTo>
                  <a:lnTo>
                    <a:pt x="727" y="65"/>
                  </a:lnTo>
                  <a:lnTo>
                    <a:pt x="727" y="62"/>
                  </a:lnTo>
                  <a:lnTo>
                    <a:pt x="729" y="59"/>
                  </a:lnTo>
                  <a:lnTo>
                    <a:pt x="732" y="58"/>
                  </a:lnTo>
                  <a:lnTo>
                    <a:pt x="736" y="58"/>
                  </a:lnTo>
                  <a:lnTo>
                    <a:pt x="741" y="58"/>
                  </a:lnTo>
                  <a:lnTo>
                    <a:pt x="745" y="58"/>
                  </a:lnTo>
                  <a:lnTo>
                    <a:pt x="748" y="59"/>
                  </a:lnTo>
                  <a:lnTo>
                    <a:pt x="752" y="60"/>
                  </a:lnTo>
                  <a:lnTo>
                    <a:pt x="755" y="62"/>
                  </a:lnTo>
                  <a:lnTo>
                    <a:pt x="756" y="62"/>
                  </a:lnTo>
                  <a:lnTo>
                    <a:pt x="762" y="44"/>
                  </a:lnTo>
                  <a:lnTo>
                    <a:pt x="759" y="42"/>
                  </a:lnTo>
                  <a:lnTo>
                    <a:pt x="755" y="41"/>
                  </a:lnTo>
                  <a:lnTo>
                    <a:pt x="750" y="39"/>
                  </a:lnTo>
                  <a:lnTo>
                    <a:pt x="746" y="39"/>
                  </a:lnTo>
                  <a:lnTo>
                    <a:pt x="741" y="38"/>
                  </a:lnTo>
                  <a:lnTo>
                    <a:pt x="736" y="38"/>
                  </a:lnTo>
                  <a:lnTo>
                    <a:pt x="728" y="38"/>
                  </a:lnTo>
                  <a:lnTo>
                    <a:pt x="721" y="41"/>
                  </a:lnTo>
                  <a:lnTo>
                    <a:pt x="715" y="44"/>
                  </a:lnTo>
                  <a:lnTo>
                    <a:pt x="710" y="46"/>
                  </a:lnTo>
                  <a:lnTo>
                    <a:pt x="706" y="51"/>
                  </a:lnTo>
                  <a:lnTo>
                    <a:pt x="703" y="56"/>
                  </a:lnTo>
                  <a:lnTo>
                    <a:pt x="700" y="62"/>
                  </a:lnTo>
                  <a:lnTo>
                    <a:pt x="700" y="67"/>
                  </a:lnTo>
                  <a:lnTo>
                    <a:pt x="700" y="73"/>
                  </a:lnTo>
                  <a:lnTo>
                    <a:pt x="703" y="77"/>
                  </a:lnTo>
                  <a:lnTo>
                    <a:pt x="706" y="81"/>
                  </a:lnTo>
                  <a:lnTo>
                    <a:pt x="710" y="87"/>
                  </a:lnTo>
                  <a:lnTo>
                    <a:pt x="717" y="90"/>
                  </a:lnTo>
                  <a:lnTo>
                    <a:pt x="725" y="94"/>
                  </a:lnTo>
                  <a:lnTo>
                    <a:pt x="729" y="95"/>
                  </a:lnTo>
                  <a:lnTo>
                    <a:pt x="734" y="97"/>
                  </a:lnTo>
                  <a:lnTo>
                    <a:pt x="735" y="98"/>
                  </a:lnTo>
                  <a:lnTo>
                    <a:pt x="738" y="100"/>
                  </a:lnTo>
                  <a:lnTo>
                    <a:pt x="738" y="102"/>
                  </a:lnTo>
                  <a:lnTo>
                    <a:pt x="738" y="104"/>
                  </a:lnTo>
                  <a:lnTo>
                    <a:pt x="738" y="107"/>
                  </a:lnTo>
                  <a:lnTo>
                    <a:pt x="735" y="109"/>
                  </a:lnTo>
                  <a:lnTo>
                    <a:pt x="732" y="111"/>
                  </a:lnTo>
                  <a:lnTo>
                    <a:pt x="727" y="111"/>
                  </a:lnTo>
                  <a:lnTo>
                    <a:pt x="722" y="111"/>
                  </a:lnTo>
                  <a:lnTo>
                    <a:pt x="718" y="111"/>
                  </a:lnTo>
                  <a:lnTo>
                    <a:pt x="714" y="109"/>
                  </a:lnTo>
                  <a:lnTo>
                    <a:pt x="710" y="108"/>
                  </a:lnTo>
                  <a:lnTo>
                    <a:pt x="706" y="107"/>
                  </a:lnTo>
                  <a:lnTo>
                    <a:pt x="703" y="105"/>
                  </a:lnTo>
                  <a:lnTo>
                    <a:pt x="697" y="125"/>
                  </a:lnTo>
                  <a:close/>
                  <a:moveTo>
                    <a:pt x="825" y="38"/>
                  </a:moveTo>
                  <a:lnTo>
                    <a:pt x="814" y="39"/>
                  </a:lnTo>
                  <a:lnTo>
                    <a:pt x="805" y="41"/>
                  </a:lnTo>
                  <a:lnTo>
                    <a:pt x="797" y="45"/>
                  </a:lnTo>
                  <a:lnTo>
                    <a:pt x="790" y="51"/>
                  </a:lnTo>
                  <a:lnTo>
                    <a:pt x="784" y="58"/>
                  </a:lnTo>
                  <a:lnTo>
                    <a:pt x="780" y="66"/>
                  </a:lnTo>
                  <a:lnTo>
                    <a:pt x="777" y="74"/>
                  </a:lnTo>
                  <a:lnTo>
                    <a:pt x="777" y="86"/>
                  </a:lnTo>
                  <a:lnTo>
                    <a:pt x="777" y="95"/>
                  </a:lnTo>
                  <a:lnTo>
                    <a:pt x="780" y="104"/>
                  </a:lnTo>
                  <a:lnTo>
                    <a:pt x="784" y="112"/>
                  </a:lnTo>
                  <a:lnTo>
                    <a:pt x="790" y="119"/>
                  </a:lnTo>
                  <a:lnTo>
                    <a:pt x="797" y="123"/>
                  </a:lnTo>
                  <a:lnTo>
                    <a:pt x="805" y="128"/>
                  </a:lnTo>
                  <a:lnTo>
                    <a:pt x="814" y="130"/>
                  </a:lnTo>
                  <a:lnTo>
                    <a:pt x="823" y="130"/>
                  </a:lnTo>
                  <a:lnTo>
                    <a:pt x="830" y="130"/>
                  </a:lnTo>
                  <a:lnTo>
                    <a:pt x="837" y="129"/>
                  </a:lnTo>
                  <a:lnTo>
                    <a:pt x="843" y="126"/>
                  </a:lnTo>
                  <a:lnTo>
                    <a:pt x="850" y="123"/>
                  </a:lnTo>
                  <a:lnTo>
                    <a:pt x="856" y="119"/>
                  </a:lnTo>
                  <a:lnTo>
                    <a:pt x="860" y="114"/>
                  </a:lnTo>
                  <a:lnTo>
                    <a:pt x="864" y="108"/>
                  </a:lnTo>
                  <a:lnTo>
                    <a:pt x="867" y="101"/>
                  </a:lnTo>
                  <a:lnTo>
                    <a:pt x="870" y="93"/>
                  </a:lnTo>
                  <a:lnTo>
                    <a:pt x="870" y="83"/>
                  </a:lnTo>
                  <a:lnTo>
                    <a:pt x="868" y="74"/>
                  </a:lnTo>
                  <a:lnTo>
                    <a:pt x="867" y="65"/>
                  </a:lnTo>
                  <a:lnTo>
                    <a:pt x="863" y="58"/>
                  </a:lnTo>
                  <a:lnTo>
                    <a:pt x="857" y="51"/>
                  </a:lnTo>
                  <a:lnTo>
                    <a:pt x="850" y="45"/>
                  </a:lnTo>
                  <a:lnTo>
                    <a:pt x="843" y="41"/>
                  </a:lnTo>
                  <a:lnTo>
                    <a:pt x="835" y="39"/>
                  </a:lnTo>
                  <a:lnTo>
                    <a:pt x="825" y="38"/>
                  </a:lnTo>
                  <a:close/>
                  <a:moveTo>
                    <a:pt x="823" y="58"/>
                  </a:moveTo>
                  <a:lnTo>
                    <a:pt x="828" y="58"/>
                  </a:lnTo>
                  <a:lnTo>
                    <a:pt x="832" y="60"/>
                  </a:lnTo>
                  <a:lnTo>
                    <a:pt x="835" y="63"/>
                  </a:lnTo>
                  <a:lnTo>
                    <a:pt x="837" y="66"/>
                  </a:lnTo>
                  <a:lnTo>
                    <a:pt x="839" y="70"/>
                  </a:lnTo>
                  <a:lnTo>
                    <a:pt x="840" y="74"/>
                  </a:lnTo>
                  <a:lnTo>
                    <a:pt x="840" y="80"/>
                  </a:lnTo>
                  <a:lnTo>
                    <a:pt x="842" y="84"/>
                  </a:lnTo>
                  <a:lnTo>
                    <a:pt x="840" y="91"/>
                  </a:lnTo>
                  <a:lnTo>
                    <a:pt x="839" y="98"/>
                  </a:lnTo>
                  <a:lnTo>
                    <a:pt x="836" y="104"/>
                  </a:lnTo>
                  <a:lnTo>
                    <a:pt x="833" y="108"/>
                  </a:lnTo>
                  <a:lnTo>
                    <a:pt x="829" y="111"/>
                  </a:lnTo>
                  <a:lnTo>
                    <a:pt x="823" y="111"/>
                  </a:lnTo>
                  <a:lnTo>
                    <a:pt x="818" y="111"/>
                  </a:lnTo>
                  <a:lnTo>
                    <a:pt x="814" y="108"/>
                  </a:lnTo>
                  <a:lnTo>
                    <a:pt x="809" y="104"/>
                  </a:lnTo>
                  <a:lnTo>
                    <a:pt x="808" y="98"/>
                  </a:lnTo>
                  <a:lnTo>
                    <a:pt x="805" y="91"/>
                  </a:lnTo>
                  <a:lnTo>
                    <a:pt x="805" y="84"/>
                  </a:lnTo>
                  <a:lnTo>
                    <a:pt x="805" y="80"/>
                  </a:lnTo>
                  <a:lnTo>
                    <a:pt x="806" y="74"/>
                  </a:lnTo>
                  <a:lnTo>
                    <a:pt x="808" y="70"/>
                  </a:lnTo>
                  <a:lnTo>
                    <a:pt x="809" y="66"/>
                  </a:lnTo>
                  <a:lnTo>
                    <a:pt x="812" y="63"/>
                  </a:lnTo>
                  <a:lnTo>
                    <a:pt x="815" y="60"/>
                  </a:lnTo>
                  <a:lnTo>
                    <a:pt x="819" y="59"/>
                  </a:lnTo>
                  <a:lnTo>
                    <a:pt x="823" y="58"/>
                  </a:lnTo>
                  <a:close/>
                  <a:moveTo>
                    <a:pt x="951" y="107"/>
                  </a:moveTo>
                  <a:lnTo>
                    <a:pt x="947" y="108"/>
                  </a:lnTo>
                  <a:lnTo>
                    <a:pt x="944" y="108"/>
                  </a:lnTo>
                  <a:lnTo>
                    <a:pt x="940" y="109"/>
                  </a:lnTo>
                  <a:lnTo>
                    <a:pt x="935" y="109"/>
                  </a:lnTo>
                  <a:lnTo>
                    <a:pt x="930" y="108"/>
                  </a:lnTo>
                  <a:lnTo>
                    <a:pt x="926" y="108"/>
                  </a:lnTo>
                  <a:lnTo>
                    <a:pt x="921" y="105"/>
                  </a:lnTo>
                  <a:lnTo>
                    <a:pt x="917" y="102"/>
                  </a:lnTo>
                  <a:lnTo>
                    <a:pt x="914" y="100"/>
                  </a:lnTo>
                  <a:lnTo>
                    <a:pt x="913" y="95"/>
                  </a:lnTo>
                  <a:lnTo>
                    <a:pt x="912" y="90"/>
                  </a:lnTo>
                  <a:lnTo>
                    <a:pt x="910" y="84"/>
                  </a:lnTo>
                  <a:lnTo>
                    <a:pt x="912" y="77"/>
                  </a:lnTo>
                  <a:lnTo>
                    <a:pt x="913" y="72"/>
                  </a:lnTo>
                  <a:lnTo>
                    <a:pt x="917" y="66"/>
                  </a:lnTo>
                  <a:lnTo>
                    <a:pt x="921" y="63"/>
                  </a:lnTo>
                  <a:lnTo>
                    <a:pt x="927" y="60"/>
                  </a:lnTo>
                  <a:lnTo>
                    <a:pt x="934" y="59"/>
                  </a:lnTo>
                  <a:lnTo>
                    <a:pt x="940" y="59"/>
                  </a:lnTo>
                  <a:lnTo>
                    <a:pt x="944" y="60"/>
                  </a:lnTo>
                  <a:lnTo>
                    <a:pt x="947" y="60"/>
                  </a:lnTo>
                  <a:lnTo>
                    <a:pt x="950" y="62"/>
                  </a:lnTo>
                  <a:lnTo>
                    <a:pt x="954" y="42"/>
                  </a:lnTo>
                  <a:lnTo>
                    <a:pt x="951" y="41"/>
                  </a:lnTo>
                  <a:lnTo>
                    <a:pt x="948" y="39"/>
                  </a:lnTo>
                  <a:lnTo>
                    <a:pt x="944" y="39"/>
                  </a:lnTo>
                  <a:lnTo>
                    <a:pt x="941" y="38"/>
                  </a:lnTo>
                  <a:lnTo>
                    <a:pt x="937" y="38"/>
                  </a:lnTo>
                  <a:lnTo>
                    <a:pt x="933" y="38"/>
                  </a:lnTo>
                  <a:lnTo>
                    <a:pt x="921" y="39"/>
                  </a:lnTo>
                  <a:lnTo>
                    <a:pt x="912" y="42"/>
                  </a:lnTo>
                  <a:lnTo>
                    <a:pt x="902" y="46"/>
                  </a:lnTo>
                  <a:lnTo>
                    <a:pt x="895" y="52"/>
                  </a:lnTo>
                  <a:lnTo>
                    <a:pt x="889" y="59"/>
                  </a:lnTo>
                  <a:lnTo>
                    <a:pt x="885" y="67"/>
                  </a:lnTo>
                  <a:lnTo>
                    <a:pt x="884" y="76"/>
                  </a:lnTo>
                  <a:lnTo>
                    <a:pt x="882" y="86"/>
                  </a:lnTo>
                  <a:lnTo>
                    <a:pt x="882" y="93"/>
                  </a:lnTo>
                  <a:lnTo>
                    <a:pt x="884" y="98"/>
                  </a:lnTo>
                  <a:lnTo>
                    <a:pt x="885" y="104"/>
                  </a:lnTo>
                  <a:lnTo>
                    <a:pt x="888" y="109"/>
                  </a:lnTo>
                  <a:lnTo>
                    <a:pt x="891" y="114"/>
                  </a:lnTo>
                  <a:lnTo>
                    <a:pt x="895" y="118"/>
                  </a:lnTo>
                  <a:lnTo>
                    <a:pt x="899" y="122"/>
                  </a:lnTo>
                  <a:lnTo>
                    <a:pt x="905" y="125"/>
                  </a:lnTo>
                  <a:lnTo>
                    <a:pt x="910" y="128"/>
                  </a:lnTo>
                  <a:lnTo>
                    <a:pt x="916" y="129"/>
                  </a:lnTo>
                  <a:lnTo>
                    <a:pt x="923" y="130"/>
                  </a:lnTo>
                  <a:lnTo>
                    <a:pt x="930" y="130"/>
                  </a:lnTo>
                  <a:lnTo>
                    <a:pt x="934" y="130"/>
                  </a:lnTo>
                  <a:lnTo>
                    <a:pt x="940" y="130"/>
                  </a:lnTo>
                  <a:lnTo>
                    <a:pt x="944" y="129"/>
                  </a:lnTo>
                  <a:lnTo>
                    <a:pt x="948" y="129"/>
                  </a:lnTo>
                  <a:lnTo>
                    <a:pt x="951" y="128"/>
                  </a:lnTo>
                  <a:lnTo>
                    <a:pt x="954" y="126"/>
                  </a:lnTo>
                  <a:lnTo>
                    <a:pt x="951" y="107"/>
                  </a:lnTo>
                  <a:close/>
                  <a:moveTo>
                    <a:pt x="997" y="129"/>
                  </a:moveTo>
                  <a:lnTo>
                    <a:pt x="997" y="41"/>
                  </a:lnTo>
                  <a:lnTo>
                    <a:pt x="969" y="41"/>
                  </a:lnTo>
                  <a:lnTo>
                    <a:pt x="969" y="129"/>
                  </a:lnTo>
                  <a:lnTo>
                    <a:pt x="997" y="129"/>
                  </a:lnTo>
                  <a:close/>
                  <a:moveTo>
                    <a:pt x="983" y="2"/>
                  </a:moveTo>
                  <a:lnTo>
                    <a:pt x="979" y="2"/>
                  </a:lnTo>
                  <a:lnTo>
                    <a:pt x="975" y="3"/>
                  </a:lnTo>
                  <a:lnTo>
                    <a:pt x="972" y="6"/>
                  </a:lnTo>
                  <a:lnTo>
                    <a:pt x="971" y="9"/>
                  </a:lnTo>
                  <a:lnTo>
                    <a:pt x="969" y="11"/>
                  </a:lnTo>
                  <a:lnTo>
                    <a:pt x="969" y="16"/>
                  </a:lnTo>
                  <a:lnTo>
                    <a:pt x="969" y="20"/>
                  </a:lnTo>
                  <a:lnTo>
                    <a:pt x="971" y="23"/>
                  </a:lnTo>
                  <a:lnTo>
                    <a:pt x="972" y="25"/>
                  </a:lnTo>
                  <a:lnTo>
                    <a:pt x="975" y="27"/>
                  </a:lnTo>
                  <a:lnTo>
                    <a:pt x="979" y="28"/>
                  </a:lnTo>
                  <a:lnTo>
                    <a:pt x="983" y="30"/>
                  </a:lnTo>
                  <a:lnTo>
                    <a:pt x="987" y="28"/>
                  </a:lnTo>
                  <a:lnTo>
                    <a:pt x="990" y="27"/>
                  </a:lnTo>
                  <a:lnTo>
                    <a:pt x="994" y="25"/>
                  </a:lnTo>
                  <a:lnTo>
                    <a:pt x="996" y="23"/>
                  </a:lnTo>
                  <a:lnTo>
                    <a:pt x="997" y="20"/>
                  </a:lnTo>
                  <a:lnTo>
                    <a:pt x="997" y="16"/>
                  </a:lnTo>
                  <a:lnTo>
                    <a:pt x="997" y="11"/>
                  </a:lnTo>
                  <a:lnTo>
                    <a:pt x="996" y="9"/>
                  </a:lnTo>
                  <a:lnTo>
                    <a:pt x="994" y="6"/>
                  </a:lnTo>
                  <a:lnTo>
                    <a:pt x="990" y="3"/>
                  </a:lnTo>
                  <a:lnTo>
                    <a:pt x="987" y="2"/>
                  </a:lnTo>
                  <a:lnTo>
                    <a:pt x="983" y="2"/>
                  </a:lnTo>
                  <a:close/>
                  <a:moveTo>
                    <a:pt x="1094" y="129"/>
                  </a:moveTo>
                  <a:lnTo>
                    <a:pt x="1094" y="126"/>
                  </a:lnTo>
                  <a:lnTo>
                    <a:pt x="1094" y="123"/>
                  </a:lnTo>
                  <a:lnTo>
                    <a:pt x="1094" y="119"/>
                  </a:lnTo>
                  <a:lnTo>
                    <a:pt x="1094" y="115"/>
                  </a:lnTo>
                  <a:lnTo>
                    <a:pt x="1094" y="111"/>
                  </a:lnTo>
                  <a:lnTo>
                    <a:pt x="1094" y="107"/>
                  </a:lnTo>
                  <a:lnTo>
                    <a:pt x="1094" y="76"/>
                  </a:lnTo>
                  <a:lnTo>
                    <a:pt x="1093" y="69"/>
                  </a:lnTo>
                  <a:lnTo>
                    <a:pt x="1091" y="62"/>
                  </a:lnTo>
                  <a:lnTo>
                    <a:pt x="1088" y="55"/>
                  </a:lnTo>
                  <a:lnTo>
                    <a:pt x="1086" y="49"/>
                  </a:lnTo>
                  <a:lnTo>
                    <a:pt x="1080" y="45"/>
                  </a:lnTo>
                  <a:lnTo>
                    <a:pt x="1073" y="41"/>
                  </a:lnTo>
                  <a:lnTo>
                    <a:pt x="1065" y="39"/>
                  </a:lnTo>
                  <a:lnTo>
                    <a:pt x="1055" y="38"/>
                  </a:lnTo>
                  <a:lnTo>
                    <a:pt x="1046" y="38"/>
                  </a:lnTo>
                  <a:lnTo>
                    <a:pt x="1039" y="39"/>
                  </a:lnTo>
                  <a:lnTo>
                    <a:pt x="1034" y="41"/>
                  </a:lnTo>
                  <a:lnTo>
                    <a:pt x="1028" y="42"/>
                  </a:lnTo>
                  <a:lnTo>
                    <a:pt x="1024" y="44"/>
                  </a:lnTo>
                  <a:lnTo>
                    <a:pt x="1020" y="46"/>
                  </a:lnTo>
                  <a:lnTo>
                    <a:pt x="1025" y="63"/>
                  </a:lnTo>
                  <a:lnTo>
                    <a:pt x="1028" y="62"/>
                  </a:lnTo>
                  <a:lnTo>
                    <a:pt x="1032" y="60"/>
                  </a:lnTo>
                  <a:lnTo>
                    <a:pt x="1036" y="59"/>
                  </a:lnTo>
                  <a:lnTo>
                    <a:pt x="1041" y="58"/>
                  </a:lnTo>
                  <a:lnTo>
                    <a:pt x="1045" y="58"/>
                  </a:lnTo>
                  <a:lnTo>
                    <a:pt x="1049" y="58"/>
                  </a:lnTo>
                  <a:lnTo>
                    <a:pt x="1053" y="58"/>
                  </a:lnTo>
                  <a:lnTo>
                    <a:pt x="1057" y="58"/>
                  </a:lnTo>
                  <a:lnTo>
                    <a:pt x="1060" y="59"/>
                  </a:lnTo>
                  <a:lnTo>
                    <a:pt x="1063" y="60"/>
                  </a:lnTo>
                  <a:lnTo>
                    <a:pt x="1065" y="63"/>
                  </a:lnTo>
                  <a:lnTo>
                    <a:pt x="1065" y="65"/>
                  </a:lnTo>
                  <a:lnTo>
                    <a:pt x="1066" y="66"/>
                  </a:lnTo>
                  <a:lnTo>
                    <a:pt x="1066" y="69"/>
                  </a:lnTo>
                  <a:lnTo>
                    <a:pt x="1066" y="70"/>
                  </a:lnTo>
                  <a:lnTo>
                    <a:pt x="1055" y="70"/>
                  </a:lnTo>
                  <a:lnTo>
                    <a:pt x="1043" y="72"/>
                  </a:lnTo>
                  <a:lnTo>
                    <a:pt x="1035" y="74"/>
                  </a:lnTo>
                  <a:lnTo>
                    <a:pt x="1028" y="79"/>
                  </a:lnTo>
                  <a:lnTo>
                    <a:pt x="1021" y="83"/>
                  </a:lnTo>
                  <a:lnTo>
                    <a:pt x="1017" y="88"/>
                  </a:lnTo>
                  <a:lnTo>
                    <a:pt x="1014" y="95"/>
                  </a:lnTo>
                  <a:lnTo>
                    <a:pt x="1013" y="104"/>
                  </a:lnTo>
                  <a:lnTo>
                    <a:pt x="1014" y="109"/>
                  </a:lnTo>
                  <a:lnTo>
                    <a:pt x="1015" y="114"/>
                  </a:lnTo>
                  <a:lnTo>
                    <a:pt x="1018" y="118"/>
                  </a:lnTo>
                  <a:lnTo>
                    <a:pt x="1021" y="122"/>
                  </a:lnTo>
                  <a:lnTo>
                    <a:pt x="1025" y="126"/>
                  </a:lnTo>
                  <a:lnTo>
                    <a:pt x="1029" y="129"/>
                  </a:lnTo>
                  <a:lnTo>
                    <a:pt x="1035" y="130"/>
                  </a:lnTo>
                  <a:lnTo>
                    <a:pt x="1042" y="130"/>
                  </a:lnTo>
                  <a:lnTo>
                    <a:pt x="1049" y="130"/>
                  </a:lnTo>
                  <a:lnTo>
                    <a:pt x="1056" y="128"/>
                  </a:lnTo>
                  <a:lnTo>
                    <a:pt x="1063" y="125"/>
                  </a:lnTo>
                  <a:lnTo>
                    <a:pt x="1067" y="121"/>
                  </a:lnTo>
                  <a:lnTo>
                    <a:pt x="1069" y="121"/>
                  </a:lnTo>
                  <a:lnTo>
                    <a:pt x="1070" y="129"/>
                  </a:lnTo>
                  <a:lnTo>
                    <a:pt x="1094" y="129"/>
                  </a:lnTo>
                  <a:close/>
                  <a:moveTo>
                    <a:pt x="1066" y="97"/>
                  </a:moveTo>
                  <a:lnTo>
                    <a:pt x="1066" y="98"/>
                  </a:lnTo>
                  <a:lnTo>
                    <a:pt x="1066" y="100"/>
                  </a:lnTo>
                  <a:lnTo>
                    <a:pt x="1066" y="100"/>
                  </a:lnTo>
                  <a:lnTo>
                    <a:pt x="1066" y="101"/>
                  </a:lnTo>
                  <a:lnTo>
                    <a:pt x="1065" y="104"/>
                  </a:lnTo>
                  <a:lnTo>
                    <a:pt x="1063" y="107"/>
                  </a:lnTo>
                  <a:lnTo>
                    <a:pt x="1060" y="108"/>
                  </a:lnTo>
                  <a:lnTo>
                    <a:pt x="1057" y="109"/>
                  </a:lnTo>
                  <a:lnTo>
                    <a:pt x="1055" y="111"/>
                  </a:lnTo>
                  <a:lnTo>
                    <a:pt x="1052" y="111"/>
                  </a:lnTo>
                  <a:lnTo>
                    <a:pt x="1049" y="111"/>
                  </a:lnTo>
                  <a:lnTo>
                    <a:pt x="1046" y="111"/>
                  </a:lnTo>
                  <a:lnTo>
                    <a:pt x="1043" y="109"/>
                  </a:lnTo>
                  <a:lnTo>
                    <a:pt x="1042" y="107"/>
                  </a:lnTo>
                  <a:lnTo>
                    <a:pt x="1041" y="104"/>
                  </a:lnTo>
                  <a:lnTo>
                    <a:pt x="1041" y="101"/>
                  </a:lnTo>
                  <a:lnTo>
                    <a:pt x="1042" y="97"/>
                  </a:lnTo>
                  <a:lnTo>
                    <a:pt x="1043" y="93"/>
                  </a:lnTo>
                  <a:lnTo>
                    <a:pt x="1048" y="90"/>
                  </a:lnTo>
                  <a:lnTo>
                    <a:pt x="1053" y="88"/>
                  </a:lnTo>
                  <a:lnTo>
                    <a:pt x="1059" y="87"/>
                  </a:lnTo>
                  <a:lnTo>
                    <a:pt x="1066" y="87"/>
                  </a:lnTo>
                  <a:lnTo>
                    <a:pt x="1066" y="97"/>
                  </a:lnTo>
                  <a:close/>
                  <a:moveTo>
                    <a:pt x="1115" y="129"/>
                  </a:moveTo>
                  <a:lnTo>
                    <a:pt x="1143" y="129"/>
                  </a:lnTo>
                  <a:lnTo>
                    <a:pt x="1143" y="0"/>
                  </a:lnTo>
                  <a:lnTo>
                    <a:pt x="1115" y="0"/>
                  </a:lnTo>
                  <a:lnTo>
                    <a:pt x="1115" y="129"/>
                  </a:lnTo>
                  <a:close/>
                  <a:moveTo>
                    <a:pt x="1244" y="93"/>
                  </a:moveTo>
                  <a:lnTo>
                    <a:pt x="1244" y="91"/>
                  </a:lnTo>
                  <a:lnTo>
                    <a:pt x="1244" y="88"/>
                  </a:lnTo>
                  <a:lnTo>
                    <a:pt x="1244" y="86"/>
                  </a:lnTo>
                  <a:lnTo>
                    <a:pt x="1244" y="83"/>
                  </a:lnTo>
                  <a:lnTo>
                    <a:pt x="1244" y="76"/>
                  </a:lnTo>
                  <a:lnTo>
                    <a:pt x="1244" y="69"/>
                  </a:lnTo>
                  <a:lnTo>
                    <a:pt x="1241" y="63"/>
                  </a:lnTo>
                  <a:lnTo>
                    <a:pt x="1238" y="58"/>
                  </a:lnTo>
                  <a:lnTo>
                    <a:pt x="1236" y="52"/>
                  </a:lnTo>
                  <a:lnTo>
                    <a:pt x="1231" y="48"/>
                  </a:lnTo>
                  <a:lnTo>
                    <a:pt x="1226" y="44"/>
                  </a:lnTo>
                  <a:lnTo>
                    <a:pt x="1220" y="41"/>
                  </a:lnTo>
                  <a:lnTo>
                    <a:pt x="1213" y="39"/>
                  </a:lnTo>
                  <a:lnTo>
                    <a:pt x="1205" y="38"/>
                  </a:lnTo>
                  <a:lnTo>
                    <a:pt x="1196" y="39"/>
                  </a:lnTo>
                  <a:lnTo>
                    <a:pt x="1188" y="41"/>
                  </a:lnTo>
                  <a:lnTo>
                    <a:pt x="1182" y="44"/>
                  </a:lnTo>
                  <a:lnTo>
                    <a:pt x="1175" y="48"/>
                  </a:lnTo>
                  <a:lnTo>
                    <a:pt x="1171" y="53"/>
                  </a:lnTo>
                  <a:lnTo>
                    <a:pt x="1167" y="59"/>
                  </a:lnTo>
                  <a:lnTo>
                    <a:pt x="1164" y="66"/>
                  </a:lnTo>
                  <a:lnTo>
                    <a:pt x="1161" y="72"/>
                  </a:lnTo>
                  <a:lnTo>
                    <a:pt x="1160" y="79"/>
                  </a:lnTo>
                  <a:lnTo>
                    <a:pt x="1160" y="86"/>
                  </a:lnTo>
                  <a:lnTo>
                    <a:pt x="1160" y="93"/>
                  </a:lnTo>
                  <a:lnTo>
                    <a:pt x="1161" y="98"/>
                  </a:lnTo>
                  <a:lnTo>
                    <a:pt x="1163" y="104"/>
                  </a:lnTo>
                  <a:lnTo>
                    <a:pt x="1165" y="109"/>
                  </a:lnTo>
                  <a:lnTo>
                    <a:pt x="1168" y="114"/>
                  </a:lnTo>
                  <a:lnTo>
                    <a:pt x="1172" y="118"/>
                  </a:lnTo>
                  <a:lnTo>
                    <a:pt x="1177" y="122"/>
                  </a:lnTo>
                  <a:lnTo>
                    <a:pt x="1182" y="125"/>
                  </a:lnTo>
                  <a:lnTo>
                    <a:pt x="1188" y="128"/>
                  </a:lnTo>
                  <a:lnTo>
                    <a:pt x="1194" y="129"/>
                  </a:lnTo>
                  <a:lnTo>
                    <a:pt x="1201" y="130"/>
                  </a:lnTo>
                  <a:lnTo>
                    <a:pt x="1208" y="130"/>
                  </a:lnTo>
                  <a:lnTo>
                    <a:pt x="1216" y="130"/>
                  </a:lnTo>
                  <a:lnTo>
                    <a:pt x="1224" y="129"/>
                  </a:lnTo>
                  <a:lnTo>
                    <a:pt x="1233" y="128"/>
                  </a:lnTo>
                  <a:lnTo>
                    <a:pt x="1240" y="125"/>
                  </a:lnTo>
                  <a:lnTo>
                    <a:pt x="1236" y="107"/>
                  </a:lnTo>
                  <a:lnTo>
                    <a:pt x="1230" y="108"/>
                  </a:lnTo>
                  <a:lnTo>
                    <a:pt x="1224" y="109"/>
                  </a:lnTo>
                  <a:lnTo>
                    <a:pt x="1219" y="109"/>
                  </a:lnTo>
                  <a:lnTo>
                    <a:pt x="1212" y="111"/>
                  </a:lnTo>
                  <a:lnTo>
                    <a:pt x="1208" y="109"/>
                  </a:lnTo>
                  <a:lnTo>
                    <a:pt x="1202" y="109"/>
                  </a:lnTo>
                  <a:lnTo>
                    <a:pt x="1198" y="108"/>
                  </a:lnTo>
                  <a:lnTo>
                    <a:pt x="1195" y="107"/>
                  </a:lnTo>
                  <a:lnTo>
                    <a:pt x="1192" y="104"/>
                  </a:lnTo>
                  <a:lnTo>
                    <a:pt x="1189" y="101"/>
                  </a:lnTo>
                  <a:lnTo>
                    <a:pt x="1188" y="97"/>
                  </a:lnTo>
                  <a:lnTo>
                    <a:pt x="1186" y="93"/>
                  </a:lnTo>
                  <a:lnTo>
                    <a:pt x="1244" y="93"/>
                  </a:lnTo>
                  <a:close/>
                  <a:moveTo>
                    <a:pt x="1186" y="74"/>
                  </a:moveTo>
                  <a:lnTo>
                    <a:pt x="1186" y="72"/>
                  </a:lnTo>
                  <a:lnTo>
                    <a:pt x="1188" y="69"/>
                  </a:lnTo>
                  <a:lnTo>
                    <a:pt x="1189" y="66"/>
                  </a:lnTo>
                  <a:lnTo>
                    <a:pt x="1191" y="63"/>
                  </a:lnTo>
                  <a:lnTo>
                    <a:pt x="1194" y="60"/>
                  </a:lnTo>
                  <a:lnTo>
                    <a:pt x="1196" y="58"/>
                  </a:lnTo>
                  <a:lnTo>
                    <a:pt x="1199" y="56"/>
                  </a:lnTo>
                  <a:lnTo>
                    <a:pt x="1203" y="56"/>
                  </a:lnTo>
                  <a:lnTo>
                    <a:pt x="1208" y="58"/>
                  </a:lnTo>
                  <a:lnTo>
                    <a:pt x="1212" y="58"/>
                  </a:lnTo>
                  <a:lnTo>
                    <a:pt x="1215" y="60"/>
                  </a:lnTo>
                  <a:lnTo>
                    <a:pt x="1216" y="63"/>
                  </a:lnTo>
                  <a:lnTo>
                    <a:pt x="1217" y="66"/>
                  </a:lnTo>
                  <a:lnTo>
                    <a:pt x="1219" y="69"/>
                  </a:lnTo>
                  <a:lnTo>
                    <a:pt x="1219" y="72"/>
                  </a:lnTo>
                  <a:lnTo>
                    <a:pt x="1219" y="74"/>
                  </a:lnTo>
                  <a:lnTo>
                    <a:pt x="1186" y="74"/>
                  </a:lnTo>
                  <a:close/>
                </a:path>
              </a:pathLst>
            </a:custGeom>
            <a:solidFill>
              <a:srgbClr val="0071B6"/>
            </a:solidFill>
            <a:ln w="9525">
              <a:noFill/>
              <a:round/>
              <a:headEnd/>
              <a:tailEnd/>
            </a:ln>
          </p:spPr>
          <p:txBody>
            <a:bodyPr vert="horz" wrap="square" lIns="91440" tIns="45720" rIns="91440" bIns="45720" numCol="1" anchor="t" anchorCtr="0" compatLnSpc="1">
              <a:prstTxWarp prst="textNoShape">
                <a:avLst/>
              </a:prstTxWarp>
            </a:bodyPr>
            <a:lstStyle/>
            <a:p>
              <a:endParaRPr lang="it-IT"/>
            </a:p>
          </p:txBody>
        </p:sp>
      </p:grpSp>
      <p:pic>
        <p:nvPicPr>
          <p:cNvPr id="1040" name="Picture 16"/>
          <p:cNvPicPr>
            <a:picLocks noChangeAspect="1" noChangeArrowheads="1"/>
          </p:cNvPicPr>
          <p:nvPr userDrawn="1"/>
        </p:nvPicPr>
        <p:blipFill>
          <a:blip r:embed="rId3"/>
          <a:srcRect/>
          <a:stretch>
            <a:fillRect/>
          </a:stretch>
        </p:blipFill>
        <p:spPr bwMode="auto">
          <a:xfrm>
            <a:off x="225505" y="4922583"/>
            <a:ext cx="2835409" cy="209113"/>
          </a:xfrm>
          <a:prstGeom prst="rect">
            <a:avLst/>
          </a:prstGeom>
          <a:noFill/>
          <a:ln w="9525">
            <a:noFill/>
            <a:miter lim="800000"/>
            <a:headEnd/>
            <a:tailEnd/>
          </a:ln>
          <a:effectLst/>
        </p:spPr>
      </p:pic>
      <p:pic>
        <p:nvPicPr>
          <p:cNvPr id="1042" name="Picture 18"/>
          <p:cNvPicPr>
            <a:picLocks noChangeAspect="1" noChangeArrowheads="1"/>
          </p:cNvPicPr>
          <p:nvPr userDrawn="1"/>
        </p:nvPicPr>
        <p:blipFill>
          <a:blip r:embed="rId4"/>
          <a:srcRect/>
          <a:stretch>
            <a:fillRect/>
          </a:stretch>
        </p:blipFill>
        <p:spPr bwMode="auto">
          <a:xfrm>
            <a:off x="530780" y="5255671"/>
            <a:ext cx="2226997" cy="202287"/>
          </a:xfrm>
          <a:prstGeom prst="rect">
            <a:avLst/>
          </a:prstGeom>
          <a:noFill/>
          <a:ln w="9525">
            <a:noFill/>
            <a:miter lim="800000"/>
            <a:headEnd/>
            <a:tailEnd/>
          </a:ln>
          <a:effectLst/>
        </p:spPr>
      </p:pic>
    </p:spTree>
    <p:extLst>
      <p:ext uri="{BB962C8B-B14F-4D97-AF65-F5344CB8AC3E}">
        <p14:creationId xmlns:p14="http://schemas.microsoft.com/office/powerpoint/2010/main" val="3386077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E62F66-B1C8-6842-B116-F93E86B3828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4374828-E684-4F42-8D73-3BB2A7200FB5}"/>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129E07B-A30D-9140-8BB2-1ECC275A4784}"/>
              </a:ext>
            </a:extLst>
          </p:cNvPr>
          <p:cNvSpPr>
            <a:spLocks noGrp="1"/>
          </p:cNvSpPr>
          <p:nvPr>
            <p:ph type="dt" sz="half" idx="10"/>
          </p:nvPr>
        </p:nvSpPr>
        <p:spPr>
          <a:xfrm>
            <a:off x="458499" y="6579031"/>
            <a:ext cx="2743200" cy="250930"/>
          </a:xfrm>
          <a:prstGeom prst="rect">
            <a:avLst/>
          </a:prstGeom>
        </p:spPr>
        <p:txBody>
          <a:bodyPr/>
          <a:lstStyle>
            <a:lvl1pPr>
              <a:defRPr sz="1400">
                <a:solidFill>
                  <a:schemeClr val="bg1"/>
                </a:solidFill>
              </a:defRPr>
            </a:lvl1pPr>
          </a:lstStyle>
          <a:p>
            <a:fld id="{734DD772-048C-B046-B7B9-20289DE729AA}" type="datetimeFigureOut">
              <a:rPr lang="it-IT" smtClean="0"/>
              <a:pPr/>
              <a:t>26/07/23</a:t>
            </a:fld>
            <a:endParaRPr lang="it-IT"/>
          </a:p>
        </p:txBody>
      </p:sp>
      <p:sp>
        <p:nvSpPr>
          <p:cNvPr id="5" name="Segnaposto piè di pagina 4">
            <a:extLst>
              <a:ext uri="{FF2B5EF4-FFF2-40B4-BE49-F238E27FC236}">
                <a16:creationId xmlns:a16="http://schemas.microsoft.com/office/drawing/2014/main" id="{35DEFED9-DF1B-5D46-B2D4-A79B8C916783}"/>
              </a:ext>
            </a:extLst>
          </p:cNvPr>
          <p:cNvSpPr>
            <a:spLocks noGrp="1"/>
          </p:cNvSpPr>
          <p:nvPr>
            <p:ph type="ftr" sz="quarter" idx="11"/>
          </p:nvPr>
        </p:nvSpPr>
        <p:spPr>
          <a:xfrm>
            <a:off x="3658899" y="6579031"/>
            <a:ext cx="4114800" cy="250930"/>
          </a:xfrm>
          <a:prstGeom prst="rect">
            <a:avLst/>
          </a:prstGeom>
        </p:spPr>
        <p:txBody>
          <a:bodyPr/>
          <a:lstStyle>
            <a:lvl1pPr>
              <a:defRPr sz="1400">
                <a:solidFill>
                  <a:schemeClr val="bg1"/>
                </a:solidFill>
              </a:defRPr>
            </a:lvl1pPr>
          </a:lstStyle>
          <a:p>
            <a:endParaRPr lang="it-IT"/>
          </a:p>
        </p:txBody>
      </p:sp>
      <p:sp>
        <p:nvSpPr>
          <p:cNvPr id="6" name="Segnaposto numero diapositiva 5">
            <a:extLst>
              <a:ext uri="{FF2B5EF4-FFF2-40B4-BE49-F238E27FC236}">
                <a16:creationId xmlns:a16="http://schemas.microsoft.com/office/drawing/2014/main" id="{77D0079E-B2B8-2847-8C28-DB220A7CAE6B}"/>
              </a:ext>
            </a:extLst>
          </p:cNvPr>
          <p:cNvSpPr>
            <a:spLocks noGrp="1"/>
          </p:cNvSpPr>
          <p:nvPr>
            <p:ph type="sldNum" sz="quarter" idx="12"/>
          </p:nvPr>
        </p:nvSpPr>
        <p:spPr>
          <a:xfrm>
            <a:off x="8230899" y="6579031"/>
            <a:ext cx="2743200" cy="250930"/>
          </a:xfrm>
          <a:prstGeom prst="rect">
            <a:avLst/>
          </a:prstGeom>
        </p:spPr>
        <p:txBody>
          <a:bodyPr/>
          <a:lstStyle>
            <a:lvl1pPr>
              <a:defRPr sz="1400">
                <a:solidFill>
                  <a:schemeClr val="bg1"/>
                </a:solidFill>
              </a:defRPr>
            </a:lvl1pPr>
          </a:lstStyle>
          <a:p>
            <a:fld id="{EBB270C3-1704-7341-A2D2-0BEB2238FE91}" type="slidenum">
              <a:rPr lang="it-IT" smtClean="0"/>
              <a:pPr/>
              <a:t>‹N›</a:t>
            </a:fld>
            <a:endParaRPr lang="it-IT"/>
          </a:p>
        </p:txBody>
      </p:sp>
    </p:spTree>
    <p:extLst>
      <p:ext uri="{BB962C8B-B14F-4D97-AF65-F5344CB8AC3E}">
        <p14:creationId xmlns:p14="http://schemas.microsoft.com/office/powerpoint/2010/main" val="593920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9E4AC2-EA7F-F848-96EF-58863E08377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17EA481C-630D-F346-BFC3-7C2723971D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1BDD0896-C0AE-4F4E-AE7D-8A0E8E3CBE5C}"/>
              </a:ext>
            </a:extLst>
          </p:cNvPr>
          <p:cNvSpPr>
            <a:spLocks noGrp="1"/>
          </p:cNvSpPr>
          <p:nvPr>
            <p:ph type="dt" sz="half" idx="10"/>
          </p:nvPr>
        </p:nvSpPr>
        <p:spPr>
          <a:xfrm>
            <a:off x="249276" y="6548036"/>
            <a:ext cx="2743200" cy="204435"/>
          </a:xfrm>
          <a:prstGeom prst="rect">
            <a:avLst/>
          </a:prstGeom>
        </p:spPr>
        <p:txBody>
          <a:bodyPr/>
          <a:lstStyle>
            <a:lvl1pPr>
              <a:defRPr sz="1400">
                <a:solidFill>
                  <a:schemeClr val="bg1"/>
                </a:solidFill>
              </a:defRPr>
            </a:lvl1pPr>
          </a:lstStyle>
          <a:p>
            <a:fld id="{734DD772-048C-B046-B7B9-20289DE729AA}" type="datetimeFigureOut">
              <a:rPr lang="it-IT" smtClean="0"/>
              <a:pPr/>
              <a:t>26/07/23</a:t>
            </a:fld>
            <a:endParaRPr lang="it-IT"/>
          </a:p>
        </p:txBody>
      </p:sp>
      <p:sp>
        <p:nvSpPr>
          <p:cNvPr id="6" name="Segnaposto numero diapositiva 5">
            <a:extLst>
              <a:ext uri="{FF2B5EF4-FFF2-40B4-BE49-F238E27FC236}">
                <a16:creationId xmlns:a16="http://schemas.microsoft.com/office/drawing/2014/main" id="{9BA866CD-3446-5E47-8D3B-62D9739467B1}"/>
              </a:ext>
            </a:extLst>
          </p:cNvPr>
          <p:cNvSpPr>
            <a:spLocks noGrp="1"/>
          </p:cNvSpPr>
          <p:nvPr>
            <p:ph type="sldNum" sz="quarter" idx="12"/>
          </p:nvPr>
        </p:nvSpPr>
        <p:spPr>
          <a:xfrm>
            <a:off x="11298263" y="6538912"/>
            <a:ext cx="604436" cy="319088"/>
          </a:xfrm>
          <a:prstGeom prst="rect">
            <a:avLst/>
          </a:prstGeom>
        </p:spPr>
        <p:txBody>
          <a:bodyPr/>
          <a:lstStyle>
            <a:lvl1pPr algn="r">
              <a:defRPr sz="1200">
                <a:solidFill>
                  <a:schemeClr val="bg1"/>
                </a:solidFill>
              </a:defRPr>
            </a:lvl1pPr>
          </a:lstStyle>
          <a:p>
            <a:fld id="{EBB270C3-1704-7341-A2D2-0BEB2238FE91}" type="slidenum">
              <a:rPr lang="it-IT" smtClean="0"/>
              <a:pPr/>
              <a:t>‹N›</a:t>
            </a:fld>
            <a:endParaRPr lang="it-IT"/>
          </a:p>
        </p:txBody>
      </p:sp>
      <p:sp>
        <p:nvSpPr>
          <p:cNvPr id="9" name="Rettangolo 8"/>
          <p:cNvSpPr/>
          <p:nvPr userDrawn="1"/>
        </p:nvSpPr>
        <p:spPr>
          <a:xfrm>
            <a:off x="5261675" y="999641"/>
            <a:ext cx="1567757" cy="178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Picture 4"/>
          <p:cNvPicPr>
            <a:picLocks noChangeAspect="1" noChangeArrowheads="1"/>
          </p:cNvPicPr>
          <p:nvPr userDrawn="1"/>
        </p:nvPicPr>
        <p:blipFill>
          <a:blip r:embed="rId2"/>
          <a:srcRect/>
          <a:stretch>
            <a:fillRect/>
          </a:stretch>
        </p:blipFill>
        <p:spPr bwMode="auto">
          <a:xfrm>
            <a:off x="5362568" y="342470"/>
            <a:ext cx="1466864" cy="1367268"/>
          </a:xfrm>
          <a:prstGeom prst="rect">
            <a:avLst/>
          </a:prstGeom>
          <a:noFill/>
          <a:ln w="9525">
            <a:noFill/>
            <a:miter lim="800000"/>
            <a:headEnd/>
            <a:tailEnd/>
          </a:ln>
          <a:effectLst/>
        </p:spPr>
      </p:pic>
    </p:spTree>
    <p:extLst>
      <p:ext uri="{BB962C8B-B14F-4D97-AF65-F5344CB8AC3E}">
        <p14:creationId xmlns:p14="http://schemas.microsoft.com/office/powerpoint/2010/main" val="3355272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167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51C4B1-B1BD-944A-8669-C9455FFE2BBF}"/>
              </a:ext>
            </a:extLst>
          </p:cNvPr>
          <p:cNvSpPr>
            <a:spLocks noGrp="1"/>
          </p:cNvSpPr>
          <p:nvPr>
            <p:ph type="title"/>
          </p:nvPr>
        </p:nvSpPr>
        <p:spPr/>
        <p:txBody>
          <a:bodyPr/>
          <a:lstStyle/>
          <a:p>
            <a:r>
              <a:rPr lang="it-IT"/>
              <a:t>Fare clic per modificare lo stile del titolo dello schema</a:t>
            </a:r>
          </a:p>
        </p:txBody>
      </p:sp>
      <p:sp>
        <p:nvSpPr>
          <p:cNvPr id="6" name="Segnaposto data 4">
            <a:extLst>
              <a:ext uri="{FF2B5EF4-FFF2-40B4-BE49-F238E27FC236}">
                <a16:creationId xmlns:a16="http://schemas.microsoft.com/office/drawing/2014/main" id="{D5F0CC2A-709B-A742-A7B5-8EF6DC5F3B60}"/>
              </a:ext>
            </a:extLst>
          </p:cNvPr>
          <p:cNvSpPr>
            <a:spLocks noGrp="1"/>
          </p:cNvSpPr>
          <p:nvPr>
            <p:ph type="dt" sz="half" idx="10"/>
          </p:nvPr>
        </p:nvSpPr>
        <p:spPr>
          <a:xfrm>
            <a:off x="210531" y="6571280"/>
            <a:ext cx="2743200" cy="227685"/>
          </a:xfrm>
          <a:prstGeom prst="rect">
            <a:avLst/>
          </a:prstGeom>
        </p:spPr>
        <p:txBody>
          <a:bodyPr/>
          <a:lstStyle>
            <a:lvl1pPr>
              <a:defRPr sz="1400">
                <a:solidFill>
                  <a:schemeClr val="bg1"/>
                </a:solidFill>
              </a:defRPr>
            </a:lvl1pPr>
          </a:lstStyle>
          <a:p>
            <a:fld id="{734DD772-048C-B046-B7B9-20289DE729AA}" type="datetimeFigureOut">
              <a:rPr lang="it-IT" smtClean="0"/>
              <a:pPr/>
              <a:t>26/07/23</a:t>
            </a:fld>
            <a:endParaRPr lang="it-IT"/>
          </a:p>
        </p:txBody>
      </p:sp>
      <p:sp>
        <p:nvSpPr>
          <p:cNvPr id="7" name="Segnaposto piè di pagina 5">
            <a:extLst>
              <a:ext uri="{FF2B5EF4-FFF2-40B4-BE49-F238E27FC236}">
                <a16:creationId xmlns:a16="http://schemas.microsoft.com/office/drawing/2014/main" id="{FE357875-7747-0F43-B010-10428D4A8912}"/>
              </a:ext>
            </a:extLst>
          </p:cNvPr>
          <p:cNvSpPr>
            <a:spLocks noGrp="1"/>
          </p:cNvSpPr>
          <p:nvPr>
            <p:ph type="ftr" sz="quarter" idx="11"/>
          </p:nvPr>
        </p:nvSpPr>
        <p:spPr>
          <a:xfrm>
            <a:off x="3410931" y="6571280"/>
            <a:ext cx="4114800" cy="227685"/>
          </a:xfrm>
          <a:prstGeom prst="rect">
            <a:avLst/>
          </a:prstGeom>
        </p:spPr>
        <p:txBody>
          <a:bodyPr/>
          <a:lstStyle>
            <a:lvl1pPr>
              <a:defRPr sz="1400">
                <a:solidFill>
                  <a:schemeClr val="bg1"/>
                </a:solidFill>
              </a:defRPr>
            </a:lvl1pPr>
          </a:lstStyle>
          <a:p>
            <a:endParaRPr lang="it-IT"/>
          </a:p>
        </p:txBody>
      </p:sp>
      <p:sp>
        <p:nvSpPr>
          <p:cNvPr id="8" name="Segnaposto numero diapositiva 6">
            <a:extLst>
              <a:ext uri="{FF2B5EF4-FFF2-40B4-BE49-F238E27FC236}">
                <a16:creationId xmlns:a16="http://schemas.microsoft.com/office/drawing/2014/main" id="{B6E1165F-0F77-454F-9BD1-7CCE6588065C}"/>
              </a:ext>
            </a:extLst>
          </p:cNvPr>
          <p:cNvSpPr>
            <a:spLocks noGrp="1"/>
          </p:cNvSpPr>
          <p:nvPr>
            <p:ph type="sldNum" sz="quarter" idx="12"/>
          </p:nvPr>
        </p:nvSpPr>
        <p:spPr>
          <a:xfrm>
            <a:off x="7982931" y="6571280"/>
            <a:ext cx="2743200" cy="227685"/>
          </a:xfrm>
          <a:prstGeom prst="rect">
            <a:avLst/>
          </a:prstGeom>
        </p:spPr>
        <p:txBody>
          <a:bodyPr/>
          <a:lstStyle>
            <a:lvl1pPr>
              <a:defRPr sz="1400">
                <a:solidFill>
                  <a:schemeClr val="bg1"/>
                </a:solidFill>
              </a:defRPr>
            </a:lvl1pPr>
          </a:lstStyle>
          <a:p>
            <a:fld id="{EBB270C3-1704-7341-A2D2-0BEB2238FE91}" type="slidenum">
              <a:rPr lang="it-IT" smtClean="0"/>
              <a:pPr/>
              <a:t>‹N›</a:t>
            </a:fld>
            <a:endParaRPr lang="it-IT"/>
          </a:p>
        </p:txBody>
      </p:sp>
    </p:spTree>
    <p:extLst>
      <p:ext uri="{BB962C8B-B14F-4D97-AF65-F5344CB8AC3E}">
        <p14:creationId xmlns:p14="http://schemas.microsoft.com/office/powerpoint/2010/main" val="3696593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5" name="Segnaposto data 4">
            <a:extLst>
              <a:ext uri="{FF2B5EF4-FFF2-40B4-BE49-F238E27FC236}">
                <a16:creationId xmlns:a16="http://schemas.microsoft.com/office/drawing/2014/main" id="{D5F0CC2A-709B-A742-A7B5-8EF6DC5F3B60}"/>
              </a:ext>
            </a:extLst>
          </p:cNvPr>
          <p:cNvSpPr>
            <a:spLocks noGrp="1"/>
          </p:cNvSpPr>
          <p:nvPr>
            <p:ph type="dt" sz="half" idx="10"/>
          </p:nvPr>
        </p:nvSpPr>
        <p:spPr>
          <a:xfrm>
            <a:off x="210531" y="6571280"/>
            <a:ext cx="2743200" cy="227685"/>
          </a:xfrm>
          <a:prstGeom prst="rect">
            <a:avLst/>
          </a:prstGeom>
        </p:spPr>
        <p:txBody>
          <a:bodyPr/>
          <a:lstStyle>
            <a:lvl1pPr>
              <a:defRPr sz="1400">
                <a:solidFill>
                  <a:schemeClr val="bg1"/>
                </a:solidFill>
              </a:defRPr>
            </a:lvl1pPr>
          </a:lstStyle>
          <a:p>
            <a:fld id="{734DD772-048C-B046-B7B9-20289DE729AA}" type="datetimeFigureOut">
              <a:rPr lang="it-IT" smtClean="0"/>
              <a:pPr/>
              <a:t>26/07/23</a:t>
            </a:fld>
            <a:endParaRPr lang="it-IT"/>
          </a:p>
        </p:txBody>
      </p:sp>
      <p:sp>
        <p:nvSpPr>
          <p:cNvPr id="6" name="Segnaposto piè di pagina 5">
            <a:extLst>
              <a:ext uri="{FF2B5EF4-FFF2-40B4-BE49-F238E27FC236}">
                <a16:creationId xmlns:a16="http://schemas.microsoft.com/office/drawing/2014/main" id="{FE357875-7747-0F43-B010-10428D4A8912}"/>
              </a:ext>
            </a:extLst>
          </p:cNvPr>
          <p:cNvSpPr>
            <a:spLocks noGrp="1"/>
          </p:cNvSpPr>
          <p:nvPr>
            <p:ph type="ftr" sz="quarter" idx="11"/>
          </p:nvPr>
        </p:nvSpPr>
        <p:spPr>
          <a:xfrm>
            <a:off x="3410931" y="6571280"/>
            <a:ext cx="4114800" cy="227685"/>
          </a:xfrm>
          <a:prstGeom prst="rect">
            <a:avLst/>
          </a:prstGeom>
        </p:spPr>
        <p:txBody>
          <a:bodyPr/>
          <a:lstStyle>
            <a:lvl1pPr>
              <a:defRPr sz="1400">
                <a:solidFill>
                  <a:schemeClr val="bg1"/>
                </a:solidFill>
              </a:defRPr>
            </a:lvl1pPr>
          </a:lstStyle>
          <a:p>
            <a:endParaRPr lang="it-IT"/>
          </a:p>
        </p:txBody>
      </p:sp>
      <p:sp>
        <p:nvSpPr>
          <p:cNvPr id="7" name="Segnaposto numero diapositiva 6">
            <a:extLst>
              <a:ext uri="{FF2B5EF4-FFF2-40B4-BE49-F238E27FC236}">
                <a16:creationId xmlns:a16="http://schemas.microsoft.com/office/drawing/2014/main" id="{B6E1165F-0F77-454F-9BD1-7CCE6588065C}"/>
              </a:ext>
            </a:extLst>
          </p:cNvPr>
          <p:cNvSpPr>
            <a:spLocks noGrp="1"/>
          </p:cNvSpPr>
          <p:nvPr>
            <p:ph type="sldNum" sz="quarter" idx="12"/>
          </p:nvPr>
        </p:nvSpPr>
        <p:spPr>
          <a:xfrm>
            <a:off x="7982931" y="6571280"/>
            <a:ext cx="2743200" cy="227685"/>
          </a:xfrm>
          <a:prstGeom prst="rect">
            <a:avLst/>
          </a:prstGeom>
        </p:spPr>
        <p:txBody>
          <a:bodyPr/>
          <a:lstStyle>
            <a:lvl1pPr>
              <a:defRPr sz="1400">
                <a:solidFill>
                  <a:schemeClr val="bg1"/>
                </a:solidFill>
              </a:defRPr>
            </a:lvl1pPr>
          </a:lstStyle>
          <a:p>
            <a:fld id="{EBB270C3-1704-7341-A2D2-0BEB2238FE91}" type="slidenum">
              <a:rPr lang="it-IT" smtClean="0"/>
              <a:pPr/>
              <a:t>‹N›</a:t>
            </a:fld>
            <a:endParaRPr lang="it-IT"/>
          </a:p>
        </p:txBody>
      </p:sp>
    </p:spTree>
    <p:extLst>
      <p:ext uri="{BB962C8B-B14F-4D97-AF65-F5344CB8AC3E}">
        <p14:creationId xmlns:p14="http://schemas.microsoft.com/office/powerpoint/2010/main" val="1790653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8" name="Rettangolo 7"/>
          <p:cNvSpPr/>
          <p:nvPr userDrawn="1"/>
        </p:nvSpPr>
        <p:spPr>
          <a:xfrm>
            <a:off x="464949" y="987425"/>
            <a:ext cx="11220773" cy="213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63F5048B-B2D2-E04A-8905-8BBE25E3651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045A1B8-3C88-8B4E-8F32-53EAB03F15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AAE54BF-19D5-F746-92B8-2DBD152200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9" name="Segnaposto data 4">
            <a:extLst>
              <a:ext uri="{FF2B5EF4-FFF2-40B4-BE49-F238E27FC236}">
                <a16:creationId xmlns:a16="http://schemas.microsoft.com/office/drawing/2014/main" id="{D5F0CC2A-709B-A742-A7B5-8EF6DC5F3B60}"/>
              </a:ext>
            </a:extLst>
          </p:cNvPr>
          <p:cNvSpPr>
            <a:spLocks noGrp="1"/>
          </p:cNvSpPr>
          <p:nvPr>
            <p:ph type="dt" sz="half" idx="10"/>
          </p:nvPr>
        </p:nvSpPr>
        <p:spPr>
          <a:xfrm>
            <a:off x="210531" y="6571280"/>
            <a:ext cx="2743200" cy="227685"/>
          </a:xfrm>
          <a:prstGeom prst="rect">
            <a:avLst/>
          </a:prstGeom>
        </p:spPr>
        <p:txBody>
          <a:bodyPr/>
          <a:lstStyle>
            <a:lvl1pPr>
              <a:defRPr sz="1400">
                <a:solidFill>
                  <a:schemeClr val="bg1"/>
                </a:solidFill>
              </a:defRPr>
            </a:lvl1pPr>
          </a:lstStyle>
          <a:p>
            <a:fld id="{734DD772-048C-B046-B7B9-20289DE729AA}" type="datetimeFigureOut">
              <a:rPr lang="it-IT" smtClean="0"/>
              <a:pPr/>
              <a:t>26/07/23</a:t>
            </a:fld>
            <a:endParaRPr lang="it-IT"/>
          </a:p>
        </p:txBody>
      </p:sp>
      <p:sp>
        <p:nvSpPr>
          <p:cNvPr id="10" name="Segnaposto piè di pagina 5">
            <a:extLst>
              <a:ext uri="{FF2B5EF4-FFF2-40B4-BE49-F238E27FC236}">
                <a16:creationId xmlns:a16="http://schemas.microsoft.com/office/drawing/2014/main" id="{FE357875-7747-0F43-B010-10428D4A8912}"/>
              </a:ext>
            </a:extLst>
          </p:cNvPr>
          <p:cNvSpPr>
            <a:spLocks noGrp="1"/>
          </p:cNvSpPr>
          <p:nvPr>
            <p:ph type="ftr" sz="quarter" idx="11"/>
          </p:nvPr>
        </p:nvSpPr>
        <p:spPr>
          <a:xfrm>
            <a:off x="3410931" y="6571280"/>
            <a:ext cx="4114800" cy="227685"/>
          </a:xfrm>
          <a:prstGeom prst="rect">
            <a:avLst/>
          </a:prstGeom>
        </p:spPr>
        <p:txBody>
          <a:bodyPr/>
          <a:lstStyle>
            <a:lvl1pPr>
              <a:defRPr sz="1400">
                <a:solidFill>
                  <a:schemeClr val="bg1"/>
                </a:solidFill>
              </a:defRPr>
            </a:lvl1pPr>
          </a:lstStyle>
          <a:p>
            <a:endParaRPr lang="it-IT"/>
          </a:p>
        </p:txBody>
      </p:sp>
      <p:sp>
        <p:nvSpPr>
          <p:cNvPr id="11" name="Segnaposto numero diapositiva 6">
            <a:extLst>
              <a:ext uri="{FF2B5EF4-FFF2-40B4-BE49-F238E27FC236}">
                <a16:creationId xmlns:a16="http://schemas.microsoft.com/office/drawing/2014/main" id="{B6E1165F-0F77-454F-9BD1-7CCE6588065C}"/>
              </a:ext>
            </a:extLst>
          </p:cNvPr>
          <p:cNvSpPr>
            <a:spLocks noGrp="1"/>
          </p:cNvSpPr>
          <p:nvPr>
            <p:ph type="sldNum" sz="quarter" idx="12"/>
          </p:nvPr>
        </p:nvSpPr>
        <p:spPr>
          <a:xfrm>
            <a:off x="7982931" y="6571280"/>
            <a:ext cx="2743200" cy="227685"/>
          </a:xfrm>
          <a:prstGeom prst="rect">
            <a:avLst/>
          </a:prstGeom>
        </p:spPr>
        <p:txBody>
          <a:bodyPr/>
          <a:lstStyle>
            <a:lvl1pPr>
              <a:defRPr sz="1400">
                <a:solidFill>
                  <a:schemeClr val="bg1"/>
                </a:solidFill>
              </a:defRPr>
            </a:lvl1pPr>
          </a:lstStyle>
          <a:p>
            <a:fld id="{EBB270C3-1704-7341-A2D2-0BEB2238FE91}" type="slidenum">
              <a:rPr lang="it-IT" smtClean="0"/>
              <a:pPr/>
              <a:t>‹N›</a:t>
            </a:fld>
            <a:endParaRPr lang="it-IT"/>
          </a:p>
        </p:txBody>
      </p:sp>
    </p:spTree>
    <p:extLst>
      <p:ext uri="{BB962C8B-B14F-4D97-AF65-F5344CB8AC3E}">
        <p14:creationId xmlns:p14="http://schemas.microsoft.com/office/powerpoint/2010/main" val="707500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8" name="Rettangolo 7"/>
          <p:cNvSpPr/>
          <p:nvPr userDrawn="1"/>
        </p:nvSpPr>
        <p:spPr>
          <a:xfrm>
            <a:off x="464949" y="987425"/>
            <a:ext cx="11220773" cy="213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79A879A1-501F-C94D-8C74-BD3CF68B684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AA5744A3-28E1-3447-817F-3BC3534E86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8A02DC49-4AAE-8144-9DCC-20260F81E1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5F0CC2A-709B-A742-A7B5-8EF6DC5F3B60}"/>
              </a:ext>
            </a:extLst>
          </p:cNvPr>
          <p:cNvSpPr>
            <a:spLocks noGrp="1"/>
          </p:cNvSpPr>
          <p:nvPr>
            <p:ph type="dt" sz="half" idx="10"/>
          </p:nvPr>
        </p:nvSpPr>
        <p:spPr>
          <a:xfrm>
            <a:off x="210531" y="6571280"/>
            <a:ext cx="2743200" cy="227685"/>
          </a:xfrm>
          <a:prstGeom prst="rect">
            <a:avLst/>
          </a:prstGeom>
        </p:spPr>
        <p:txBody>
          <a:bodyPr/>
          <a:lstStyle>
            <a:lvl1pPr>
              <a:defRPr sz="1400">
                <a:solidFill>
                  <a:schemeClr val="bg1"/>
                </a:solidFill>
              </a:defRPr>
            </a:lvl1pPr>
          </a:lstStyle>
          <a:p>
            <a:fld id="{734DD772-048C-B046-B7B9-20289DE729AA}" type="datetimeFigureOut">
              <a:rPr lang="it-IT" smtClean="0"/>
              <a:pPr/>
              <a:t>26/07/23</a:t>
            </a:fld>
            <a:endParaRPr lang="it-IT"/>
          </a:p>
        </p:txBody>
      </p:sp>
      <p:sp>
        <p:nvSpPr>
          <p:cNvPr id="6" name="Segnaposto piè di pagina 5">
            <a:extLst>
              <a:ext uri="{FF2B5EF4-FFF2-40B4-BE49-F238E27FC236}">
                <a16:creationId xmlns:a16="http://schemas.microsoft.com/office/drawing/2014/main" id="{FE357875-7747-0F43-B010-10428D4A8912}"/>
              </a:ext>
            </a:extLst>
          </p:cNvPr>
          <p:cNvSpPr>
            <a:spLocks noGrp="1"/>
          </p:cNvSpPr>
          <p:nvPr>
            <p:ph type="ftr" sz="quarter" idx="11"/>
          </p:nvPr>
        </p:nvSpPr>
        <p:spPr>
          <a:xfrm>
            <a:off x="3410931" y="6571280"/>
            <a:ext cx="4114800" cy="227685"/>
          </a:xfrm>
          <a:prstGeom prst="rect">
            <a:avLst/>
          </a:prstGeom>
        </p:spPr>
        <p:txBody>
          <a:bodyPr/>
          <a:lstStyle>
            <a:lvl1pPr>
              <a:defRPr sz="1400">
                <a:solidFill>
                  <a:schemeClr val="bg1"/>
                </a:solidFill>
              </a:defRPr>
            </a:lvl1pPr>
          </a:lstStyle>
          <a:p>
            <a:endParaRPr lang="it-IT"/>
          </a:p>
        </p:txBody>
      </p:sp>
      <p:sp>
        <p:nvSpPr>
          <p:cNvPr id="7" name="Segnaposto numero diapositiva 6">
            <a:extLst>
              <a:ext uri="{FF2B5EF4-FFF2-40B4-BE49-F238E27FC236}">
                <a16:creationId xmlns:a16="http://schemas.microsoft.com/office/drawing/2014/main" id="{B6E1165F-0F77-454F-9BD1-7CCE6588065C}"/>
              </a:ext>
            </a:extLst>
          </p:cNvPr>
          <p:cNvSpPr>
            <a:spLocks noGrp="1"/>
          </p:cNvSpPr>
          <p:nvPr>
            <p:ph type="sldNum" sz="quarter" idx="12"/>
          </p:nvPr>
        </p:nvSpPr>
        <p:spPr>
          <a:xfrm>
            <a:off x="7982931" y="6571280"/>
            <a:ext cx="2743200" cy="227685"/>
          </a:xfrm>
          <a:prstGeom prst="rect">
            <a:avLst/>
          </a:prstGeom>
        </p:spPr>
        <p:txBody>
          <a:bodyPr/>
          <a:lstStyle>
            <a:lvl1pPr>
              <a:defRPr sz="1400">
                <a:solidFill>
                  <a:schemeClr val="bg1"/>
                </a:solidFill>
              </a:defRPr>
            </a:lvl1pPr>
          </a:lstStyle>
          <a:p>
            <a:fld id="{EBB270C3-1704-7341-A2D2-0BEB2238FE91}" type="slidenum">
              <a:rPr lang="it-IT" smtClean="0"/>
              <a:pPr/>
              <a:t>‹N›</a:t>
            </a:fld>
            <a:endParaRPr lang="it-IT"/>
          </a:p>
        </p:txBody>
      </p:sp>
    </p:spTree>
    <p:extLst>
      <p:ext uri="{BB962C8B-B14F-4D97-AF65-F5344CB8AC3E}">
        <p14:creationId xmlns:p14="http://schemas.microsoft.com/office/powerpoint/2010/main" val="727666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A198485-773D-0940-B192-55D96D254380}"/>
              </a:ext>
            </a:extLst>
          </p:cNvPr>
          <p:cNvSpPr>
            <a:spLocks noGrp="1"/>
          </p:cNvSpPr>
          <p:nvPr>
            <p:ph type="title"/>
          </p:nvPr>
        </p:nvSpPr>
        <p:spPr>
          <a:xfrm>
            <a:off x="519793" y="365125"/>
            <a:ext cx="11103936" cy="732155"/>
          </a:xfrm>
          <a:prstGeom prst="rect">
            <a:avLst/>
          </a:prstGeom>
        </p:spPr>
        <p:txBody>
          <a:bodyPr vert="horz" lIns="91440" tIns="45720" rIns="91440" bIns="45720" rtlCol="0" anchor="t" anchorCtr="0">
            <a:norm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9B951872-7802-8543-9E57-823D60EC4F40}"/>
              </a:ext>
            </a:extLst>
          </p:cNvPr>
          <p:cNvSpPr>
            <a:spLocks noGrp="1"/>
          </p:cNvSpPr>
          <p:nvPr>
            <p:ph type="body" idx="1"/>
          </p:nvPr>
        </p:nvSpPr>
        <p:spPr>
          <a:xfrm>
            <a:off x="519793"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 name="Rettangolo 12"/>
          <p:cNvSpPr/>
          <p:nvPr userDrawn="1"/>
        </p:nvSpPr>
        <p:spPr>
          <a:xfrm>
            <a:off x="0" y="0"/>
            <a:ext cx="12192000" cy="313091"/>
          </a:xfrm>
          <a:prstGeom prst="rect">
            <a:avLst/>
          </a:prstGeom>
          <a:gradFill flip="none" rotWithShape="1">
            <a:gsLst>
              <a:gs pos="0">
                <a:srgbClr val="00A4E6"/>
              </a:gs>
              <a:gs pos="50000">
                <a:srgbClr val="29C2FF"/>
              </a:gs>
              <a:gs pos="100000">
                <a:srgbClr val="A3E5FF"/>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userDrawn="1"/>
        </p:nvSpPr>
        <p:spPr>
          <a:xfrm rot="5400000">
            <a:off x="5939454" y="605454"/>
            <a:ext cx="313090" cy="12192001"/>
          </a:xfrm>
          <a:prstGeom prst="rect">
            <a:avLst/>
          </a:prstGeom>
          <a:gradFill flip="none" rotWithShape="1">
            <a:gsLst>
              <a:gs pos="0">
                <a:srgbClr val="00B050"/>
              </a:gs>
              <a:gs pos="50000">
                <a:srgbClr val="007434"/>
              </a:gs>
              <a:gs pos="100000">
                <a:srgbClr val="5BFFA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it-IT" sz="1800" kern="1200">
              <a:solidFill>
                <a:schemeClr val="lt1"/>
              </a:solidFill>
              <a:latin typeface="+mn-lt"/>
              <a:ea typeface="+mn-ea"/>
              <a:cs typeface="+mn-cs"/>
            </a:endParaRPr>
          </a:p>
        </p:txBody>
      </p:sp>
      <p:sp>
        <p:nvSpPr>
          <p:cNvPr id="1035" name="AutoShape 11"/>
          <p:cNvSpPr>
            <a:spLocks noChangeAspect="1" noChangeArrowheads="1" noTextEdit="1"/>
          </p:cNvSpPr>
          <p:nvPr userDrawn="1"/>
        </p:nvSpPr>
        <p:spPr bwMode="auto">
          <a:xfrm>
            <a:off x="313090" y="6441721"/>
            <a:ext cx="1204913" cy="206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it-IT"/>
          </a:p>
        </p:txBody>
      </p:sp>
      <p:sp>
        <p:nvSpPr>
          <p:cNvPr id="1037" name="Freeform 13"/>
          <p:cNvSpPr>
            <a:spLocks noEditPoints="1"/>
          </p:cNvSpPr>
          <p:nvPr userDrawn="1"/>
        </p:nvSpPr>
        <p:spPr bwMode="auto">
          <a:xfrm>
            <a:off x="189700" y="48127"/>
            <a:ext cx="1179513" cy="187325"/>
          </a:xfrm>
          <a:custGeom>
            <a:avLst/>
            <a:gdLst/>
            <a:ahLst/>
            <a:cxnLst>
              <a:cxn ang="0">
                <a:pos x="62" y="95"/>
              </a:cxn>
              <a:cxn ang="0">
                <a:pos x="27" y="50"/>
              </a:cxn>
              <a:cxn ang="0">
                <a:pos x="62" y="23"/>
              </a:cxn>
              <a:cxn ang="0">
                <a:pos x="81" y="4"/>
              </a:cxn>
              <a:cxn ang="0">
                <a:pos x="32" y="7"/>
              </a:cxn>
              <a:cxn ang="0">
                <a:pos x="0" y="61"/>
              </a:cxn>
              <a:cxn ang="0">
                <a:pos x="44" y="116"/>
              </a:cxn>
              <a:cxn ang="0">
                <a:pos x="87" y="111"/>
              </a:cxn>
              <a:cxn ang="0">
                <a:pos x="101" y="50"/>
              </a:cxn>
              <a:cxn ang="0">
                <a:pos x="106" y="106"/>
              </a:cxn>
              <a:cxn ang="0">
                <a:pos x="155" y="113"/>
              </a:cxn>
              <a:cxn ang="0">
                <a:pos x="179" y="74"/>
              </a:cxn>
              <a:cxn ang="0">
                <a:pos x="147" y="33"/>
              </a:cxn>
              <a:cxn ang="0">
                <a:pos x="150" y="61"/>
              </a:cxn>
              <a:cxn ang="0">
                <a:pos x="146" y="95"/>
              </a:cxn>
              <a:cxn ang="0">
                <a:pos x="120" y="81"/>
              </a:cxn>
              <a:cxn ang="0">
                <a:pos x="130" y="52"/>
              </a:cxn>
              <a:cxn ang="0">
                <a:pos x="220" y="71"/>
              </a:cxn>
              <a:cxn ang="0">
                <a:pos x="239" y="55"/>
              </a:cxn>
              <a:cxn ang="0">
                <a:pos x="241" y="33"/>
              </a:cxn>
              <a:cxn ang="0">
                <a:pos x="222" y="41"/>
              </a:cxn>
              <a:cxn ang="0">
                <a:pos x="195" y="41"/>
              </a:cxn>
              <a:cxn ang="0">
                <a:pos x="258" y="113"/>
              </a:cxn>
              <a:cxn ang="0">
                <a:pos x="310" y="105"/>
              </a:cxn>
              <a:cxn ang="0">
                <a:pos x="299" y="68"/>
              </a:cxn>
              <a:cxn ang="0">
                <a:pos x="279" y="57"/>
              </a:cxn>
              <a:cxn ang="0">
                <a:pos x="299" y="50"/>
              </a:cxn>
              <a:cxn ang="0">
                <a:pos x="301" y="33"/>
              </a:cxn>
              <a:cxn ang="0">
                <a:pos x="265" y="39"/>
              </a:cxn>
              <a:cxn ang="0">
                <a:pos x="260" y="73"/>
              </a:cxn>
              <a:cxn ang="0">
                <a:pos x="290" y="89"/>
              </a:cxn>
              <a:cxn ang="0">
                <a:pos x="276" y="98"/>
              </a:cxn>
              <a:cxn ang="0">
                <a:pos x="369" y="33"/>
              </a:cxn>
              <a:cxn ang="0">
                <a:pos x="326" y="66"/>
              </a:cxn>
              <a:cxn ang="0">
                <a:pos x="350" y="114"/>
              </a:cxn>
              <a:cxn ang="0">
                <a:pos x="396" y="106"/>
              </a:cxn>
              <a:cxn ang="0">
                <a:pos x="407" y="57"/>
              </a:cxn>
              <a:cxn ang="0">
                <a:pos x="368" y="50"/>
              </a:cxn>
              <a:cxn ang="0">
                <a:pos x="383" y="69"/>
              </a:cxn>
              <a:cxn ang="0">
                <a:pos x="368" y="98"/>
              </a:cxn>
              <a:cxn ang="0">
                <a:pos x="352" y="69"/>
              </a:cxn>
              <a:cxn ang="0">
                <a:pos x="368" y="50"/>
              </a:cxn>
              <a:cxn ang="0">
                <a:pos x="485" y="24"/>
              </a:cxn>
              <a:cxn ang="0">
                <a:pos x="631" y="114"/>
              </a:cxn>
              <a:cxn ang="0">
                <a:pos x="566" y="68"/>
              </a:cxn>
              <a:cxn ang="0">
                <a:pos x="578" y="21"/>
              </a:cxn>
              <a:cxn ang="0">
                <a:pos x="583" y="44"/>
              </a:cxn>
              <a:cxn ang="0">
                <a:pos x="673" y="116"/>
              </a:cxn>
              <a:cxn ang="0">
                <a:pos x="738" y="84"/>
              </a:cxn>
              <a:cxn ang="0">
                <a:pos x="735" y="24"/>
              </a:cxn>
              <a:cxn ang="0">
                <a:pos x="689" y="2"/>
              </a:cxn>
              <a:cxn ang="0">
                <a:pos x="670" y="23"/>
              </a:cxn>
              <a:cxn ang="0">
                <a:pos x="708" y="31"/>
              </a:cxn>
              <a:cxn ang="0">
                <a:pos x="699" y="92"/>
              </a:cxn>
              <a:cxn ang="0">
                <a:pos x="670" y="23"/>
              </a:cxn>
            </a:cxnLst>
            <a:rect l="0" t="0" r="r" b="b"/>
            <a:pathLst>
              <a:path w="743" h="118">
                <a:moveTo>
                  <a:pt x="82" y="92"/>
                </a:moveTo>
                <a:lnTo>
                  <a:pt x="79" y="94"/>
                </a:lnTo>
                <a:lnTo>
                  <a:pt x="76" y="94"/>
                </a:lnTo>
                <a:lnTo>
                  <a:pt x="73" y="95"/>
                </a:lnTo>
                <a:lnTo>
                  <a:pt x="70" y="95"/>
                </a:lnTo>
                <a:lnTo>
                  <a:pt x="65" y="95"/>
                </a:lnTo>
                <a:lnTo>
                  <a:pt x="62" y="95"/>
                </a:lnTo>
                <a:lnTo>
                  <a:pt x="51" y="95"/>
                </a:lnTo>
                <a:lnTo>
                  <a:pt x="43" y="92"/>
                </a:lnTo>
                <a:lnTo>
                  <a:pt x="35" y="85"/>
                </a:lnTo>
                <a:lnTo>
                  <a:pt x="30" y="79"/>
                </a:lnTo>
                <a:lnTo>
                  <a:pt x="27" y="69"/>
                </a:lnTo>
                <a:lnTo>
                  <a:pt x="25" y="60"/>
                </a:lnTo>
                <a:lnTo>
                  <a:pt x="27" y="50"/>
                </a:lnTo>
                <a:lnTo>
                  <a:pt x="28" y="42"/>
                </a:lnTo>
                <a:lnTo>
                  <a:pt x="32" y="36"/>
                </a:lnTo>
                <a:lnTo>
                  <a:pt x="36" y="31"/>
                </a:lnTo>
                <a:lnTo>
                  <a:pt x="41" y="28"/>
                </a:lnTo>
                <a:lnTo>
                  <a:pt x="47" y="24"/>
                </a:lnTo>
                <a:lnTo>
                  <a:pt x="54" y="23"/>
                </a:lnTo>
                <a:lnTo>
                  <a:pt x="62" y="23"/>
                </a:lnTo>
                <a:lnTo>
                  <a:pt x="68" y="23"/>
                </a:lnTo>
                <a:lnTo>
                  <a:pt x="73" y="23"/>
                </a:lnTo>
                <a:lnTo>
                  <a:pt x="78" y="24"/>
                </a:lnTo>
                <a:lnTo>
                  <a:pt x="82" y="26"/>
                </a:lnTo>
                <a:lnTo>
                  <a:pt x="87" y="7"/>
                </a:lnTo>
                <a:lnTo>
                  <a:pt x="85" y="5"/>
                </a:lnTo>
                <a:lnTo>
                  <a:pt x="81" y="4"/>
                </a:lnTo>
                <a:lnTo>
                  <a:pt x="78" y="2"/>
                </a:lnTo>
                <a:lnTo>
                  <a:pt x="73" y="2"/>
                </a:lnTo>
                <a:lnTo>
                  <a:pt x="66" y="2"/>
                </a:lnTo>
                <a:lnTo>
                  <a:pt x="60" y="0"/>
                </a:lnTo>
                <a:lnTo>
                  <a:pt x="51" y="2"/>
                </a:lnTo>
                <a:lnTo>
                  <a:pt x="41" y="4"/>
                </a:lnTo>
                <a:lnTo>
                  <a:pt x="32" y="7"/>
                </a:lnTo>
                <a:lnTo>
                  <a:pt x="24" y="12"/>
                </a:lnTo>
                <a:lnTo>
                  <a:pt x="17" y="16"/>
                </a:lnTo>
                <a:lnTo>
                  <a:pt x="11" y="23"/>
                </a:lnTo>
                <a:lnTo>
                  <a:pt x="6" y="31"/>
                </a:lnTo>
                <a:lnTo>
                  <a:pt x="2" y="41"/>
                </a:lnTo>
                <a:lnTo>
                  <a:pt x="0" y="50"/>
                </a:lnTo>
                <a:lnTo>
                  <a:pt x="0" y="61"/>
                </a:lnTo>
                <a:lnTo>
                  <a:pt x="0" y="73"/>
                </a:lnTo>
                <a:lnTo>
                  <a:pt x="3" y="82"/>
                </a:lnTo>
                <a:lnTo>
                  <a:pt x="8" y="92"/>
                </a:lnTo>
                <a:lnTo>
                  <a:pt x="14" y="100"/>
                </a:lnTo>
                <a:lnTo>
                  <a:pt x="22" y="108"/>
                </a:lnTo>
                <a:lnTo>
                  <a:pt x="32" y="113"/>
                </a:lnTo>
                <a:lnTo>
                  <a:pt x="44" y="116"/>
                </a:lnTo>
                <a:lnTo>
                  <a:pt x="57" y="116"/>
                </a:lnTo>
                <a:lnTo>
                  <a:pt x="65" y="116"/>
                </a:lnTo>
                <a:lnTo>
                  <a:pt x="70" y="116"/>
                </a:lnTo>
                <a:lnTo>
                  <a:pt x="76" y="114"/>
                </a:lnTo>
                <a:lnTo>
                  <a:pt x="79" y="114"/>
                </a:lnTo>
                <a:lnTo>
                  <a:pt x="84" y="113"/>
                </a:lnTo>
                <a:lnTo>
                  <a:pt x="87" y="111"/>
                </a:lnTo>
                <a:lnTo>
                  <a:pt x="82" y="92"/>
                </a:lnTo>
                <a:close/>
                <a:moveTo>
                  <a:pt x="138" y="33"/>
                </a:moveTo>
                <a:lnTo>
                  <a:pt x="128" y="33"/>
                </a:lnTo>
                <a:lnTo>
                  <a:pt x="120" y="34"/>
                </a:lnTo>
                <a:lnTo>
                  <a:pt x="112" y="39"/>
                </a:lnTo>
                <a:lnTo>
                  <a:pt x="106" y="44"/>
                </a:lnTo>
                <a:lnTo>
                  <a:pt x="101" y="50"/>
                </a:lnTo>
                <a:lnTo>
                  <a:pt x="98" y="57"/>
                </a:lnTo>
                <a:lnTo>
                  <a:pt x="95" y="66"/>
                </a:lnTo>
                <a:lnTo>
                  <a:pt x="95" y="74"/>
                </a:lnTo>
                <a:lnTo>
                  <a:pt x="95" y="84"/>
                </a:lnTo>
                <a:lnTo>
                  <a:pt x="98" y="92"/>
                </a:lnTo>
                <a:lnTo>
                  <a:pt x="101" y="100"/>
                </a:lnTo>
                <a:lnTo>
                  <a:pt x="106" y="106"/>
                </a:lnTo>
                <a:lnTo>
                  <a:pt x="112" y="111"/>
                </a:lnTo>
                <a:lnTo>
                  <a:pt x="120" y="114"/>
                </a:lnTo>
                <a:lnTo>
                  <a:pt x="128" y="116"/>
                </a:lnTo>
                <a:lnTo>
                  <a:pt x="136" y="118"/>
                </a:lnTo>
                <a:lnTo>
                  <a:pt x="143" y="116"/>
                </a:lnTo>
                <a:lnTo>
                  <a:pt x="149" y="116"/>
                </a:lnTo>
                <a:lnTo>
                  <a:pt x="155" y="113"/>
                </a:lnTo>
                <a:lnTo>
                  <a:pt x="162" y="110"/>
                </a:lnTo>
                <a:lnTo>
                  <a:pt x="166" y="106"/>
                </a:lnTo>
                <a:lnTo>
                  <a:pt x="171" y="102"/>
                </a:lnTo>
                <a:lnTo>
                  <a:pt x="174" y="97"/>
                </a:lnTo>
                <a:lnTo>
                  <a:pt x="177" y="89"/>
                </a:lnTo>
                <a:lnTo>
                  <a:pt x="179" y="82"/>
                </a:lnTo>
                <a:lnTo>
                  <a:pt x="179" y="74"/>
                </a:lnTo>
                <a:lnTo>
                  <a:pt x="179" y="65"/>
                </a:lnTo>
                <a:lnTo>
                  <a:pt x="176" y="57"/>
                </a:lnTo>
                <a:lnTo>
                  <a:pt x="173" y="50"/>
                </a:lnTo>
                <a:lnTo>
                  <a:pt x="168" y="44"/>
                </a:lnTo>
                <a:lnTo>
                  <a:pt x="162" y="39"/>
                </a:lnTo>
                <a:lnTo>
                  <a:pt x="155" y="36"/>
                </a:lnTo>
                <a:lnTo>
                  <a:pt x="147" y="33"/>
                </a:lnTo>
                <a:lnTo>
                  <a:pt x="138" y="33"/>
                </a:lnTo>
                <a:close/>
                <a:moveTo>
                  <a:pt x="138" y="50"/>
                </a:moveTo>
                <a:lnTo>
                  <a:pt x="141" y="50"/>
                </a:lnTo>
                <a:lnTo>
                  <a:pt x="144" y="52"/>
                </a:lnTo>
                <a:lnTo>
                  <a:pt x="147" y="55"/>
                </a:lnTo>
                <a:lnTo>
                  <a:pt x="149" y="58"/>
                </a:lnTo>
                <a:lnTo>
                  <a:pt x="150" y="61"/>
                </a:lnTo>
                <a:lnTo>
                  <a:pt x="152" y="65"/>
                </a:lnTo>
                <a:lnTo>
                  <a:pt x="154" y="69"/>
                </a:lnTo>
                <a:lnTo>
                  <a:pt x="154" y="74"/>
                </a:lnTo>
                <a:lnTo>
                  <a:pt x="152" y="81"/>
                </a:lnTo>
                <a:lnTo>
                  <a:pt x="150" y="87"/>
                </a:lnTo>
                <a:lnTo>
                  <a:pt x="149" y="92"/>
                </a:lnTo>
                <a:lnTo>
                  <a:pt x="146" y="95"/>
                </a:lnTo>
                <a:lnTo>
                  <a:pt x="141" y="98"/>
                </a:lnTo>
                <a:lnTo>
                  <a:pt x="138" y="98"/>
                </a:lnTo>
                <a:lnTo>
                  <a:pt x="131" y="98"/>
                </a:lnTo>
                <a:lnTo>
                  <a:pt x="128" y="95"/>
                </a:lnTo>
                <a:lnTo>
                  <a:pt x="125" y="92"/>
                </a:lnTo>
                <a:lnTo>
                  <a:pt x="122" y="87"/>
                </a:lnTo>
                <a:lnTo>
                  <a:pt x="120" y="81"/>
                </a:lnTo>
                <a:lnTo>
                  <a:pt x="120" y="74"/>
                </a:lnTo>
                <a:lnTo>
                  <a:pt x="120" y="69"/>
                </a:lnTo>
                <a:lnTo>
                  <a:pt x="122" y="66"/>
                </a:lnTo>
                <a:lnTo>
                  <a:pt x="122" y="61"/>
                </a:lnTo>
                <a:lnTo>
                  <a:pt x="124" y="58"/>
                </a:lnTo>
                <a:lnTo>
                  <a:pt x="127" y="55"/>
                </a:lnTo>
                <a:lnTo>
                  <a:pt x="130" y="52"/>
                </a:lnTo>
                <a:lnTo>
                  <a:pt x="133" y="50"/>
                </a:lnTo>
                <a:lnTo>
                  <a:pt x="138" y="50"/>
                </a:lnTo>
                <a:close/>
                <a:moveTo>
                  <a:pt x="195" y="114"/>
                </a:moveTo>
                <a:lnTo>
                  <a:pt x="220" y="114"/>
                </a:lnTo>
                <a:lnTo>
                  <a:pt x="220" y="74"/>
                </a:lnTo>
                <a:lnTo>
                  <a:pt x="220" y="73"/>
                </a:lnTo>
                <a:lnTo>
                  <a:pt x="220" y="71"/>
                </a:lnTo>
                <a:lnTo>
                  <a:pt x="220" y="69"/>
                </a:lnTo>
                <a:lnTo>
                  <a:pt x="220" y="68"/>
                </a:lnTo>
                <a:lnTo>
                  <a:pt x="222" y="63"/>
                </a:lnTo>
                <a:lnTo>
                  <a:pt x="227" y="58"/>
                </a:lnTo>
                <a:lnTo>
                  <a:pt x="231" y="57"/>
                </a:lnTo>
                <a:lnTo>
                  <a:pt x="238" y="55"/>
                </a:lnTo>
                <a:lnTo>
                  <a:pt x="239" y="55"/>
                </a:lnTo>
                <a:lnTo>
                  <a:pt x="241" y="55"/>
                </a:lnTo>
                <a:lnTo>
                  <a:pt x="242" y="55"/>
                </a:lnTo>
                <a:lnTo>
                  <a:pt x="244" y="57"/>
                </a:lnTo>
                <a:lnTo>
                  <a:pt x="244" y="33"/>
                </a:lnTo>
                <a:lnTo>
                  <a:pt x="244" y="33"/>
                </a:lnTo>
                <a:lnTo>
                  <a:pt x="242" y="33"/>
                </a:lnTo>
                <a:lnTo>
                  <a:pt x="241" y="33"/>
                </a:lnTo>
                <a:lnTo>
                  <a:pt x="239" y="33"/>
                </a:lnTo>
                <a:lnTo>
                  <a:pt x="236" y="33"/>
                </a:lnTo>
                <a:lnTo>
                  <a:pt x="233" y="33"/>
                </a:lnTo>
                <a:lnTo>
                  <a:pt x="230" y="34"/>
                </a:lnTo>
                <a:lnTo>
                  <a:pt x="227" y="36"/>
                </a:lnTo>
                <a:lnTo>
                  <a:pt x="223" y="39"/>
                </a:lnTo>
                <a:lnTo>
                  <a:pt x="222" y="41"/>
                </a:lnTo>
                <a:lnTo>
                  <a:pt x="219" y="45"/>
                </a:lnTo>
                <a:lnTo>
                  <a:pt x="217" y="49"/>
                </a:lnTo>
                <a:lnTo>
                  <a:pt x="217" y="49"/>
                </a:lnTo>
                <a:lnTo>
                  <a:pt x="215" y="34"/>
                </a:lnTo>
                <a:lnTo>
                  <a:pt x="195" y="34"/>
                </a:lnTo>
                <a:lnTo>
                  <a:pt x="195" y="37"/>
                </a:lnTo>
                <a:lnTo>
                  <a:pt x="195" y="41"/>
                </a:lnTo>
                <a:lnTo>
                  <a:pt x="195" y="45"/>
                </a:lnTo>
                <a:lnTo>
                  <a:pt x="195" y="50"/>
                </a:lnTo>
                <a:lnTo>
                  <a:pt x="195" y="55"/>
                </a:lnTo>
                <a:lnTo>
                  <a:pt x="195" y="60"/>
                </a:lnTo>
                <a:lnTo>
                  <a:pt x="195" y="114"/>
                </a:lnTo>
                <a:close/>
                <a:moveTo>
                  <a:pt x="253" y="111"/>
                </a:moveTo>
                <a:lnTo>
                  <a:pt x="258" y="113"/>
                </a:lnTo>
                <a:lnTo>
                  <a:pt x="265" y="114"/>
                </a:lnTo>
                <a:lnTo>
                  <a:pt x="271" y="116"/>
                </a:lnTo>
                <a:lnTo>
                  <a:pt x="279" y="116"/>
                </a:lnTo>
                <a:lnTo>
                  <a:pt x="290" y="116"/>
                </a:lnTo>
                <a:lnTo>
                  <a:pt x="299" y="113"/>
                </a:lnTo>
                <a:lnTo>
                  <a:pt x="306" y="110"/>
                </a:lnTo>
                <a:lnTo>
                  <a:pt x="310" y="105"/>
                </a:lnTo>
                <a:lnTo>
                  <a:pt x="314" y="98"/>
                </a:lnTo>
                <a:lnTo>
                  <a:pt x="315" y="90"/>
                </a:lnTo>
                <a:lnTo>
                  <a:pt x="314" y="85"/>
                </a:lnTo>
                <a:lnTo>
                  <a:pt x="312" y="79"/>
                </a:lnTo>
                <a:lnTo>
                  <a:pt x="309" y="76"/>
                </a:lnTo>
                <a:lnTo>
                  <a:pt x="306" y="71"/>
                </a:lnTo>
                <a:lnTo>
                  <a:pt x="299" y="68"/>
                </a:lnTo>
                <a:lnTo>
                  <a:pt x="293" y="65"/>
                </a:lnTo>
                <a:lnTo>
                  <a:pt x="288" y="63"/>
                </a:lnTo>
                <a:lnTo>
                  <a:pt x="285" y="61"/>
                </a:lnTo>
                <a:lnTo>
                  <a:pt x="282" y="61"/>
                </a:lnTo>
                <a:lnTo>
                  <a:pt x="280" y="60"/>
                </a:lnTo>
                <a:lnTo>
                  <a:pt x="280" y="58"/>
                </a:lnTo>
                <a:lnTo>
                  <a:pt x="279" y="57"/>
                </a:lnTo>
                <a:lnTo>
                  <a:pt x="280" y="53"/>
                </a:lnTo>
                <a:lnTo>
                  <a:pt x="282" y="52"/>
                </a:lnTo>
                <a:lnTo>
                  <a:pt x="285" y="50"/>
                </a:lnTo>
                <a:lnTo>
                  <a:pt x="288" y="49"/>
                </a:lnTo>
                <a:lnTo>
                  <a:pt x="293" y="50"/>
                </a:lnTo>
                <a:lnTo>
                  <a:pt x="296" y="50"/>
                </a:lnTo>
                <a:lnTo>
                  <a:pt x="299" y="50"/>
                </a:lnTo>
                <a:lnTo>
                  <a:pt x="303" y="52"/>
                </a:lnTo>
                <a:lnTo>
                  <a:pt x="304" y="53"/>
                </a:lnTo>
                <a:lnTo>
                  <a:pt x="307" y="53"/>
                </a:lnTo>
                <a:lnTo>
                  <a:pt x="310" y="37"/>
                </a:lnTo>
                <a:lnTo>
                  <a:pt x="309" y="36"/>
                </a:lnTo>
                <a:lnTo>
                  <a:pt x="306" y="34"/>
                </a:lnTo>
                <a:lnTo>
                  <a:pt x="301" y="33"/>
                </a:lnTo>
                <a:lnTo>
                  <a:pt x="298" y="33"/>
                </a:lnTo>
                <a:lnTo>
                  <a:pt x="293" y="33"/>
                </a:lnTo>
                <a:lnTo>
                  <a:pt x="288" y="33"/>
                </a:lnTo>
                <a:lnTo>
                  <a:pt x="280" y="33"/>
                </a:lnTo>
                <a:lnTo>
                  <a:pt x="274" y="34"/>
                </a:lnTo>
                <a:lnTo>
                  <a:pt x="269" y="36"/>
                </a:lnTo>
                <a:lnTo>
                  <a:pt x="265" y="39"/>
                </a:lnTo>
                <a:lnTo>
                  <a:pt x="260" y="44"/>
                </a:lnTo>
                <a:lnTo>
                  <a:pt x="258" y="49"/>
                </a:lnTo>
                <a:lnTo>
                  <a:pt x="255" y="53"/>
                </a:lnTo>
                <a:lnTo>
                  <a:pt x="255" y="58"/>
                </a:lnTo>
                <a:lnTo>
                  <a:pt x="255" y="63"/>
                </a:lnTo>
                <a:lnTo>
                  <a:pt x="257" y="68"/>
                </a:lnTo>
                <a:lnTo>
                  <a:pt x="260" y="73"/>
                </a:lnTo>
                <a:lnTo>
                  <a:pt x="265" y="76"/>
                </a:lnTo>
                <a:lnTo>
                  <a:pt x="271" y="79"/>
                </a:lnTo>
                <a:lnTo>
                  <a:pt x="279" y="82"/>
                </a:lnTo>
                <a:lnTo>
                  <a:pt x="282" y="84"/>
                </a:lnTo>
                <a:lnTo>
                  <a:pt x="285" y="85"/>
                </a:lnTo>
                <a:lnTo>
                  <a:pt x="288" y="87"/>
                </a:lnTo>
                <a:lnTo>
                  <a:pt x="290" y="89"/>
                </a:lnTo>
                <a:lnTo>
                  <a:pt x="290" y="90"/>
                </a:lnTo>
                <a:lnTo>
                  <a:pt x="290" y="92"/>
                </a:lnTo>
                <a:lnTo>
                  <a:pt x="290" y="95"/>
                </a:lnTo>
                <a:lnTo>
                  <a:pt x="288" y="97"/>
                </a:lnTo>
                <a:lnTo>
                  <a:pt x="284" y="98"/>
                </a:lnTo>
                <a:lnTo>
                  <a:pt x="279" y="98"/>
                </a:lnTo>
                <a:lnTo>
                  <a:pt x="276" y="98"/>
                </a:lnTo>
                <a:lnTo>
                  <a:pt x="271" y="98"/>
                </a:lnTo>
                <a:lnTo>
                  <a:pt x="268" y="97"/>
                </a:lnTo>
                <a:lnTo>
                  <a:pt x="263" y="95"/>
                </a:lnTo>
                <a:lnTo>
                  <a:pt x="260" y="95"/>
                </a:lnTo>
                <a:lnTo>
                  <a:pt x="258" y="94"/>
                </a:lnTo>
                <a:lnTo>
                  <a:pt x="253" y="111"/>
                </a:lnTo>
                <a:close/>
                <a:moveTo>
                  <a:pt x="369" y="33"/>
                </a:moveTo>
                <a:lnTo>
                  <a:pt x="360" y="33"/>
                </a:lnTo>
                <a:lnTo>
                  <a:pt x="350" y="34"/>
                </a:lnTo>
                <a:lnTo>
                  <a:pt x="344" y="39"/>
                </a:lnTo>
                <a:lnTo>
                  <a:pt x="337" y="44"/>
                </a:lnTo>
                <a:lnTo>
                  <a:pt x="333" y="50"/>
                </a:lnTo>
                <a:lnTo>
                  <a:pt x="328" y="57"/>
                </a:lnTo>
                <a:lnTo>
                  <a:pt x="326" y="66"/>
                </a:lnTo>
                <a:lnTo>
                  <a:pt x="325" y="74"/>
                </a:lnTo>
                <a:lnTo>
                  <a:pt x="326" y="84"/>
                </a:lnTo>
                <a:lnTo>
                  <a:pt x="328" y="92"/>
                </a:lnTo>
                <a:lnTo>
                  <a:pt x="333" y="100"/>
                </a:lnTo>
                <a:lnTo>
                  <a:pt x="337" y="106"/>
                </a:lnTo>
                <a:lnTo>
                  <a:pt x="344" y="111"/>
                </a:lnTo>
                <a:lnTo>
                  <a:pt x="350" y="114"/>
                </a:lnTo>
                <a:lnTo>
                  <a:pt x="358" y="116"/>
                </a:lnTo>
                <a:lnTo>
                  <a:pt x="368" y="118"/>
                </a:lnTo>
                <a:lnTo>
                  <a:pt x="374" y="116"/>
                </a:lnTo>
                <a:lnTo>
                  <a:pt x="380" y="116"/>
                </a:lnTo>
                <a:lnTo>
                  <a:pt x="387" y="113"/>
                </a:lnTo>
                <a:lnTo>
                  <a:pt x="391" y="110"/>
                </a:lnTo>
                <a:lnTo>
                  <a:pt x="396" y="106"/>
                </a:lnTo>
                <a:lnTo>
                  <a:pt x="401" y="102"/>
                </a:lnTo>
                <a:lnTo>
                  <a:pt x="404" y="97"/>
                </a:lnTo>
                <a:lnTo>
                  <a:pt x="407" y="89"/>
                </a:lnTo>
                <a:lnTo>
                  <a:pt x="409" y="82"/>
                </a:lnTo>
                <a:lnTo>
                  <a:pt x="410" y="74"/>
                </a:lnTo>
                <a:lnTo>
                  <a:pt x="409" y="65"/>
                </a:lnTo>
                <a:lnTo>
                  <a:pt x="407" y="57"/>
                </a:lnTo>
                <a:lnTo>
                  <a:pt x="404" y="50"/>
                </a:lnTo>
                <a:lnTo>
                  <a:pt x="399" y="44"/>
                </a:lnTo>
                <a:lnTo>
                  <a:pt x="393" y="39"/>
                </a:lnTo>
                <a:lnTo>
                  <a:pt x="385" y="36"/>
                </a:lnTo>
                <a:lnTo>
                  <a:pt x="377" y="33"/>
                </a:lnTo>
                <a:lnTo>
                  <a:pt x="369" y="33"/>
                </a:lnTo>
                <a:close/>
                <a:moveTo>
                  <a:pt x="368" y="50"/>
                </a:moveTo>
                <a:lnTo>
                  <a:pt x="372" y="50"/>
                </a:lnTo>
                <a:lnTo>
                  <a:pt x="375" y="52"/>
                </a:lnTo>
                <a:lnTo>
                  <a:pt x="379" y="55"/>
                </a:lnTo>
                <a:lnTo>
                  <a:pt x="380" y="58"/>
                </a:lnTo>
                <a:lnTo>
                  <a:pt x="382" y="61"/>
                </a:lnTo>
                <a:lnTo>
                  <a:pt x="383" y="65"/>
                </a:lnTo>
                <a:lnTo>
                  <a:pt x="383" y="69"/>
                </a:lnTo>
                <a:lnTo>
                  <a:pt x="383" y="74"/>
                </a:lnTo>
                <a:lnTo>
                  <a:pt x="383" y="81"/>
                </a:lnTo>
                <a:lnTo>
                  <a:pt x="382" y="87"/>
                </a:lnTo>
                <a:lnTo>
                  <a:pt x="380" y="92"/>
                </a:lnTo>
                <a:lnTo>
                  <a:pt x="377" y="95"/>
                </a:lnTo>
                <a:lnTo>
                  <a:pt x="372" y="98"/>
                </a:lnTo>
                <a:lnTo>
                  <a:pt x="368" y="98"/>
                </a:lnTo>
                <a:lnTo>
                  <a:pt x="363" y="98"/>
                </a:lnTo>
                <a:lnTo>
                  <a:pt x="358" y="95"/>
                </a:lnTo>
                <a:lnTo>
                  <a:pt x="355" y="92"/>
                </a:lnTo>
                <a:lnTo>
                  <a:pt x="353" y="87"/>
                </a:lnTo>
                <a:lnTo>
                  <a:pt x="352" y="81"/>
                </a:lnTo>
                <a:lnTo>
                  <a:pt x="352" y="74"/>
                </a:lnTo>
                <a:lnTo>
                  <a:pt x="352" y="69"/>
                </a:lnTo>
                <a:lnTo>
                  <a:pt x="352" y="66"/>
                </a:lnTo>
                <a:lnTo>
                  <a:pt x="353" y="61"/>
                </a:lnTo>
                <a:lnTo>
                  <a:pt x="355" y="58"/>
                </a:lnTo>
                <a:lnTo>
                  <a:pt x="356" y="55"/>
                </a:lnTo>
                <a:lnTo>
                  <a:pt x="360" y="52"/>
                </a:lnTo>
                <a:lnTo>
                  <a:pt x="364" y="50"/>
                </a:lnTo>
                <a:lnTo>
                  <a:pt x="368" y="50"/>
                </a:lnTo>
                <a:close/>
                <a:moveTo>
                  <a:pt x="459" y="114"/>
                </a:moveTo>
                <a:lnTo>
                  <a:pt x="485" y="114"/>
                </a:lnTo>
                <a:lnTo>
                  <a:pt x="485" y="69"/>
                </a:lnTo>
                <a:lnTo>
                  <a:pt x="526" y="69"/>
                </a:lnTo>
                <a:lnTo>
                  <a:pt x="526" y="49"/>
                </a:lnTo>
                <a:lnTo>
                  <a:pt x="485" y="49"/>
                </a:lnTo>
                <a:lnTo>
                  <a:pt x="485" y="24"/>
                </a:lnTo>
                <a:lnTo>
                  <a:pt x="528" y="24"/>
                </a:lnTo>
                <a:lnTo>
                  <a:pt x="528" y="4"/>
                </a:lnTo>
                <a:lnTo>
                  <a:pt x="459" y="4"/>
                </a:lnTo>
                <a:lnTo>
                  <a:pt x="459" y="114"/>
                </a:lnTo>
                <a:close/>
                <a:moveTo>
                  <a:pt x="594" y="85"/>
                </a:moveTo>
                <a:lnTo>
                  <a:pt x="604" y="114"/>
                </a:lnTo>
                <a:lnTo>
                  <a:pt x="631" y="114"/>
                </a:lnTo>
                <a:lnTo>
                  <a:pt x="596" y="4"/>
                </a:lnTo>
                <a:lnTo>
                  <a:pt x="562" y="4"/>
                </a:lnTo>
                <a:lnTo>
                  <a:pt x="528" y="114"/>
                </a:lnTo>
                <a:lnTo>
                  <a:pt x="555" y="114"/>
                </a:lnTo>
                <a:lnTo>
                  <a:pt x="562" y="85"/>
                </a:lnTo>
                <a:lnTo>
                  <a:pt x="594" y="85"/>
                </a:lnTo>
                <a:close/>
                <a:moveTo>
                  <a:pt x="566" y="68"/>
                </a:moveTo>
                <a:lnTo>
                  <a:pt x="572" y="44"/>
                </a:lnTo>
                <a:lnTo>
                  <a:pt x="574" y="41"/>
                </a:lnTo>
                <a:lnTo>
                  <a:pt x="574" y="36"/>
                </a:lnTo>
                <a:lnTo>
                  <a:pt x="575" y="33"/>
                </a:lnTo>
                <a:lnTo>
                  <a:pt x="577" y="29"/>
                </a:lnTo>
                <a:lnTo>
                  <a:pt x="577" y="26"/>
                </a:lnTo>
                <a:lnTo>
                  <a:pt x="578" y="21"/>
                </a:lnTo>
                <a:lnTo>
                  <a:pt x="578" y="21"/>
                </a:lnTo>
                <a:lnTo>
                  <a:pt x="578" y="26"/>
                </a:lnTo>
                <a:lnTo>
                  <a:pt x="580" y="29"/>
                </a:lnTo>
                <a:lnTo>
                  <a:pt x="581" y="33"/>
                </a:lnTo>
                <a:lnTo>
                  <a:pt x="581" y="36"/>
                </a:lnTo>
                <a:lnTo>
                  <a:pt x="583" y="41"/>
                </a:lnTo>
                <a:lnTo>
                  <a:pt x="583" y="44"/>
                </a:lnTo>
                <a:lnTo>
                  <a:pt x="591" y="68"/>
                </a:lnTo>
                <a:lnTo>
                  <a:pt x="566" y="68"/>
                </a:lnTo>
                <a:close/>
                <a:moveTo>
                  <a:pt x="645" y="114"/>
                </a:moveTo>
                <a:lnTo>
                  <a:pt x="650" y="114"/>
                </a:lnTo>
                <a:lnTo>
                  <a:pt x="658" y="116"/>
                </a:lnTo>
                <a:lnTo>
                  <a:pt x="664" y="116"/>
                </a:lnTo>
                <a:lnTo>
                  <a:pt x="673" y="116"/>
                </a:lnTo>
                <a:lnTo>
                  <a:pt x="689" y="116"/>
                </a:lnTo>
                <a:lnTo>
                  <a:pt x="703" y="113"/>
                </a:lnTo>
                <a:lnTo>
                  <a:pt x="715" y="108"/>
                </a:lnTo>
                <a:lnTo>
                  <a:pt x="726" y="102"/>
                </a:lnTo>
                <a:lnTo>
                  <a:pt x="730" y="97"/>
                </a:lnTo>
                <a:lnTo>
                  <a:pt x="735" y="90"/>
                </a:lnTo>
                <a:lnTo>
                  <a:pt x="738" y="84"/>
                </a:lnTo>
                <a:lnTo>
                  <a:pt x="741" y="76"/>
                </a:lnTo>
                <a:lnTo>
                  <a:pt x="743" y="66"/>
                </a:lnTo>
                <a:lnTo>
                  <a:pt x="743" y="57"/>
                </a:lnTo>
                <a:lnTo>
                  <a:pt x="743" y="47"/>
                </a:lnTo>
                <a:lnTo>
                  <a:pt x="741" y="39"/>
                </a:lnTo>
                <a:lnTo>
                  <a:pt x="738" y="31"/>
                </a:lnTo>
                <a:lnTo>
                  <a:pt x="735" y="24"/>
                </a:lnTo>
                <a:lnTo>
                  <a:pt x="730" y="18"/>
                </a:lnTo>
                <a:lnTo>
                  <a:pt x="726" y="15"/>
                </a:lnTo>
                <a:lnTo>
                  <a:pt x="719" y="10"/>
                </a:lnTo>
                <a:lnTo>
                  <a:pt x="713" y="7"/>
                </a:lnTo>
                <a:lnTo>
                  <a:pt x="707" y="5"/>
                </a:lnTo>
                <a:lnTo>
                  <a:pt x="699" y="4"/>
                </a:lnTo>
                <a:lnTo>
                  <a:pt x="689" y="2"/>
                </a:lnTo>
                <a:lnTo>
                  <a:pt x="680" y="2"/>
                </a:lnTo>
                <a:lnTo>
                  <a:pt x="670" y="2"/>
                </a:lnTo>
                <a:lnTo>
                  <a:pt x="661" y="2"/>
                </a:lnTo>
                <a:lnTo>
                  <a:pt x="653" y="4"/>
                </a:lnTo>
                <a:lnTo>
                  <a:pt x="645" y="5"/>
                </a:lnTo>
                <a:lnTo>
                  <a:pt x="645" y="114"/>
                </a:lnTo>
                <a:close/>
                <a:moveTo>
                  <a:pt x="670" y="23"/>
                </a:moveTo>
                <a:lnTo>
                  <a:pt x="672" y="23"/>
                </a:lnTo>
                <a:lnTo>
                  <a:pt x="675" y="21"/>
                </a:lnTo>
                <a:lnTo>
                  <a:pt x="678" y="21"/>
                </a:lnTo>
                <a:lnTo>
                  <a:pt x="681" y="21"/>
                </a:lnTo>
                <a:lnTo>
                  <a:pt x="692" y="23"/>
                </a:lnTo>
                <a:lnTo>
                  <a:pt x="700" y="26"/>
                </a:lnTo>
                <a:lnTo>
                  <a:pt x="708" y="31"/>
                </a:lnTo>
                <a:lnTo>
                  <a:pt x="713" y="37"/>
                </a:lnTo>
                <a:lnTo>
                  <a:pt x="716" y="47"/>
                </a:lnTo>
                <a:lnTo>
                  <a:pt x="718" y="57"/>
                </a:lnTo>
                <a:lnTo>
                  <a:pt x="716" y="69"/>
                </a:lnTo>
                <a:lnTo>
                  <a:pt x="713" y="79"/>
                </a:lnTo>
                <a:lnTo>
                  <a:pt x="707" y="87"/>
                </a:lnTo>
                <a:lnTo>
                  <a:pt x="699" y="92"/>
                </a:lnTo>
                <a:lnTo>
                  <a:pt x="689" y="95"/>
                </a:lnTo>
                <a:lnTo>
                  <a:pt x="680" y="97"/>
                </a:lnTo>
                <a:lnTo>
                  <a:pt x="677" y="97"/>
                </a:lnTo>
                <a:lnTo>
                  <a:pt x="675" y="97"/>
                </a:lnTo>
                <a:lnTo>
                  <a:pt x="672" y="97"/>
                </a:lnTo>
                <a:lnTo>
                  <a:pt x="670" y="95"/>
                </a:lnTo>
                <a:lnTo>
                  <a:pt x="670" y="23"/>
                </a:lnTo>
                <a:close/>
              </a:path>
            </a:pathLst>
          </a:custGeom>
          <a:solidFill>
            <a:srgbClr val="FFCC00"/>
          </a:solidFill>
          <a:ln w="9525">
            <a:noFill/>
            <a:round/>
            <a:headEnd/>
            <a:tailEnd/>
          </a:ln>
        </p:spPr>
        <p:txBody>
          <a:bodyPr vert="horz" wrap="square" lIns="91440" tIns="45720" rIns="91440" bIns="45720" numCol="1" anchor="t" anchorCtr="0" compatLnSpc="1">
            <a:prstTxWarp prst="textNoShape">
              <a:avLst/>
            </a:prstTxWarp>
          </a:bodyPr>
          <a:lstStyle/>
          <a:p>
            <a:endParaRPr lang="it-IT"/>
          </a:p>
        </p:txBody>
      </p:sp>
      <p:sp>
        <p:nvSpPr>
          <p:cNvPr id="28" name="Rettangolo 27"/>
          <p:cNvSpPr/>
          <p:nvPr userDrawn="1"/>
        </p:nvSpPr>
        <p:spPr>
          <a:xfrm rot="5400000" flipH="1">
            <a:off x="6048899" y="-4477550"/>
            <a:ext cx="45723" cy="11103936"/>
          </a:xfrm>
          <a:prstGeom prst="rect">
            <a:avLst/>
          </a:prstGeom>
          <a:gradFill>
            <a:gsLst>
              <a:gs pos="0">
                <a:srgbClr val="00A4E6"/>
              </a:gs>
              <a:gs pos="100000">
                <a:srgbClr val="A3E5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243816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Lst>
  <p:txStyles>
    <p:titleStyle>
      <a:lvl1pPr algn="l" defTabSz="914400" rtl="0" eaLnBrk="1" latinLnBrk="0" hangingPunct="1">
        <a:lnSpc>
          <a:spcPct val="90000"/>
        </a:lnSpc>
        <a:spcBef>
          <a:spcPct val="0"/>
        </a:spcBef>
        <a:buNone/>
        <a:defRPr sz="2800" b="1" kern="1200">
          <a:solidFill>
            <a:srgbClr val="717185"/>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42A733"/>
        </a:buClr>
        <a:buSzPct val="130000"/>
        <a:buFont typeface="Wingdings" pitchFamily="2" charset="2"/>
        <a:buChar char="§"/>
        <a:defRPr sz="2800" kern="1200">
          <a:solidFill>
            <a:srgbClr val="71718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2A733"/>
        </a:buClr>
        <a:buSzPct val="130000"/>
        <a:buFont typeface="Wingdings" pitchFamily="2" charset="2"/>
        <a:buChar char="§"/>
        <a:defRPr sz="2400" kern="1200">
          <a:solidFill>
            <a:srgbClr val="71718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2A733"/>
        </a:buClr>
        <a:buSzPct val="130000"/>
        <a:buFont typeface="Wingdings" pitchFamily="2" charset="2"/>
        <a:buChar char="§"/>
        <a:defRPr sz="2000" kern="1200">
          <a:solidFill>
            <a:srgbClr val="71718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42A733"/>
        </a:buClr>
        <a:buSzPct val="130000"/>
        <a:buFont typeface="Wingdings" pitchFamily="2" charset="2"/>
        <a:buChar char="§"/>
        <a:defRPr sz="1800" kern="1200">
          <a:solidFill>
            <a:srgbClr val="71718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42A733"/>
        </a:buClr>
        <a:buSzPct val="130000"/>
        <a:buFont typeface="Wingdings" pitchFamily="2" charset="2"/>
        <a:buChar char="§"/>
        <a:defRPr sz="1800" kern="1200">
          <a:solidFill>
            <a:srgbClr val="7171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hyperlink" Target="mailto:info@zamnesia.com"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hyperlink" Target="mailto:info@zamnesia.com"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hyperlink" Target="mailto:info@zamnesia.com"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ttore 1 5">
            <a:extLst>
              <a:ext uri="{FF2B5EF4-FFF2-40B4-BE49-F238E27FC236}">
                <a16:creationId xmlns:a16="http://schemas.microsoft.com/office/drawing/2014/main" id="{75940662-4B9A-1641-BCE0-3806A792DEC6}"/>
              </a:ext>
            </a:extLst>
          </p:cNvPr>
          <p:cNvCxnSpPr>
            <a:cxnSpLocks/>
          </p:cNvCxnSpPr>
          <p:nvPr/>
        </p:nvCxnSpPr>
        <p:spPr>
          <a:xfrm>
            <a:off x="0" y="867747"/>
            <a:ext cx="11532637" cy="0"/>
          </a:xfrm>
          <a:prstGeom prst="line">
            <a:avLst/>
          </a:prstGeom>
          <a:ln w="28575">
            <a:solidFill>
              <a:srgbClr val="002D5F"/>
            </a:solidFill>
          </a:ln>
        </p:spPr>
        <p:style>
          <a:lnRef idx="1">
            <a:schemeClr val="accent1"/>
          </a:lnRef>
          <a:fillRef idx="0">
            <a:schemeClr val="accent1"/>
          </a:fillRef>
          <a:effectRef idx="0">
            <a:schemeClr val="accent1"/>
          </a:effectRef>
          <a:fontRef idx="minor">
            <a:schemeClr val="tx1"/>
          </a:fontRef>
        </p:style>
      </p:cxnSp>
      <p:sp>
        <p:nvSpPr>
          <p:cNvPr id="9" name="Rettangolo 8">
            <a:extLst>
              <a:ext uri="{FF2B5EF4-FFF2-40B4-BE49-F238E27FC236}">
                <a16:creationId xmlns:a16="http://schemas.microsoft.com/office/drawing/2014/main" id="{560EED71-D9A3-2E46-89FA-75742E26B9B8}"/>
              </a:ext>
            </a:extLst>
          </p:cNvPr>
          <p:cNvSpPr/>
          <p:nvPr/>
        </p:nvSpPr>
        <p:spPr>
          <a:xfrm>
            <a:off x="0" y="1"/>
            <a:ext cx="12191999" cy="12479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0">
            <a:extLst>
              <a:ext uri="{FF2B5EF4-FFF2-40B4-BE49-F238E27FC236}">
                <a16:creationId xmlns:a16="http://schemas.microsoft.com/office/drawing/2014/main" id="{F8412E8F-04B9-B84A-BAC3-673C4A754EAC}"/>
              </a:ext>
            </a:extLst>
          </p:cNvPr>
          <p:cNvPicPr/>
          <p:nvPr/>
        </p:nvPicPr>
        <p:blipFill>
          <a:blip r:embed="rId2" cstate="print"/>
          <a:srcRect/>
          <a:stretch>
            <a:fillRect/>
          </a:stretch>
        </p:blipFill>
        <p:spPr bwMode="auto">
          <a:xfrm>
            <a:off x="540707" y="1540553"/>
            <a:ext cx="3223231" cy="3752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itolo 4">
            <a:extLst>
              <a:ext uri="{FF2B5EF4-FFF2-40B4-BE49-F238E27FC236}">
                <a16:creationId xmlns:a16="http://schemas.microsoft.com/office/drawing/2014/main" id="{6BFB3E81-F36B-1F4A-B19F-5EC947D83B80}"/>
              </a:ext>
            </a:extLst>
          </p:cNvPr>
          <p:cNvSpPr txBox="1">
            <a:spLocks/>
          </p:cNvSpPr>
          <p:nvPr/>
        </p:nvSpPr>
        <p:spPr>
          <a:xfrm>
            <a:off x="4068738" y="3243072"/>
            <a:ext cx="7915998" cy="1052078"/>
          </a:xfrm>
          <a:prstGeom prst="rect">
            <a:avLst/>
          </a:prstGeom>
        </p:spPr>
        <p:txBody>
          <a:bodyPr vert="horz" lIns="91440" tIns="45720" rIns="91440" bIns="45720" rtlCol="0" anchor="t" anchorCtr="0">
            <a:normAutofit fontScale="47500" lnSpcReduction="20000"/>
          </a:bodyPr>
          <a:lstStyle>
            <a:lvl1pPr algn="l" defTabSz="914400" rtl="0" eaLnBrk="1" latinLnBrk="0" hangingPunct="1">
              <a:lnSpc>
                <a:spcPct val="90000"/>
              </a:lnSpc>
              <a:spcBef>
                <a:spcPct val="0"/>
              </a:spcBef>
              <a:buNone/>
              <a:defRPr sz="2800" b="1" kern="1200">
                <a:solidFill>
                  <a:srgbClr val="717185"/>
                </a:solidFill>
                <a:latin typeface="Arial" panose="020B0604020202020204" pitchFamily="34" charset="0"/>
                <a:ea typeface="+mj-ea"/>
                <a:cs typeface="Arial" panose="020B0604020202020204" pitchFamily="34" charset="0"/>
              </a:defRPr>
            </a:lvl1pPr>
          </a:lstStyle>
          <a:p>
            <a:pPr algn="ctr"/>
            <a:r>
              <a:rPr lang="it-IT" sz="3300" dirty="0">
                <a:solidFill>
                  <a:schemeClr val="tx1"/>
                </a:solidFill>
                <a:effectLst/>
                <a:latin typeface="Engravers MT" panose="02090707080505020304" pitchFamily="18" charset="77"/>
              </a:rPr>
              <a:t>Lo studente, le sue fragilità</a:t>
            </a:r>
          </a:p>
          <a:p>
            <a:pPr algn="ctr"/>
            <a:r>
              <a:rPr lang="it-IT" sz="3300" dirty="0">
                <a:solidFill>
                  <a:schemeClr val="tx1"/>
                </a:solidFill>
                <a:effectLst/>
                <a:latin typeface="Engravers MT" panose="02090707080505020304" pitchFamily="18" charset="77"/>
              </a:rPr>
              <a:t>e le dipendenze sempre più diffuse:</a:t>
            </a:r>
          </a:p>
          <a:p>
            <a:pPr algn="ctr"/>
            <a:r>
              <a:rPr lang="it-IT" sz="3300" dirty="0">
                <a:solidFill>
                  <a:schemeClr val="tx1"/>
                </a:solidFill>
                <a:effectLst/>
                <a:latin typeface="Engravers MT" panose="02090707080505020304" pitchFamily="18" charset="77"/>
              </a:rPr>
              <a:t>tecnologiche, cannabis, fumo, alcool, ecc. Il</a:t>
            </a:r>
          </a:p>
          <a:p>
            <a:pPr algn="ctr"/>
            <a:r>
              <a:rPr lang="it-IT" sz="3300" dirty="0">
                <a:solidFill>
                  <a:schemeClr val="tx1"/>
                </a:solidFill>
                <a:effectLst/>
                <a:latin typeface="Engravers MT" panose="02090707080505020304" pitchFamily="18" charset="77"/>
              </a:rPr>
              <a:t>ruolo della scuola.</a:t>
            </a:r>
            <a:endParaRPr lang="it-IT" dirty="0">
              <a:solidFill>
                <a:schemeClr val="tx1"/>
              </a:solidFill>
              <a:effectLst/>
              <a:latin typeface="Engravers MT" panose="02090707080505020304" pitchFamily="18" charset="77"/>
            </a:endParaRPr>
          </a:p>
        </p:txBody>
      </p:sp>
      <p:sp>
        <p:nvSpPr>
          <p:cNvPr id="15" name="Sottotitolo 5">
            <a:extLst>
              <a:ext uri="{FF2B5EF4-FFF2-40B4-BE49-F238E27FC236}">
                <a16:creationId xmlns:a16="http://schemas.microsoft.com/office/drawing/2014/main" id="{4D21936A-D8C9-8444-BB40-CF74AC98B554}"/>
              </a:ext>
            </a:extLst>
          </p:cNvPr>
          <p:cNvSpPr txBox="1">
            <a:spLocks/>
          </p:cNvSpPr>
          <p:nvPr/>
        </p:nvSpPr>
        <p:spPr>
          <a:xfrm>
            <a:off x="8730670" y="5764921"/>
            <a:ext cx="3301840" cy="6358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2A733"/>
              </a:buClr>
              <a:buSzPct val="130000"/>
              <a:buFont typeface="Wingdings" pitchFamily="2" charset="2"/>
              <a:buChar char="§"/>
              <a:defRPr sz="2800" kern="1200">
                <a:solidFill>
                  <a:srgbClr val="71718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2A733"/>
              </a:buClr>
              <a:buSzPct val="130000"/>
              <a:buFont typeface="Wingdings" pitchFamily="2" charset="2"/>
              <a:buChar char="§"/>
              <a:defRPr sz="2400" kern="1200">
                <a:solidFill>
                  <a:srgbClr val="71718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2A733"/>
              </a:buClr>
              <a:buSzPct val="130000"/>
              <a:buFont typeface="Wingdings" pitchFamily="2" charset="2"/>
              <a:buChar char="§"/>
              <a:defRPr sz="2000" kern="1200">
                <a:solidFill>
                  <a:srgbClr val="71718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42A733"/>
              </a:buClr>
              <a:buSzPct val="130000"/>
              <a:buFont typeface="Wingdings" pitchFamily="2" charset="2"/>
              <a:buChar char="§"/>
              <a:defRPr sz="1800" kern="1200">
                <a:solidFill>
                  <a:srgbClr val="71718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42A733"/>
              </a:buClr>
              <a:buSzPct val="130000"/>
              <a:buFont typeface="Wingdings" pitchFamily="2" charset="2"/>
              <a:buChar char="§"/>
              <a:defRPr sz="1800" kern="1200">
                <a:solidFill>
                  <a:srgbClr val="7171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600" dirty="0">
                <a:solidFill>
                  <a:srgbClr val="002060"/>
                </a:solidFill>
                <a:latin typeface="Engravers MT" panose="02090707080505020304" pitchFamily="18" charset="77"/>
              </a:rPr>
              <a:t>Sergio De </a:t>
            </a:r>
            <a:r>
              <a:rPr lang="it-IT" sz="1600" dirty="0" err="1">
                <a:solidFill>
                  <a:srgbClr val="002060"/>
                </a:solidFill>
                <a:latin typeface="Engravers MT" panose="02090707080505020304" pitchFamily="18" charset="77"/>
              </a:rPr>
              <a:t>Filippis</a:t>
            </a:r>
            <a:endParaRPr lang="it-IT" sz="1600" dirty="0">
              <a:solidFill>
                <a:srgbClr val="002060"/>
              </a:solidFill>
              <a:latin typeface="Engravers MT" panose="02090707080505020304" pitchFamily="18" charset="77"/>
            </a:endParaRPr>
          </a:p>
        </p:txBody>
      </p:sp>
    </p:spTree>
    <p:extLst>
      <p:ext uri="{BB962C8B-B14F-4D97-AF65-F5344CB8AC3E}">
        <p14:creationId xmlns:p14="http://schemas.microsoft.com/office/powerpoint/2010/main" val="3781652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7A292902-8714-2541-8A41-B9409B21D786}"/>
              </a:ext>
            </a:extLst>
          </p:cNvPr>
          <p:cNvSpPr txBox="1"/>
          <p:nvPr/>
        </p:nvSpPr>
        <p:spPr>
          <a:xfrm>
            <a:off x="5549462" y="6505103"/>
            <a:ext cx="6607836" cy="30777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it-IT" sz="1400" dirty="0">
              <a:solidFill>
                <a:schemeClr val="bg1"/>
              </a:solidFill>
            </a:endParaRPr>
          </a:p>
        </p:txBody>
      </p:sp>
      <p:sp>
        <p:nvSpPr>
          <p:cNvPr id="8" name="Rettangolo 7">
            <a:extLst>
              <a:ext uri="{FF2B5EF4-FFF2-40B4-BE49-F238E27FC236}">
                <a16:creationId xmlns:a16="http://schemas.microsoft.com/office/drawing/2014/main" id="{465E7799-E3A6-2F42-8449-EBAB173E516F}"/>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506899A2-47D0-160C-578D-1041397777F4}"/>
              </a:ext>
            </a:extLst>
          </p:cNvPr>
          <p:cNvSpPr txBox="1"/>
          <p:nvPr/>
        </p:nvSpPr>
        <p:spPr>
          <a:xfrm flipV="1">
            <a:off x="507673" y="1043688"/>
            <a:ext cx="11128175" cy="4571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CasellaDiTesto 10">
            <a:extLst>
              <a:ext uri="{FF2B5EF4-FFF2-40B4-BE49-F238E27FC236}">
                <a16:creationId xmlns:a16="http://schemas.microsoft.com/office/drawing/2014/main" id="{213E8644-D484-8D08-A7AA-3EDB41D8468E}"/>
              </a:ext>
            </a:extLst>
          </p:cNvPr>
          <p:cNvSpPr txBox="1"/>
          <p:nvPr/>
        </p:nvSpPr>
        <p:spPr>
          <a:xfrm>
            <a:off x="8722874" y="6525344"/>
            <a:ext cx="3441984" cy="276999"/>
          </a:xfrm>
          <a:prstGeom prst="rect">
            <a:avLst/>
          </a:prstGeom>
          <a:noFill/>
        </p:spPr>
        <p:txBody>
          <a:bodyPr wrap="square">
            <a:spAutoFit/>
          </a:bodyPr>
          <a:lstStyle/>
          <a:p>
            <a:r>
              <a:rPr lang="it-IT" sz="1200" b="1" dirty="0">
                <a:solidFill>
                  <a:schemeClr val="bg1"/>
                </a:solidFill>
                <a:effectLst/>
              </a:rPr>
              <a:t>Cuomo et al. </a:t>
            </a:r>
            <a:r>
              <a:rPr lang="it-IT" sz="1200" b="1" dirty="0" err="1">
                <a:solidFill>
                  <a:schemeClr val="bg1"/>
                </a:solidFill>
                <a:effectLst/>
              </a:rPr>
              <a:t>Annals</a:t>
            </a:r>
            <a:r>
              <a:rPr lang="it-IT" sz="1200" b="1" dirty="0">
                <a:solidFill>
                  <a:schemeClr val="bg1"/>
                </a:solidFill>
                <a:effectLst/>
              </a:rPr>
              <a:t> of General </a:t>
            </a:r>
            <a:r>
              <a:rPr lang="it-IT" sz="1200" b="1" dirty="0" err="1">
                <a:solidFill>
                  <a:schemeClr val="bg1"/>
                </a:solidFill>
                <a:effectLst/>
              </a:rPr>
              <a:t>Psychiatry</a:t>
            </a:r>
            <a:r>
              <a:rPr lang="it-IT" sz="1200" b="1" dirty="0">
                <a:solidFill>
                  <a:schemeClr val="bg1"/>
                </a:solidFill>
                <a:effectLst/>
              </a:rPr>
              <a:t> (2022)</a:t>
            </a:r>
          </a:p>
        </p:txBody>
      </p:sp>
      <p:pic>
        <p:nvPicPr>
          <p:cNvPr id="2" name="Immagine 1">
            <a:extLst>
              <a:ext uri="{FF2B5EF4-FFF2-40B4-BE49-F238E27FC236}">
                <a16:creationId xmlns:a16="http://schemas.microsoft.com/office/drawing/2014/main" id="{0B5CE708-10F7-53C7-88A0-7D9AF4154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152" y="1275624"/>
            <a:ext cx="9044314" cy="5096737"/>
          </a:xfrm>
          <a:prstGeom prst="rect">
            <a:avLst/>
          </a:prstGeom>
        </p:spPr>
      </p:pic>
      <p:pic>
        <p:nvPicPr>
          <p:cNvPr id="6" name="Immagine 5">
            <a:extLst>
              <a:ext uri="{FF2B5EF4-FFF2-40B4-BE49-F238E27FC236}">
                <a16:creationId xmlns:a16="http://schemas.microsoft.com/office/drawing/2014/main" id="{FD647A0E-3AEB-5FBD-337B-E61D04BD95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5814" y="1333896"/>
            <a:ext cx="1080120" cy="1037084"/>
          </a:xfrm>
          <a:prstGeom prst="rect">
            <a:avLst/>
          </a:prstGeom>
        </p:spPr>
      </p:pic>
    </p:spTree>
    <p:extLst>
      <p:ext uri="{BB962C8B-B14F-4D97-AF65-F5344CB8AC3E}">
        <p14:creationId xmlns:p14="http://schemas.microsoft.com/office/powerpoint/2010/main" val="506027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7A292902-8714-2541-8A41-B9409B21D786}"/>
              </a:ext>
            </a:extLst>
          </p:cNvPr>
          <p:cNvSpPr txBox="1"/>
          <p:nvPr/>
        </p:nvSpPr>
        <p:spPr>
          <a:xfrm>
            <a:off x="5549462" y="6505103"/>
            <a:ext cx="6607836" cy="30777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it-IT" sz="1400" dirty="0">
              <a:solidFill>
                <a:schemeClr val="bg1"/>
              </a:solidFill>
            </a:endParaRPr>
          </a:p>
        </p:txBody>
      </p:sp>
      <p:sp>
        <p:nvSpPr>
          <p:cNvPr id="8" name="Rettangolo 7">
            <a:extLst>
              <a:ext uri="{FF2B5EF4-FFF2-40B4-BE49-F238E27FC236}">
                <a16:creationId xmlns:a16="http://schemas.microsoft.com/office/drawing/2014/main" id="{465E7799-E3A6-2F42-8449-EBAB173E516F}"/>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506899A2-47D0-160C-578D-1041397777F4}"/>
              </a:ext>
            </a:extLst>
          </p:cNvPr>
          <p:cNvSpPr txBox="1"/>
          <p:nvPr/>
        </p:nvSpPr>
        <p:spPr>
          <a:xfrm flipV="1">
            <a:off x="507673" y="1043688"/>
            <a:ext cx="11128175" cy="4571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CasellaDiTesto 10">
            <a:extLst>
              <a:ext uri="{FF2B5EF4-FFF2-40B4-BE49-F238E27FC236}">
                <a16:creationId xmlns:a16="http://schemas.microsoft.com/office/drawing/2014/main" id="{213E8644-D484-8D08-A7AA-3EDB41D8468E}"/>
              </a:ext>
            </a:extLst>
          </p:cNvPr>
          <p:cNvSpPr txBox="1"/>
          <p:nvPr/>
        </p:nvSpPr>
        <p:spPr>
          <a:xfrm>
            <a:off x="8722874" y="6525344"/>
            <a:ext cx="3441984" cy="276999"/>
          </a:xfrm>
          <a:prstGeom prst="rect">
            <a:avLst/>
          </a:prstGeom>
          <a:noFill/>
        </p:spPr>
        <p:txBody>
          <a:bodyPr wrap="square">
            <a:spAutoFit/>
          </a:bodyPr>
          <a:lstStyle/>
          <a:p>
            <a:r>
              <a:rPr lang="it-IT" sz="1200" b="1" dirty="0">
                <a:solidFill>
                  <a:schemeClr val="bg1"/>
                </a:solidFill>
                <a:effectLst/>
              </a:rPr>
              <a:t>Cuomo et al. </a:t>
            </a:r>
            <a:r>
              <a:rPr lang="it-IT" sz="1200" b="1" dirty="0" err="1">
                <a:solidFill>
                  <a:schemeClr val="bg1"/>
                </a:solidFill>
                <a:effectLst/>
              </a:rPr>
              <a:t>Annals</a:t>
            </a:r>
            <a:r>
              <a:rPr lang="it-IT" sz="1200" b="1" dirty="0">
                <a:solidFill>
                  <a:schemeClr val="bg1"/>
                </a:solidFill>
                <a:effectLst/>
              </a:rPr>
              <a:t> of General </a:t>
            </a:r>
            <a:r>
              <a:rPr lang="it-IT" sz="1200" b="1" dirty="0" err="1">
                <a:solidFill>
                  <a:schemeClr val="bg1"/>
                </a:solidFill>
                <a:effectLst/>
              </a:rPr>
              <a:t>Psychiatry</a:t>
            </a:r>
            <a:r>
              <a:rPr lang="it-IT" sz="1200" b="1" dirty="0">
                <a:solidFill>
                  <a:schemeClr val="bg1"/>
                </a:solidFill>
                <a:effectLst/>
              </a:rPr>
              <a:t> (2022)</a:t>
            </a:r>
          </a:p>
        </p:txBody>
      </p:sp>
      <p:pic>
        <p:nvPicPr>
          <p:cNvPr id="12" name="Immagine 11">
            <a:extLst>
              <a:ext uri="{FF2B5EF4-FFF2-40B4-BE49-F238E27FC236}">
                <a16:creationId xmlns:a16="http://schemas.microsoft.com/office/drawing/2014/main" id="{3BBC598C-2509-0BA3-A5C5-37C23E19645E}"/>
              </a:ext>
            </a:extLst>
          </p:cNvPr>
          <p:cNvPicPr>
            <a:picLocks noChangeAspect="1"/>
          </p:cNvPicPr>
          <p:nvPr/>
        </p:nvPicPr>
        <p:blipFill>
          <a:blip r:embed="rId3"/>
          <a:stretch>
            <a:fillRect/>
          </a:stretch>
        </p:blipFill>
        <p:spPr>
          <a:xfrm>
            <a:off x="6263370" y="2615566"/>
            <a:ext cx="5758863" cy="3864166"/>
          </a:xfrm>
          <a:prstGeom prst="rect">
            <a:avLst/>
          </a:prstGeom>
        </p:spPr>
      </p:pic>
      <p:pic>
        <p:nvPicPr>
          <p:cNvPr id="14" name="Immagine 13">
            <a:extLst>
              <a:ext uri="{FF2B5EF4-FFF2-40B4-BE49-F238E27FC236}">
                <a16:creationId xmlns:a16="http://schemas.microsoft.com/office/drawing/2014/main" id="{413DDFAD-BBFA-6DB0-61B1-DAE5F2B3DC52}"/>
              </a:ext>
            </a:extLst>
          </p:cNvPr>
          <p:cNvPicPr>
            <a:picLocks noChangeAspect="1"/>
          </p:cNvPicPr>
          <p:nvPr/>
        </p:nvPicPr>
        <p:blipFill>
          <a:blip r:embed="rId4"/>
          <a:stretch>
            <a:fillRect/>
          </a:stretch>
        </p:blipFill>
        <p:spPr>
          <a:xfrm>
            <a:off x="326973" y="1225086"/>
            <a:ext cx="5945547" cy="4047046"/>
          </a:xfrm>
          <a:prstGeom prst="rect">
            <a:avLst/>
          </a:prstGeom>
        </p:spPr>
      </p:pic>
    </p:spTree>
    <p:extLst>
      <p:ext uri="{BB962C8B-B14F-4D97-AF65-F5344CB8AC3E}">
        <p14:creationId xmlns:p14="http://schemas.microsoft.com/office/powerpoint/2010/main" val="283491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AFEAB-77BD-564D-8C59-94BB9A724225}"/>
              </a:ext>
            </a:extLst>
          </p:cNvPr>
          <p:cNvSpPr>
            <a:spLocks noGrp="1"/>
          </p:cNvSpPr>
          <p:nvPr>
            <p:ph type="title"/>
          </p:nvPr>
        </p:nvSpPr>
        <p:spPr>
          <a:xfrm>
            <a:off x="0" y="347612"/>
            <a:ext cx="12192000" cy="732155"/>
          </a:xfrm>
        </p:spPr>
        <p:txBody>
          <a:bodyPr>
            <a:noAutofit/>
          </a:bodyPr>
          <a:lstStyle/>
          <a:p>
            <a:pPr algn="ctr"/>
            <a:r>
              <a:rPr lang="it-IT" sz="2200" dirty="0" err="1">
                <a:solidFill>
                  <a:schemeClr val="tx1"/>
                </a:solidFill>
                <a:latin typeface="+mn-lt"/>
              </a:rPr>
              <a:t>Factors</a:t>
            </a:r>
            <a:r>
              <a:rPr lang="it-IT" sz="2200" dirty="0">
                <a:solidFill>
                  <a:schemeClr val="tx1"/>
                </a:solidFill>
                <a:latin typeface="+mn-lt"/>
              </a:rPr>
              <a:t> Associated With </a:t>
            </a:r>
            <a:r>
              <a:rPr lang="it-IT" sz="2200" dirty="0" err="1">
                <a:solidFill>
                  <a:schemeClr val="tx1"/>
                </a:solidFill>
                <a:latin typeface="+mn-lt"/>
              </a:rPr>
              <a:t>Mental</a:t>
            </a:r>
            <a:r>
              <a:rPr lang="it-IT" sz="2200" dirty="0">
                <a:solidFill>
                  <a:schemeClr val="tx1"/>
                </a:solidFill>
                <a:latin typeface="+mn-lt"/>
              </a:rPr>
              <a:t> Health Disorders </a:t>
            </a:r>
            <a:r>
              <a:rPr lang="it-IT" sz="2200" dirty="0" err="1">
                <a:solidFill>
                  <a:schemeClr val="tx1"/>
                </a:solidFill>
                <a:latin typeface="+mn-lt"/>
              </a:rPr>
              <a:t>Among</a:t>
            </a:r>
            <a:r>
              <a:rPr lang="it-IT" sz="2200" dirty="0">
                <a:solidFill>
                  <a:schemeClr val="tx1"/>
                </a:solidFill>
                <a:latin typeface="+mn-lt"/>
              </a:rPr>
              <a:t> University Students</a:t>
            </a:r>
            <a:br>
              <a:rPr lang="it-IT" sz="2200" dirty="0">
                <a:solidFill>
                  <a:schemeClr val="tx1"/>
                </a:solidFill>
                <a:latin typeface="+mn-lt"/>
              </a:rPr>
            </a:br>
            <a:r>
              <a:rPr lang="it-IT" sz="2200" dirty="0">
                <a:solidFill>
                  <a:schemeClr val="tx1"/>
                </a:solidFill>
                <a:latin typeface="+mn-lt"/>
              </a:rPr>
              <a:t>in France </a:t>
            </a:r>
            <a:r>
              <a:rPr lang="it-IT" sz="2200" dirty="0" err="1">
                <a:solidFill>
                  <a:schemeClr val="tx1"/>
                </a:solidFill>
                <a:latin typeface="+mn-lt"/>
              </a:rPr>
              <a:t>Confined</a:t>
            </a:r>
            <a:r>
              <a:rPr lang="it-IT" sz="2200" dirty="0">
                <a:solidFill>
                  <a:schemeClr val="tx1"/>
                </a:solidFill>
                <a:latin typeface="+mn-lt"/>
              </a:rPr>
              <a:t> </a:t>
            </a:r>
            <a:r>
              <a:rPr lang="it-IT" sz="2200" dirty="0" err="1">
                <a:solidFill>
                  <a:schemeClr val="tx1"/>
                </a:solidFill>
                <a:latin typeface="+mn-lt"/>
              </a:rPr>
              <a:t>During</a:t>
            </a:r>
            <a:r>
              <a:rPr lang="it-IT" sz="2200" dirty="0">
                <a:solidFill>
                  <a:schemeClr val="tx1"/>
                </a:solidFill>
                <a:latin typeface="+mn-lt"/>
              </a:rPr>
              <a:t> the COVID-19 Pandemic</a:t>
            </a:r>
            <a:br>
              <a:rPr lang="it-IT" dirty="0"/>
            </a:br>
            <a:br>
              <a:rPr lang="it-IT" b="0" dirty="0"/>
            </a:br>
            <a:endParaRPr lang="it-IT" sz="2200" dirty="0">
              <a:solidFill>
                <a:schemeClr val="tx1"/>
              </a:solidFill>
              <a:latin typeface="+mn-lt"/>
            </a:endParaRPr>
          </a:p>
        </p:txBody>
      </p:sp>
      <p:sp>
        <p:nvSpPr>
          <p:cNvPr id="10" name="CasellaDiTesto 9">
            <a:extLst>
              <a:ext uri="{FF2B5EF4-FFF2-40B4-BE49-F238E27FC236}">
                <a16:creationId xmlns:a16="http://schemas.microsoft.com/office/drawing/2014/main" id="{7A292902-8714-2541-8A41-B9409B21D786}"/>
              </a:ext>
            </a:extLst>
          </p:cNvPr>
          <p:cNvSpPr txBox="1"/>
          <p:nvPr/>
        </p:nvSpPr>
        <p:spPr>
          <a:xfrm>
            <a:off x="5549462" y="6505103"/>
            <a:ext cx="6607836" cy="30777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it-IT" sz="1400" dirty="0">
              <a:solidFill>
                <a:schemeClr val="bg1"/>
              </a:solidFill>
            </a:endParaRPr>
          </a:p>
        </p:txBody>
      </p:sp>
      <p:sp>
        <p:nvSpPr>
          <p:cNvPr id="7" name="Rettangolo 6">
            <a:extLst>
              <a:ext uri="{FF2B5EF4-FFF2-40B4-BE49-F238E27FC236}">
                <a16:creationId xmlns:a16="http://schemas.microsoft.com/office/drawing/2014/main" id="{B021E968-C4F8-6741-A3C5-FA88D9DB2697}"/>
              </a:ext>
            </a:extLst>
          </p:cNvPr>
          <p:cNvSpPr/>
          <p:nvPr/>
        </p:nvSpPr>
        <p:spPr>
          <a:xfrm>
            <a:off x="8543505" y="6592276"/>
            <a:ext cx="3603008" cy="276999"/>
          </a:xfrm>
          <a:prstGeom prst="rect">
            <a:avLst/>
          </a:prstGeom>
        </p:spPr>
        <p:txBody>
          <a:bodyPr wrap="square">
            <a:spAutoFit/>
          </a:bodyPr>
          <a:lstStyle/>
          <a:p>
            <a:r>
              <a:rPr lang="it-IT" sz="1200" b="1" dirty="0" err="1">
                <a:solidFill>
                  <a:schemeClr val="bg1"/>
                </a:solidFill>
              </a:rPr>
              <a:t>Marielle</a:t>
            </a:r>
            <a:r>
              <a:rPr lang="it-IT" sz="1200" b="1" dirty="0">
                <a:solidFill>
                  <a:schemeClr val="bg1"/>
                </a:solidFill>
              </a:rPr>
              <a:t> </a:t>
            </a:r>
            <a:r>
              <a:rPr lang="it-IT" sz="1200" b="1" dirty="0" err="1">
                <a:solidFill>
                  <a:schemeClr val="bg1"/>
                </a:solidFill>
              </a:rPr>
              <a:t>Wathelet</a:t>
            </a:r>
            <a:r>
              <a:rPr lang="it-IT" sz="1200" b="1" dirty="0">
                <a:solidFill>
                  <a:schemeClr val="bg1"/>
                </a:solidFill>
              </a:rPr>
              <a:t> et al; </a:t>
            </a:r>
            <a:r>
              <a:rPr lang="it-IT" sz="1200" b="1" dirty="0" err="1">
                <a:solidFill>
                  <a:schemeClr val="bg1"/>
                </a:solidFill>
              </a:rPr>
              <a:t>Jama</a:t>
            </a:r>
            <a:r>
              <a:rPr lang="it-IT" sz="1200" b="1" dirty="0">
                <a:solidFill>
                  <a:schemeClr val="bg1"/>
                </a:solidFill>
              </a:rPr>
              <a:t> Network Open 2020</a:t>
            </a:r>
          </a:p>
        </p:txBody>
      </p:sp>
      <p:sp>
        <p:nvSpPr>
          <p:cNvPr id="8" name="Rettangolo 7">
            <a:extLst>
              <a:ext uri="{FF2B5EF4-FFF2-40B4-BE49-F238E27FC236}">
                <a16:creationId xmlns:a16="http://schemas.microsoft.com/office/drawing/2014/main" id="{465E7799-E3A6-2F42-8449-EBAB173E516F}"/>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D61329F2-C866-6642-BAD9-C45009376C82}"/>
              </a:ext>
            </a:extLst>
          </p:cNvPr>
          <p:cNvSpPr/>
          <p:nvPr/>
        </p:nvSpPr>
        <p:spPr>
          <a:xfrm>
            <a:off x="8911987" y="1138606"/>
            <a:ext cx="914400" cy="424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4" name="CasellaDiTesto 3">
            <a:extLst>
              <a:ext uri="{FF2B5EF4-FFF2-40B4-BE49-F238E27FC236}">
                <a16:creationId xmlns:a16="http://schemas.microsoft.com/office/drawing/2014/main" id="{9E7283C7-393C-A186-FD11-D1ACA704B73C}"/>
              </a:ext>
            </a:extLst>
          </p:cNvPr>
          <p:cNvSpPr txBox="1"/>
          <p:nvPr/>
        </p:nvSpPr>
        <p:spPr>
          <a:xfrm>
            <a:off x="2729551" y="1143964"/>
            <a:ext cx="7165074" cy="369332"/>
          </a:xfrm>
          <a:prstGeom prst="rect">
            <a:avLst/>
          </a:prstGeom>
          <a:noFill/>
        </p:spPr>
        <p:txBody>
          <a:bodyPr wrap="square">
            <a:spAutoFit/>
          </a:bodyPr>
          <a:lstStyle/>
          <a:p>
            <a:r>
              <a:rPr lang="it-IT" dirty="0">
                <a:effectLst/>
                <a:latin typeface="Helvetica" pitchFamily="2" charset="0"/>
              </a:rPr>
              <a:t>69 054 </a:t>
            </a:r>
            <a:r>
              <a:rPr lang="it-IT" dirty="0" err="1">
                <a:effectLst/>
                <a:latin typeface="Helvetica" pitchFamily="2" charset="0"/>
              </a:rPr>
              <a:t>students</a:t>
            </a:r>
            <a:r>
              <a:rPr lang="it-IT" dirty="0">
                <a:effectLst/>
                <a:latin typeface="Helvetica" pitchFamily="2" charset="0"/>
              </a:rPr>
              <a:t> living in France </a:t>
            </a:r>
            <a:r>
              <a:rPr lang="it-IT" dirty="0" err="1">
                <a:effectLst/>
                <a:latin typeface="Helvetica" pitchFamily="2" charset="0"/>
              </a:rPr>
              <a:t>during</a:t>
            </a:r>
            <a:r>
              <a:rPr lang="it-IT" dirty="0">
                <a:effectLst/>
                <a:latin typeface="Helvetica" pitchFamily="2" charset="0"/>
              </a:rPr>
              <a:t> the COVID-19 quarantine</a:t>
            </a:r>
          </a:p>
        </p:txBody>
      </p:sp>
      <p:pic>
        <p:nvPicPr>
          <p:cNvPr id="6" name="Immagine 5" descr="Immagine che contiene tavolo&#10;&#10;Descrizione generata automaticamente">
            <a:extLst>
              <a:ext uri="{FF2B5EF4-FFF2-40B4-BE49-F238E27FC236}">
                <a16:creationId xmlns:a16="http://schemas.microsoft.com/office/drawing/2014/main" id="{14C3930C-CB67-527B-1DF9-27790DBC360F}"/>
              </a:ext>
            </a:extLst>
          </p:cNvPr>
          <p:cNvPicPr>
            <a:picLocks noChangeAspect="1"/>
          </p:cNvPicPr>
          <p:nvPr/>
        </p:nvPicPr>
        <p:blipFill>
          <a:blip r:embed="rId3"/>
          <a:stretch>
            <a:fillRect/>
          </a:stretch>
        </p:blipFill>
        <p:spPr>
          <a:xfrm>
            <a:off x="2705100" y="1450636"/>
            <a:ext cx="5538148" cy="5102563"/>
          </a:xfrm>
          <a:prstGeom prst="rect">
            <a:avLst/>
          </a:prstGeom>
        </p:spPr>
      </p:pic>
      <p:sp>
        <p:nvSpPr>
          <p:cNvPr id="11" name="Rettangolo 10">
            <a:extLst>
              <a:ext uri="{FF2B5EF4-FFF2-40B4-BE49-F238E27FC236}">
                <a16:creationId xmlns:a16="http://schemas.microsoft.com/office/drawing/2014/main" id="{522AA6CB-01B9-BB8D-593D-07E8427116AF}"/>
              </a:ext>
            </a:extLst>
          </p:cNvPr>
          <p:cNvSpPr/>
          <p:nvPr/>
        </p:nvSpPr>
        <p:spPr>
          <a:xfrm>
            <a:off x="2705100" y="6138907"/>
            <a:ext cx="5538148" cy="3693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A3842C8F-707B-FCFE-06FD-A5146191CE9C}"/>
              </a:ext>
            </a:extLst>
          </p:cNvPr>
          <p:cNvSpPr/>
          <p:nvPr/>
        </p:nvSpPr>
        <p:spPr>
          <a:xfrm>
            <a:off x="2707372" y="4039419"/>
            <a:ext cx="5538148" cy="3693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151D3C85-B5B1-87D0-29B3-467F12A305BC}"/>
              </a:ext>
            </a:extLst>
          </p:cNvPr>
          <p:cNvSpPr/>
          <p:nvPr/>
        </p:nvSpPr>
        <p:spPr>
          <a:xfrm>
            <a:off x="2709644" y="2142699"/>
            <a:ext cx="5538148" cy="1938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1CDE3B6C-B93D-D94C-C3DF-B42955BF9D7F}"/>
              </a:ext>
            </a:extLst>
          </p:cNvPr>
          <p:cNvSpPr txBox="1"/>
          <p:nvPr/>
        </p:nvSpPr>
        <p:spPr>
          <a:xfrm flipV="1">
            <a:off x="507673" y="1043688"/>
            <a:ext cx="11128175" cy="4571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312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heckerboard(across)">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7A292902-8714-2541-8A41-B9409B21D786}"/>
              </a:ext>
            </a:extLst>
          </p:cNvPr>
          <p:cNvSpPr txBox="1"/>
          <p:nvPr/>
        </p:nvSpPr>
        <p:spPr>
          <a:xfrm>
            <a:off x="9179774" y="6579366"/>
            <a:ext cx="2994037" cy="30777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it-IT" sz="1400" b="1" dirty="0">
                <a:solidFill>
                  <a:schemeClr val="bg1"/>
                </a:solidFill>
                <a:effectLst/>
              </a:rPr>
              <a:t>World </a:t>
            </a:r>
            <a:r>
              <a:rPr lang="it-IT" sz="1400" b="1" dirty="0" err="1">
                <a:solidFill>
                  <a:schemeClr val="bg1"/>
                </a:solidFill>
                <a:effectLst/>
              </a:rPr>
              <a:t>mental</a:t>
            </a:r>
            <a:r>
              <a:rPr lang="it-IT" sz="1400" b="1" dirty="0">
                <a:solidFill>
                  <a:schemeClr val="bg1"/>
                </a:solidFill>
                <a:effectLst/>
              </a:rPr>
              <a:t> health report 2022</a:t>
            </a:r>
          </a:p>
        </p:txBody>
      </p:sp>
      <p:sp>
        <p:nvSpPr>
          <p:cNvPr id="8" name="Rettangolo 7">
            <a:extLst>
              <a:ext uri="{FF2B5EF4-FFF2-40B4-BE49-F238E27FC236}">
                <a16:creationId xmlns:a16="http://schemas.microsoft.com/office/drawing/2014/main" id="{465E7799-E3A6-2F42-8449-EBAB173E516F}"/>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D61329F2-C866-6642-BAD9-C45009376C82}"/>
              </a:ext>
            </a:extLst>
          </p:cNvPr>
          <p:cNvSpPr/>
          <p:nvPr/>
        </p:nvSpPr>
        <p:spPr>
          <a:xfrm>
            <a:off x="8911987" y="1138606"/>
            <a:ext cx="914400" cy="424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13" name="CasellaDiTesto 12">
            <a:extLst>
              <a:ext uri="{FF2B5EF4-FFF2-40B4-BE49-F238E27FC236}">
                <a16:creationId xmlns:a16="http://schemas.microsoft.com/office/drawing/2014/main" id="{6812D8F7-87F0-211A-FDD3-611F88F0A98B}"/>
              </a:ext>
            </a:extLst>
          </p:cNvPr>
          <p:cNvSpPr txBox="1"/>
          <p:nvPr/>
        </p:nvSpPr>
        <p:spPr>
          <a:xfrm flipV="1">
            <a:off x="507673" y="1043688"/>
            <a:ext cx="11128175" cy="4571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Immagine 2" descr="Immagine che contiene testo, schermata, Carattere, linea&#10;&#10;Descrizione generata automaticamente">
            <a:extLst>
              <a:ext uri="{FF2B5EF4-FFF2-40B4-BE49-F238E27FC236}">
                <a16:creationId xmlns:a16="http://schemas.microsoft.com/office/drawing/2014/main" id="{CFA478EC-59D8-F1E7-BD7E-B4DB15545ED8}"/>
              </a:ext>
            </a:extLst>
          </p:cNvPr>
          <p:cNvPicPr>
            <a:picLocks noChangeAspect="1"/>
          </p:cNvPicPr>
          <p:nvPr/>
        </p:nvPicPr>
        <p:blipFill>
          <a:blip r:embed="rId3"/>
          <a:stretch>
            <a:fillRect/>
          </a:stretch>
        </p:blipFill>
        <p:spPr>
          <a:xfrm>
            <a:off x="3170791" y="1172634"/>
            <a:ext cx="5399771" cy="5276348"/>
          </a:xfrm>
          <a:prstGeom prst="rect">
            <a:avLst/>
          </a:prstGeom>
        </p:spPr>
      </p:pic>
      <p:sp>
        <p:nvSpPr>
          <p:cNvPr id="6" name="CasellaDiTesto 5">
            <a:extLst>
              <a:ext uri="{FF2B5EF4-FFF2-40B4-BE49-F238E27FC236}">
                <a16:creationId xmlns:a16="http://schemas.microsoft.com/office/drawing/2014/main" id="{3C28FC1A-5100-BF60-23F8-2F16A4E196DE}"/>
              </a:ext>
            </a:extLst>
          </p:cNvPr>
          <p:cNvSpPr txBox="1"/>
          <p:nvPr/>
        </p:nvSpPr>
        <p:spPr>
          <a:xfrm>
            <a:off x="-1" y="334204"/>
            <a:ext cx="12173811" cy="430887"/>
          </a:xfrm>
          <a:prstGeom prst="rect">
            <a:avLst/>
          </a:prstGeom>
          <a:noFill/>
        </p:spPr>
        <p:txBody>
          <a:bodyPr wrap="square">
            <a:spAutoFit/>
          </a:bodyPr>
          <a:lstStyle/>
          <a:p>
            <a:pPr algn="ctr"/>
            <a:r>
              <a:rPr lang="it-IT" sz="2200" b="1" i="1" dirty="0"/>
              <a:t>L’interazione tra le singole vulnerabilità con fattori di stress possono portare a disordini mentali</a:t>
            </a:r>
          </a:p>
        </p:txBody>
      </p:sp>
    </p:spTree>
    <p:extLst>
      <p:ext uri="{BB962C8B-B14F-4D97-AF65-F5344CB8AC3E}">
        <p14:creationId xmlns:p14="http://schemas.microsoft.com/office/powerpoint/2010/main" val="1657113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7A292902-8714-2541-8A41-B9409B21D786}"/>
              </a:ext>
            </a:extLst>
          </p:cNvPr>
          <p:cNvSpPr txBox="1"/>
          <p:nvPr/>
        </p:nvSpPr>
        <p:spPr>
          <a:xfrm>
            <a:off x="9179774" y="6579366"/>
            <a:ext cx="2994037" cy="30777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it-IT" sz="1400" b="1" dirty="0">
                <a:solidFill>
                  <a:schemeClr val="bg1"/>
                </a:solidFill>
                <a:effectLst/>
              </a:rPr>
              <a:t>World </a:t>
            </a:r>
            <a:r>
              <a:rPr lang="it-IT" sz="1400" b="1" dirty="0" err="1">
                <a:solidFill>
                  <a:schemeClr val="bg1"/>
                </a:solidFill>
                <a:effectLst/>
              </a:rPr>
              <a:t>mental</a:t>
            </a:r>
            <a:r>
              <a:rPr lang="it-IT" sz="1400" b="1" dirty="0">
                <a:solidFill>
                  <a:schemeClr val="bg1"/>
                </a:solidFill>
                <a:effectLst/>
              </a:rPr>
              <a:t> health report 2022</a:t>
            </a:r>
          </a:p>
        </p:txBody>
      </p:sp>
      <p:sp>
        <p:nvSpPr>
          <p:cNvPr id="8" name="Rettangolo 7">
            <a:extLst>
              <a:ext uri="{FF2B5EF4-FFF2-40B4-BE49-F238E27FC236}">
                <a16:creationId xmlns:a16="http://schemas.microsoft.com/office/drawing/2014/main" id="{465E7799-E3A6-2F42-8449-EBAB173E516F}"/>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D61329F2-C866-6642-BAD9-C45009376C82}"/>
              </a:ext>
            </a:extLst>
          </p:cNvPr>
          <p:cNvSpPr/>
          <p:nvPr/>
        </p:nvSpPr>
        <p:spPr>
          <a:xfrm>
            <a:off x="8911987" y="1138606"/>
            <a:ext cx="914400" cy="424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6" name="CasellaDiTesto 5">
            <a:extLst>
              <a:ext uri="{FF2B5EF4-FFF2-40B4-BE49-F238E27FC236}">
                <a16:creationId xmlns:a16="http://schemas.microsoft.com/office/drawing/2014/main" id="{3C28FC1A-5100-BF60-23F8-2F16A4E196DE}"/>
              </a:ext>
            </a:extLst>
          </p:cNvPr>
          <p:cNvSpPr txBox="1"/>
          <p:nvPr/>
        </p:nvSpPr>
        <p:spPr>
          <a:xfrm>
            <a:off x="-1" y="334204"/>
            <a:ext cx="12173811" cy="430887"/>
          </a:xfrm>
          <a:prstGeom prst="rect">
            <a:avLst/>
          </a:prstGeom>
          <a:noFill/>
        </p:spPr>
        <p:txBody>
          <a:bodyPr wrap="square">
            <a:spAutoFit/>
          </a:bodyPr>
          <a:lstStyle/>
          <a:p>
            <a:pPr algn="ctr"/>
            <a:r>
              <a:rPr lang="it-IT" sz="2200" b="1" i="1" dirty="0" err="1">
                <a:effectLst/>
              </a:rPr>
              <a:t>Examples</a:t>
            </a:r>
            <a:r>
              <a:rPr lang="it-IT" sz="2200" b="1" i="1" dirty="0">
                <a:effectLst/>
              </a:rPr>
              <a:t> of risks and </a:t>
            </a:r>
            <a:r>
              <a:rPr lang="it-IT" sz="2200" b="1" i="1" dirty="0" err="1">
                <a:effectLst/>
              </a:rPr>
              <a:t>protective</a:t>
            </a:r>
            <a:r>
              <a:rPr lang="it-IT" sz="2200" b="1" i="1" dirty="0">
                <a:effectLst/>
              </a:rPr>
              <a:t> </a:t>
            </a:r>
            <a:r>
              <a:rPr lang="it-IT" sz="2200" b="1" i="1" dirty="0" err="1">
                <a:effectLst/>
              </a:rPr>
              <a:t>factors</a:t>
            </a:r>
            <a:r>
              <a:rPr lang="it-IT" sz="2200" b="1" i="1" dirty="0">
                <a:effectLst/>
              </a:rPr>
              <a:t> </a:t>
            </a:r>
            <a:r>
              <a:rPr lang="it-IT" sz="2200" b="1" i="1" dirty="0" err="1">
                <a:effectLst/>
              </a:rPr>
              <a:t>that</a:t>
            </a:r>
            <a:r>
              <a:rPr lang="it-IT" sz="2200" b="1" i="1" dirty="0">
                <a:effectLst/>
              </a:rPr>
              <a:t> determine </a:t>
            </a:r>
            <a:r>
              <a:rPr lang="it-IT" sz="2200" b="1" i="1" dirty="0" err="1">
                <a:effectLst/>
              </a:rPr>
              <a:t>mental</a:t>
            </a:r>
            <a:r>
              <a:rPr lang="it-IT" sz="2200" b="1" i="1" dirty="0">
                <a:effectLst/>
              </a:rPr>
              <a:t> health</a:t>
            </a:r>
          </a:p>
        </p:txBody>
      </p:sp>
      <p:pic>
        <p:nvPicPr>
          <p:cNvPr id="12" name="Immagine 11" descr="Immagine che contiene testo, schermata, Carattere, numero&#10;&#10;Descrizione generata automaticamente">
            <a:extLst>
              <a:ext uri="{FF2B5EF4-FFF2-40B4-BE49-F238E27FC236}">
                <a16:creationId xmlns:a16="http://schemas.microsoft.com/office/drawing/2014/main" id="{7CC37329-6D38-A4E1-E557-CF0B98D8930E}"/>
              </a:ext>
            </a:extLst>
          </p:cNvPr>
          <p:cNvPicPr>
            <a:picLocks noChangeAspect="1"/>
          </p:cNvPicPr>
          <p:nvPr/>
        </p:nvPicPr>
        <p:blipFill>
          <a:blip r:embed="rId3"/>
          <a:stretch>
            <a:fillRect/>
          </a:stretch>
        </p:blipFill>
        <p:spPr>
          <a:xfrm>
            <a:off x="966567" y="1070872"/>
            <a:ext cx="10175566" cy="4952309"/>
          </a:xfrm>
          <a:prstGeom prst="rect">
            <a:avLst/>
          </a:prstGeom>
        </p:spPr>
      </p:pic>
      <p:sp>
        <p:nvSpPr>
          <p:cNvPr id="14" name="CasellaDiTesto 13">
            <a:extLst>
              <a:ext uri="{FF2B5EF4-FFF2-40B4-BE49-F238E27FC236}">
                <a16:creationId xmlns:a16="http://schemas.microsoft.com/office/drawing/2014/main" id="{583B9BF5-FE91-1DCF-A339-81CDD1F0BB29}"/>
              </a:ext>
            </a:extLst>
          </p:cNvPr>
          <p:cNvSpPr txBox="1"/>
          <p:nvPr/>
        </p:nvSpPr>
        <p:spPr>
          <a:xfrm flipV="1">
            <a:off x="507673" y="1043688"/>
            <a:ext cx="11128175" cy="4571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6" name="Immagine 15" descr="Immagine che contiene clipart, Elementi grafici, simbolo, design&#10;&#10;Descrizione generata automaticamente">
            <a:extLst>
              <a:ext uri="{FF2B5EF4-FFF2-40B4-BE49-F238E27FC236}">
                <a16:creationId xmlns:a16="http://schemas.microsoft.com/office/drawing/2014/main" id="{6DC809F1-373A-E914-E979-09C468D589B7}"/>
              </a:ext>
            </a:extLst>
          </p:cNvPr>
          <p:cNvPicPr>
            <a:picLocks noChangeAspect="1"/>
          </p:cNvPicPr>
          <p:nvPr/>
        </p:nvPicPr>
        <p:blipFill>
          <a:blip r:embed="rId4"/>
          <a:stretch>
            <a:fillRect/>
          </a:stretch>
        </p:blipFill>
        <p:spPr>
          <a:xfrm>
            <a:off x="5492750" y="5183824"/>
            <a:ext cx="1026583" cy="1329155"/>
          </a:xfrm>
          <a:prstGeom prst="rect">
            <a:avLst/>
          </a:prstGeom>
        </p:spPr>
      </p:pic>
      <p:pic>
        <p:nvPicPr>
          <p:cNvPr id="19" name="Immagine 18" descr="Immagine che contiene testo, Carattere, schermata, Elementi grafici&#10;&#10;Descrizione generata automaticamente">
            <a:extLst>
              <a:ext uri="{FF2B5EF4-FFF2-40B4-BE49-F238E27FC236}">
                <a16:creationId xmlns:a16="http://schemas.microsoft.com/office/drawing/2014/main" id="{3CB2778E-0346-D70E-6373-8423952DCF3E}"/>
              </a:ext>
            </a:extLst>
          </p:cNvPr>
          <p:cNvPicPr>
            <a:picLocks noChangeAspect="1"/>
          </p:cNvPicPr>
          <p:nvPr/>
        </p:nvPicPr>
        <p:blipFill>
          <a:blip r:embed="rId5"/>
          <a:stretch>
            <a:fillRect/>
          </a:stretch>
        </p:blipFill>
        <p:spPr>
          <a:xfrm>
            <a:off x="1500720" y="5209116"/>
            <a:ext cx="2654300" cy="876300"/>
          </a:xfrm>
          <a:prstGeom prst="rect">
            <a:avLst/>
          </a:prstGeom>
        </p:spPr>
      </p:pic>
    </p:spTree>
    <p:extLst>
      <p:ext uri="{BB962C8B-B14F-4D97-AF65-F5344CB8AC3E}">
        <p14:creationId xmlns:p14="http://schemas.microsoft.com/office/powerpoint/2010/main" val="1736607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7A292902-8714-2541-8A41-B9409B21D786}"/>
              </a:ext>
            </a:extLst>
          </p:cNvPr>
          <p:cNvSpPr txBox="1"/>
          <p:nvPr/>
        </p:nvSpPr>
        <p:spPr>
          <a:xfrm>
            <a:off x="9179774" y="6579366"/>
            <a:ext cx="2994037" cy="30777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it-IT" sz="1400" b="1" dirty="0">
                <a:solidFill>
                  <a:schemeClr val="bg1"/>
                </a:solidFill>
                <a:effectLst/>
              </a:rPr>
              <a:t>World </a:t>
            </a:r>
            <a:r>
              <a:rPr lang="it-IT" sz="1400" b="1" dirty="0" err="1">
                <a:solidFill>
                  <a:schemeClr val="bg1"/>
                </a:solidFill>
                <a:effectLst/>
              </a:rPr>
              <a:t>mental</a:t>
            </a:r>
            <a:r>
              <a:rPr lang="it-IT" sz="1400" b="1" dirty="0">
                <a:solidFill>
                  <a:schemeClr val="bg1"/>
                </a:solidFill>
                <a:effectLst/>
              </a:rPr>
              <a:t> health report 2022</a:t>
            </a:r>
          </a:p>
        </p:txBody>
      </p:sp>
      <p:sp>
        <p:nvSpPr>
          <p:cNvPr id="8" name="Rettangolo 7">
            <a:extLst>
              <a:ext uri="{FF2B5EF4-FFF2-40B4-BE49-F238E27FC236}">
                <a16:creationId xmlns:a16="http://schemas.microsoft.com/office/drawing/2014/main" id="{465E7799-E3A6-2F42-8449-EBAB173E516F}"/>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D61329F2-C866-6642-BAD9-C45009376C82}"/>
              </a:ext>
            </a:extLst>
          </p:cNvPr>
          <p:cNvSpPr/>
          <p:nvPr/>
        </p:nvSpPr>
        <p:spPr>
          <a:xfrm>
            <a:off x="8911987" y="1138606"/>
            <a:ext cx="914400" cy="424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6" name="CasellaDiTesto 5">
            <a:extLst>
              <a:ext uri="{FF2B5EF4-FFF2-40B4-BE49-F238E27FC236}">
                <a16:creationId xmlns:a16="http://schemas.microsoft.com/office/drawing/2014/main" id="{3C28FC1A-5100-BF60-23F8-2F16A4E196DE}"/>
              </a:ext>
            </a:extLst>
          </p:cNvPr>
          <p:cNvSpPr txBox="1"/>
          <p:nvPr/>
        </p:nvSpPr>
        <p:spPr>
          <a:xfrm>
            <a:off x="-1" y="334204"/>
            <a:ext cx="12173811" cy="430887"/>
          </a:xfrm>
          <a:prstGeom prst="rect">
            <a:avLst/>
          </a:prstGeom>
          <a:noFill/>
        </p:spPr>
        <p:txBody>
          <a:bodyPr wrap="square">
            <a:spAutoFit/>
          </a:bodyPr>
          <a:lstStyle/>
          <a:p>
            <a:pPr algn="ctr"/>
            <a:r>
              <a:rPr lang="it-IT" sz="2200" b="1" i="1" dirty="0" err="1">
                <a:effectLst/>
              </a:rPr>
              <a:t>Examples</a:t>
            </a:r>
            <a:r>
              <a:rPr lang="it-IT" sz="2200" b="1" i="1" dirty="0">
                <a:effectLst/>
              </a:rPr>
              <a:t> of risks and </a:t>
            </a:r>
            <a:r>
              <a:rPr lang="it-IT" sz="2200" b="1" i="1" dirty="0" err="1">
                <a:effectLst/>
              </a:rPr>
              <a:t>protective</a:t>
            </a:r>
            <a:r>
              <a:rPr lang="it-IT" sz="2200" b="1" i="1" dirty="0">
                <a:effectLst/>
              </a:rPr>
              <a:t> </a:t>
            </a:r>
            <a:r>
              <a:rPr lang="it-IT" sz="2200" b="1" i="1" dirty="0" err="1">
                <a:effectLst/>
              </a:rPr>
              <a:t>factors</a:t>
            </a:r>
            <a:r>
              <a:rPr lang="it-IT" sz="2200" b="1" i="1" dirty="0">
                <a:effectLst/>
              </a:rPr>
              <a:t> </a:t>
            </a:r>
            <a:r>
              <a:rPr lang="it-IT" sz="2200" b="1" i="1" dirty="0" err="1">
                <a:effectLst/>
              </a:rPr>
              <a:t>that</a:t>
            </a:r>
            <a:r>
              <a:rPr lang="it-IT" sz="2200" b="1" i="1" dirty="0">
                <a:effectLst/>
              </a:rPr>
              <a:t> determine </a:t>
            </a:r>
            <a:r>
              <a:rPr lang="it-IT" sz="2200" b="1" i="1" dirty="0" err="1">
                <a:effectLst/>
              </a:rPr>
              <a:t>mental</a:t>
            </a:r>
            <a:r>
              <a:rPr lang="it-IT" sz="2200" b="1" i="1" dirty="0">
                <a:effectLst/>
              </a:rPr>
              <a:t> health</a:t>
            </a:r>
          </a:p>
        </p:txBody>
      </p:sp>
      <p:pic>
        <p:nvPicPr>
          <p:cNvPr id="3" name="Immagine 2" descr="Immagine che contiene testo, menu, schermata, Carattere&#10;&#10;Descrizione generata automaticamente">
            <a:extLst>
              <a:ext uri="{FF2B5EF4-FFF2-40B4-BE49-F238E27FC236}">
                <a16:creationId xmlns:a16="http://schemas.microsoft.com/office/drawing/2014/main" id="{CA9D05C7-7073-677A-A641-92DBDBF6C68F}"/>
              </a:ext>
            </a:extLst>
          </p:cNvPr>
          <p:cNvPicPr>
            <a:picLocks noChangeAspect="1"/>
          </p:cNvPicPr>
          <p:nvPr/>
        </p:nvPicPr>
        <p:blipFill>
          <a:blip r:embed="rId3"/>
          <a:stretch>
            <a:fillRect/>
          </a:stretch>
        </p:blipFill>
        <p:spPr>
          <a:xfrm>
            <a:off x="908053" y="946154"/>
            <a:ext cx="10222865" cy="5272846"/>
          </a:xfrm>
          <a:prstGeom prst="rect">
            <a:avLst/>
          </a:prstGeom>
        </p:spPr>
      </p:pic>
      <p:pic>
        <p:nvPicPr>
          <p:cNvPr id="7" name="Immagine 6" descr="Immagine che contiene clipart, Elementi grafici, simbolo, design&#10;&#10;Descrizione generata automaticamente">
            <a:extLst>
              <a:ext uri="{FF2B5EF4-FFF2-40B4-BE49-F238E27FC236}">
                <a16:creationId xmlns:a16="http://schemas.microsoft.com/office/drawing/2014/main" id="{F324DC6F-9BBD-0912-0A99-DD74BD804983}"/>
              </a:ext>
            </a:extLst>
          </p:cNvPr>
          <p:cNvPicPr>
            <a:picLocks noChangeAspect="1"/>
          </p:cNvPicPr>
          <p:nvPr/>
        </p:nvPicPr>
        <p:blipFill>
          <a:blip r:embed="rId4"/>
          <a:stretch>
            <a:fillRect/>
          </a:stretch>
        </p:blipFill>
        <p:spPr>
          <a:xfrm>
            <a:off x="4062884" y="1085847"/>
            <a:ext cx="674185" cy="1007115"/>
          </a:xfrm>
          <a:prstGeom prst="rect">
            <a:avLst/>
          </a:prstGeom>
        </p:spPr>
      </p:pic>
      <p:sp>
        <p:nvSpPr>
          <p:cNvPr id="9" name="CasellaDiTesto 8">
            <a:extLst>
              <a:ext uri="{FF2B5EF4-FFF2-40B4-BE49-F238E27FC236}">
                <a16:creationId xmlns:a16="http://schemas.microsoft.com/office/drawing/2014/main" id="{EC07BC6F-49A9-FA74-5624-14D51BDF9815}"/>
              </a:ext>
            </a:extLst>
          </p:cNvPr>
          <p:cNvSpPr txBox="1"/>
          <p:nvPr/>
        </p:nvSpPr>
        <p:spPr>
          <a:xfrm flipV="1">
            <a:off x="507673" y="1043688"/>
            <a:ext cx="11128175" cy="4571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6569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7A292902-8714-2541-8A41-B9409B21D786}"/>
              </a:ext>
            </a:extLst>
          </p:cNvPr>
          <p:cNvSpPr txBox="1"/>
          <p:nvPr/>
        </p:nvSpPr>
        <p:spPr>
          <a:xfrm>
            <a:off x="9179774" y="6579366"/>
            <a:ext cx="2994037" cy="30777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it-IT" sz="1400" b="1" dirty="0">
                <a:solidFill>
                  <a:schemeClr val="bg1"/>
                </a:solidFill>
                <a:effectLst/>
              </a:rPr>
              <a:t>World </a:t>
            </a:r>
            <a:r>
              <a:rPr lang="it-IT" sz="1400" b="1" dirty="0" err="1">
                <a:solidFill>
                  <a:schemeClr val="bg1"/>
                </a:solidFill>
                <a:effectLst/>
              </a:rPr>
              <a:t>mental</a:t>
            </a:r>
            <a:r>
              <a:rPr lang="it-IT" sz="1400" b="1" dirty="0">
                <a:solidFill>
                  <a:schemeClr val="bg1"/>
                </a:solidFill>
                <a:effectLst/>
              </a:rPr>
              <a:t> health report 2022</a:t>
            </a:r>
          </a:p>
        </p:txBody>
      </p:sp>
      <p:sp>
        <p:nvSpPr>
          <p:cNvPr id="8" name="Rettangolo 7">
            <a:extLst>
              <a:ext uri="{FF2B5EF4-FFF2-40B4-BE49-F238E27FC236}">
                <a16:creationId xmlns:a16="http://schemas.microsoft.com/office/drawing/2014/main" id="{465E7799-E3A6-2F42-8449-EBAB173E516F}"/>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D61329F2-C866-6642-BAD9-C45009376C82}"/>
              </a:ext>
            </a:extLst>
          </p:cNvPr>
          <p:cNvSpPr/>
          <p:nvPr/>
        </p:nvSpPr>
        <p:spPr>
          <a:xfrm>
            <a:off x="8911987" y="1138606"/>
            <a:ext cx="914400" cy="424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6" name="CasellaDiTesto 5">
            <a:extLst>
              <a:ext uri="{FF2B5EF4-FFF2-40B4-BE49-F238E27FC236}">
                <a16:creationId xmlns:a16="http://schemas.microsoft.com/office/drawing/2014/main" id="{3C28FC1A-5100-BF60-23F8-2F16A4E196DE}"/>
              </a:ext>
            </a:extLst>
          </p:cNvPr>
          <p:cNvSpPr txBox="1"/>
          <p:nvPr/>
        </p:nvSpPr>
        <p:spPr>
          <a:xfrm>
            <a:off x="-1" y="334204"/>
            <a:ext cx="12173811" cy="430887"/>
          </a:xfrm>
          <a:prstGeom prst="rect">
            <a:avLst/>
          </a:prstGeom>
          <a:noFill/>
        </p:spPr>
        <p:txBody>
          <a:bodyPr wrap="square">
            <a:spAutoFit/>
          </a:bodyPr>
          <a:lstStyle/>
          <a:p>
            <a:pPr algn="ctr"/>
            <a:r>
              <a:rPr lang="it-IT" sz="2200" b="1" i="1" dirty="0">
                <a:effectLst/>
              </a:rPr>
              <a:t>Il circolo vizioso tra povertà e malattie mentali aggrava le condizioni di salute mentale</a:t>
            </a:r>
          </a:p>
        </p:txBody>
      </p:sp>
      <p:pic>
        <p:nvPicPr>
          <p:cNvPr id="4" name="Immagine 3" descr="Immagine che contiene testo, schermata, Carattere, logo&#10;&#10;Descrizione generata automaticamente">
            <a:extLst>
              <a:ext uri="{FF2B5EF4-FFF2-40B4-BE49-F238E27FC236}">
                <a16:creationId xmlns:a16="http://schemas.microsoft.com/office/drawing/2014/main" id="{CBD2CFF5-E8B7-0DB4-A99D-4E007711625D}"/>
              </a:ext>
            </a:extLst>
          </p:cNvPr>
          <p:cNvPicPr>
            <a:picLocks noChangeAspect="1"/>
          </p:cNvPicPr>
          <p:nvPr/>
        </p:nvPicPr>
        <p:blipFill>
          <a:blip r:embed="rId3"/>
          <a:stretch>
            <a:fillRect/>
          </a:stretch>
        </p:blipFill>
        <p:spPr>
          <a:xfrm>
            <a:off x="2027763" y="1111033"/>
            <a:ext cx="8250767" cy="5406837"/>
          </a:xfrm>
          <a:prstGeom prst="rect">
            <a:avLst/>
          </a:prstGeom>
        </p:spPr>
      </p:pic>
      <p:sp>
        <p:nvSpPr>
          <p:cNvPr id="5" name="CasellaDiTesto 4">
            <a:extLst>
              <a:ext uri="{FF2B5EF4-FFF2-40B4-BE49-F238E27FC236}">
                <a16:creationId xmlns:a16="http://schemas.microsoft.com/office/drawing/2014/main" id="{962FC559-7739-EB09-25E4-7718DBF36E7F}"/>
              </a:ext>
            </a:extLst>
          </p:cNvPr>
          <p:cNvSpPr txBox="1"/>
          <p:nvPr/>
        </p:nvSpPr>
        <p:spPr>
          <a:xfrm flipV="1">
            <a:off x="507673" y="1043688"/>
            <a:ext cx="11128175" cy="4571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3467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AFEAB-77BD-564D-8C59-94BB9A724225}"/>
              </a:ext>
            </a:extLst>
          </p:cNvPr>
          <p:cNvSpPr>
            <a:spLocks noGrp="1"/>
          </p:cNvSpPr>
          <p:nvPr>
            <p:ph type="title"/>
          </p:nvPr>
        </p:nvSpPr>
        <p:spPr>
          <a:xfrm>
            <a:off x="0" y="-430060"/>
            <a:ext cx="11928764" cy="536158"/>
          </a:xfrm>
        </p:spPr>
        <p:txBody>
          <a:bodyPr>
            <a:noAutofit/>
          </a:bodyPr>
          <a:lstStyle/>
          <a:p>
            <a:pPr algn="ctr"/>
            <a:br>
              <a:rPr lang="it-IT" dirty="0"/>
            </a:br>
            <a:br>
              <a:rPr lang="it-IT" dirty="0"/>
            </a:br>
            <a:r>
              <a:rPr lang="it-IT" sz="2200" dirty="0">
                <a:solidFill>
                  <a:schemeClr val="tx1"/>
                </a:solidFill>
                <a:latin typeface="+mn-lt"/>
              </a:rPr>
              <a:t> </a:t>
            </a:r>
            <a:r>
              <a:rPr lang="it-IT" sz="2200" b="1" dirty="0">
                <a:solidFill>
                  <a:schemeClr val="tx1"/>
                </a:solidFill>
                <a:effectLst/>
                <a:latin typeface="+mn-lt"/>
              </a:rPr>
              <a:t>Responding to </a:t>
            </a:r>
            <a:r>
              <a:rPr lang="it-IT" sz="2200" b="1" dirty="0" err="1">
                <a:solidFill>
                  <a:schemeClr val="tx1"/>
                </a:solidFill>
                <a:effectLst/>
                <a:latin typeface="+mn-lt"/>
              </a:rPr>
              <a:t>childhood</a:t>
            </a:r>
            <a:r>
              <a:rPr lang="it-IT" sz="2200" b="1" dirty="0">
                <a:solidFill>
                  <a:schemeClr val="tx1"/>
                </a:solidFill>
                <a:effectLst/>
                <a:latin typeface="+mn-lt"/>
              </a:rPr>
              <a:t> trauma </a:t>
            </a:r>
            <a:br>
              <a:rPr lang="it-IT" sz="1600" dirty="0"/>
            </a:br>
            <a:endParaRPr lang="it-IT" sz="2000" dirty="0">
              <a:solidFill>
                <a:schemeClr val="tx1"/>
              </a:solidFill>
              <a:latin typeface="+mn-lt"/>
            </a:endParaRPr>
          </a:p>
        </p:txBody>
      </p:sp>
      <p:sp>
        <p:nvSpPr>
          <p:cNvPr id="8" name="Rettangolo 7">
            <a:extLst>
              <a:ext uri="{FF2B5EF4-FFF2-40B4-BE49-F238E27FC236}">
                <a16:creationId xmlns:a16="http://schemas.microsoft.com/office/drawing/2014/main" id="{465E7799-E3A6-2F42-8449-EBAB173E516F}"/>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1 8">
            <a:extLst>
              <a:ext uri="{FF2B5EF4-FFF2-40B4-BE49-F238E27FC236}">
                <a16:creationId xmlns:a16="http://schemas.microsoft.com/office/drawing/2014/main" id="{1B9073E7-C5D8-7C41-94B1-336E05F82879}"/>
              </a:ext>
            </a:extLst>
          </p:cNvPr>
          <p:cNvCxnSpPr>
            <a:cxnSpLocks/>
          </p:cNvCxnSpPr>
          <p:nvPr/>
        </p:nvCxnSpPr>
        <p:spPr>
          <a:xfrm>
            <a:off x="0" y="867747"/>
            <a:ext cx="12192000" cy="0"/>
          </a:xfrm>
          <a:prstGeom prst="line">
            <a:avLst/>
          </a:prstGeom>
          <a:ln w="28575">
            <a:solidFill>
              <a:srgbClr val="002D5F"/>
            </a:solidFill>
          </a:ln>
        </p:spPr>
        <p:style>
          <a:lnRef idx="1">
            <a:schemeClr val="accent1"/>
          </a:lnRef>
          <a:fillRef idx="0">
            <a:schemeClr val="accent1"/>
          </a:fillRef>
          <a:effectRef idx="0">
            <a:schemeClr val="accent1"/>
          </a:effectRef>
          <a:fontRef idx="minor">
            <a:schemeClr val="tx1"/>
          </a:fontRef>
        </p:style>
      </p:cxnSp>
      <p:sp>
        <p:nvSpPr>
          <p:cNvPr id="13" name="Rettangolo 12">
            <a:extLst>
              <a:ext uri="{FF2B5EF4-FFF2-40B4-BE49-F238E27FC236}">
                <a16:creationId xmlns:a16="http://schemas.microsoft.com/office/drawing/2014/main" id="{7C6CDCFC-D535-494F-96D0-C24FE4CA5FBE}"/>
              </a:ext>
            </a:extLst>
          </p:cNvPr>
          <p:cNvSpPr/>
          <p:nvPr/>
        </p:nvSpPr>
        <p:spPr>
          <a:xfrm>
            <a:off x="0" y="1034252"/>
            <a:ext cx="12191999" cy="79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10" name="Diagramma 9">
            <a:extLst>
              <a:ext uri="{FF2B5EF4-FFF2-40B4-BE49-F238E27FC236}">
                <a16:creationId xmlns:a16="http://schemas.microsoft.com/office/drawing/2014/main" id="{7187F2F4-981A-3E4D-8621-BC1AB794FBBB}"/>
              </a:ext>
            </a:extLst>
          </p:cNvPr>
          <p:cNvGraphicFramePr/>
          <p:nvPr/>
        </p:nvGraphicFramePr>
        <p:xfrm>
          <a:off x="2415860" y="1193412"/>
          <a:ext cx="7360280" cy="51968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487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AFEAB-77BD-564D-8C59-94BB9A724225}"/>
              </a:ext>
            </a:extLst>
          </p:cNvPr>
          <p:cNvSpPr>
            <a:spLocks noGrp="1"/>
          </p:cNvSpPr>
          <p:nvPr>
            <p:ph type="title"/>
          </p:nvPr>
        </p:nvSpPr>
        <p:spPr>
          <a:xfrm>
            <a:off x="0" y="324181"/>
            <a:ext cx="12157298" cy="732155"/>
          </a:xfrm>
        </p:spPr>
        <p:txBody>
          <a:bodyPr>
            <a:noAutofit/>
          </a:bodyPr>
          <a:lstStyle/>
          <a:p>
            <a:pPr algn="ctr"/>
            <a:r>
              <a:rPr lang="it-IT" sz="2200" dirty="0">
                <a:solidFill>
                  <a:schemeClr val="tx1"/>
                </a:solidFill>
                <a:effectLst/>
                <a:latin typeface="+mn-lt"/>
              </a:rPr>
              <a:t>Annual </a:t>
            </a:r>
            <a:r>
              <a:rPr lang="it-IT" sz="2200" dirty="0" err="1">
                <a:solidFill>
                  <a:schemeClr val="tx1"/>
                </a:solidFill>
                <a:effectLst/>
                <a:latin typeface="+mn-lt"/>
              </a:rPr>
              <a:t>Research</a:t>
            </a:r>
            <a:r>
              <a:rPr lang="it-IT" sz="2200" dirty="0">
                <a:solidFill>
                  <a:schemeClr val="tx1"/>
                </a:solidFill>
                <a:effectLst/>
                <a:latin typeface="+mn-lt"/>
              </a:rPr>
              <a:t> Review: </a:t>
            </a:r>
            <a:r>
              <a:rPr lang="it-IT" sz="2200" dirty="0" err="1">
                <a:solidFill>
                  <a:schemeClr val="tx1"/>
                </a:solidFill>
                <a:effectLst/>
                <a:latin typeface="+mn-lt"/>
              </a:rPr>
              <a:t>Rethinking</a:t>
            </a:r>
            <a:r>
              <a:rPr lang="it-IT" sz="2200" dirty="0">
                <a:solidFill>
                  <a:schemeClr val="tx1"/>
                </a:solidFill>
                <a:effectLst/>
                <a:latin typeface="+mn-lt"/>
              </a:rPr>
              <a:t> </a:t>
            </a:r>
            <a:r>
              <a:rPr lang="it-IT" sz="2200" dirty="0" err="1">
                <a:solidFill>
                  <a:schemeClr val="tx1"/>
                </a:solidFill>
                <a:effectLst/>
                <a:latin typeface="+mn-lt"/>
              </a:rPr>
              <a:t>childhood</a:t>
            </a:r>
            <a:r>
              <a:rPr lang="it-IT" sz="2200" dirty="0">
                <a:solidFill>
                  <a:schemeClr val="tx1"/>
                </a:solidFill>
                <a:effectLst/>
                <a:latin typeface="+mn-lt"/>
              </a:rPr>
              <a:t> trauma – new </a:t>
            </a:r>
            <a:r>
              <a:rPr lang="it-IT" sz="2200" dirty="0" err="1">
                <a:solidFill>
                  <a:schemeClr val="tx1"/>
                </a:solidFill>
                <a:effectLst/>
                <a:latin typeface="+mn-lt"/>
              </a:rPr>
              <a:t>research</a:t>
            </a:r>
            <a:r>
              <a:rPr lang="it-IT" sz="2200" dirty="0">
                <a:solidFill>
                  <a:schemeClr val="tx1"/>
                </a:solidFill>
                <a:effectLst/>
                <a:latin typeface="+mn-lt"/>
              </a:rPr>
              <a:t> </a:t>
            </a:r>
            <a:r>
              <a:rPr lang="it-IT" sz="2200" dirty="0" err="1">
                <a:solidFill>
                  <a:schemeClr val="tx1"/>
                </a:solidFill>
                <a:effectLst/>
                <a:latin typeface="+mn-lt"/>
              </a:rPr>
              <a:t>directions</a:t>
            </a:r>
            <a:r>
              <a:rPr lang="it-IT" sz="2200" dirty="0">
                <a:solidFill>
                  <a:schemeClr val="tx1"/>
                </a:solidFill>
                <a:effectLst/>
                <a:latin typeface="+mn-lt"/>
              </a:rPr>
              <a:t> for </a:t>
            </a:r>
            <a:r>
              <a:rPr lang="it-IT" sz="2200" dirty="0" err="1">
                <a:solidFill>
                  <a:schemeClr val="tx1"/>
                </a:solidFill>
                <a:effectLst/>
                <a:latin typeface="+mn-lt"/>
              </a:rPr>
              <a:t>measurement</a:t>
            </a:r>
            <a:r>
              <a:rPr lang="it-IT" sz="2200" dirty="0">
                <a:solidFill>
                  <a:schemeClr val="tx1"/>
                </a:solidFill>
                <a:effectLst/>
                <a:latin typeface="+mn-lt"/>
              </a:rPr>
              <a:t>, study design and </a:t>
            </a:r>
            <a:r>
              <a:rPr lang="it-IT" sz="2200" dirty="0" err="1">
                <a:solidFill>
                  <a:schemeClr val="tx1"/>
                </a:solidFill>
                <a:effectLst/>
                <a:latin typeface="+mn-lt"/>
              </a:rPr>
              <a:t>analytical</a:t>
            </a:r>
            <a:r>
              <a:rPr lang="it-IT" sz="2200" dirty="0">
                <a:solidFill>
                  <a:schemeClr val="tx1"/>
                </a:solidFill>
                <a:effectLst/>
                <a:latin typeface="+mn-lt"/>
              </a:rPr>
              <a:t> strategies </a:t>
            </a:r>
            <a:endParaRPr lang="it-IT" sz="2200" dirty="0">
              <a:solidFill>
                <a:schemeClr val="tx1"/>
              </a:solidFill>
              <a:latin typeface="+mn-lt"/>
            </a:endParaRPr>
          </a:p>
        </p:txBody>
      </p:sp>
      <p:sp>
        <p:nvSpPr>
          <p:cNvPr id="15" name="Rettangolo 14">
            <a:extLst>
              <a:ext uri="{FF2B5EF4-FFF2-40B4-BE49-F238E27FC236}">
                <a16:creationId xmlns:a16="http://schemas.microsoft.com/office/drawing/2014/main" id="{A0C8A748-A29D-9342-913E-07A453687AC1}"/>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058942E2-3268-544B-1F41-39F4BF70E917}"/>
              </a:ext>
            </a:extLst>
          </p:cNvPr>
          <p:cNvSpPr txBox="1"/>
          <p:nvPr/>
        </p:nvSpPr>
        <p:spPr>
          <a:xfrm flipV="1">
            <a:off x="507673" y="1043688"/>
            <a:ext cx="11128175" cy="4571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CasellaDiTesto 4">
            <a:extLst>
              <a:ext uri="{FF2B5EF4-FFF2-40B4-BE49-F238E27FC236}">
                <a16:creationId xmlns:a16="http://schemas.microsoft.com/office/drawing/2014/main" id="{5AABB9EB-25B4-FEC8-D361-1B4839386517}"/>
              </a:ext>
            </a:extLst>
          </p:cNvPr>
          <p:cNvSpPr txBox="1"/>
          <p:nvPr/>
        </p:nvSpPr>
        <p:spPr>
          <a:xfrm>
            <a:off x="8089725" y="6564572"/>
            <a:ext cx="4070445" cy="276999"/>
          </a:xfrm>
          <a:prstGeom prst="rect">
            <a:avLst/>
          </a:prstGeom>
          <a:noFill/>
        </p:spPr>
        <p:txBody>
          <a:bodyPr wrap="square">
            <a:spAutoFit/>
          </a:bodyPr>
          <a:lstStyle/>
          <a:p>
            <a:r>
              <a:rPr lang="it-IT" sz="1200" b="1" dirty="0">
                <a:solidFill>
                  <a:schemeClr val="bg1"/>
                </a:solidFill>
                <a:effectLst/>
              </a:rPr>
              <a:t>A. Danese; Journal of Child </a:t>
            </a:r>
            <a:r>
              <a:rPr lang="it-IT" sz="1200" b="1" dirty="0" err="1">
                <a:solidFill>
                  <a:schemeClr val="bg1"/>
                </a:solidFill>
                <a:effectLst/>
              </a:rPr>
              <a:t>Psychology</a:t>
            </a:r>
            <a:r>
              <a:rPr lang="it-IT" sz="1200" b="1" dirty="0">
                <a:solidFill>
                  <a:schemeClr val="bg1"/>
                </a:solidFill>
                <a:effectLst/>
              </a:rPr>
              <a:t> and </a:t>
            </a:r>
            <a:r>
              <a:rPr lang="it-IT" sz="1200" b="1" dirty="0" err="1">
                <a:solidFill>
                  <a:schemeClr val="bg1"/>
                </a:solidFill>
                <a:effectLst/>
              </a:rPr>
              <a:t>Psychiatry</a:t>
            </a:r>
            <a:r>
              <a:rPr lang="it-IT" sz="1200" b="1" dirty="0">
                <a:solidFill>
                  <a:schemeClr val="bg1"/>
                </a:solidFill>
                <a:effectLst/>
              </a:rPr>
              <a:t> </a:t>
            </a:r>
            <a:r>
              <a:rPr lang="it-IT" sz="1200" b="1" dirty="0">
                <a:solidFill>
                  <a:schemeClr val="bg1"/>
                </a:solidFill>
              </a:rPr>
              <a:t> </a:t>
            </a:r>
            <a:r>
              <a:rPr lang="it-IT" sz="1200" b="1" dirty="0">
                <a:solidFill>
                  <a:schemeClr val="bg1"/>
                </a:solidFill>
                <a:effectLst/>
              </a:rPr>
              <a:t>2019 </a:t>
            </a:r>
            <a:endParaRPr lang="it-IT" sz="1200" b="1" dirty="0">
              <a:solidFill>
                <a:schemeClr val="bg1"/>
              </a:solidFill>
            </a:endParaRPr>
          </a:p>
        </p:txBody>
      </p:sp>
      <p:pic>
        <p:nvPicPr>
          <p:cNvPr id="7" name="Immagine 6">
            <a:extLst>
              <a:ext uri="{FF2B5EF4-FFF2-40B4-BE49-F238E27FC236}">
                <a16:creationId xmlns:a16="http://schemas.microsoft.com/office/drawing/2014/main" id="{B1898371-CD90-C154-7F7F-9082E1754D5C}"/>
              </a:ext>
            </a:extLst>
          </p:cNvPr>
          <p:cNvPicPr>
            <a:picLocks noChangeAspect="1"/>
          </p:cNvPicPr>
          <p:nvPr/>
        </p:nvPicPr>
        <p:blipFill>
          <a:blip r:embed="rId3"/>
          <a:stretch>
            <a:fillRect/>
          </a:stretch>
        </p:blipFill>
        <p:spPr>
          <a:xfrm>
            <a:off x="366983" y="1351128"/>
            <a:ext cx="11268902" cy="4790365"/>
          </a:xfrm>
          <a:prstGeom prst="rect">
            <a:avLst/>
          </a:prstGeom>
        </p:spPr>
      </p:pic>
    </p:spTree>
    <p:extLst>
      <p:ext uri="{BB962C8B-B14F-4D97-AF65-F5344CB8AC3E}">
        <p14:creationId xmlns:p14="http://schemas.microsoft.com/office/powerpoint/2010/main" val="4017852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AFEAB-77BD-564D-8C59-94BB9A724225}"/>
              </a:ext>
            </a:extLst>
          </p:cNvPr>
          <p:cNvSpPr>
            <a:spLocks noGrp="1"/>
          </p:cNvSpPr>
          <p:nvPr>
            <p:ph type="title"/>
          </p:nvPr>
        </p:nvSpPr>
        <p:spPr>
          <a:xfrm>
            <a:off x="0" y="351478"/>
            <a:ext cx="12157298" cy="367080"/>
          </a:xfrm>
        </p:spPr>
        <p:txBody>
          <a:bodyPr>
            <a:noAutofit/>
          </a:bodyPr>
          <a:lstStyle/>
          <a:p>
            <a:pPr algn="ctr"/>
            <a:r>
              <a:rPr lang="it-IT" sz="2200" dirty="0" err="1">
                <a:solidFill>
                  <a:schemeClr val="tx1"/>
                </a:solidFill>
                <a:effectLst/>
                <a:latin typeface="+mn-lt"/>
              </a:rPr>
              <a:t>Adverse</a:t>
            </a:r>
            <a:r>
              <a:rPr lang="it-IT" sz="2200" dirty="0">
                <a:solidFill>
                  <a:schemeClr val="tx1"/>
                </a:solidFill>
                <a:effectLst/>
                <a:latin typeface="+mn-lt"/>
              </a:rPr>
              <a:t> </a:t>
            </a:r>
            <a:r>
              <a:rPr lang="it-IT" sz="2200" dirty="0" err="1">
                <a:solidFill>
                  <a:schemeClr val="tx1"/>
                </a:solidFill>
                <a:effectLst/>
                <a:latin typeface="+mn-lt"/>
              </a:rPr>
              <a:t>Childhood</a:t>
            </a:r>
            <a:r>
              <a:rPr lang="it-IT" sz="2200" dirty="0">
                <a:solidFill>
                  <a:schemeClr val="tx1"/>
                </a:solidFill>
                <a:latin typeface="+mn-lt"/>
              </a:rPr>
              <a:t> </a:t>
            </a:r>
            <a:r>
              <a:rPr lang="it-IT" sz="2200" dirty="0" err="1">
                <a:solidFill>
                  <a:schemeClr val="tx1"/>
                </a:solidFill>
                <a:effectLst/>
                <a:latin typeface="+mn-lt"/>
              </a:rPr>
              <a:t>Experiences</a:t>
            </a:r>
            <a:r>
              <a:rPr lang="it-IT" sz="2200" dirty="0">
                <a:solidFill>
                  <a:schemeClr val="tx1"/>
                </a:solidFill>
                <a:effectLst/>
                <a:latin typeface="+mn-lt"/>
              </a:rPr>
              <a:t> and Trauma- </a:t>
            </a:r>
            <a:r>
              <a:rPr lang="it-IT" sz="2200" dirty="0" err="1">
                <a:solidFill>
                  <a:schemeClr val="tx1"/>
                </a:solidFill>
                <a:effectLst/>
                <a:latin typeface="+mn-lt"/>
              </a:rPr>
              <a:t>Informed</a:t>
            </a:r>
            <a:r>
              <a:rPr lang="it-IT" sz="2200" dirty="0">
                <a:solidFill>
                  <a:schemeClr val="tx1"/>
                </a:solidFill>
                <a:effectLst/>
                <a:latin typeface="+mn-lt"/>
              </a:rPr>
              <a:t> Care</a:t>
            </a:r>
          </a:p>
        </p:txBody>
      </p:sp>
      <p:sp>
        <p:nvSpPr>
          <p:cNvPr id="15" name="Rettangolo 14">
            <a:extLst>
              <a:ext uri="{FF2B5EF4-FFF2-40B4-BE49-F238E27FC236}">
                <a16:creationId xmlns:a16="http://schemas.microsoft.com/office/drawing/2014/main" id="{A0C8A748-A29D-9342-913E-07A453687AC1}"/>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058942E2-3268-544B-1F41-39F4BF70E917}"/>
              </a:ext>
            </a:extLst>
          </p:cNvPr>
          <p:cNvSpPr txBox="1"/>
          <p:nvPr/>
        </p:nvSpPr>
        <p:spPr>
          <a:xfrm flipV="1">
            <a:off x="507673" y="1043688"/>
            <a:ext cx="11128175" cy="4571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CasellaDiTesto 5">
            <a:extLst>
              <a:ext uri="{FF2B5EF4-FFF2-40B4-BE49-F238E27FC236}">
                <a16:creationId xmlns:a16="http://schemas.microsoft.com/office/drawing/2014/main" id="{27EF9B34-F317-5280-80FA-337C75FAE742}"/>
              </a:ext>
            </a:extLst>
          </p:cNvPr>
          <p:cNvSpPr txBox="1"/>
          <p:nvPr/>
        </p:nvSpPr>
        <p:spPr>
          <a:xfrm>
            <a:off x="9427209" y="6560486"/>
            <a:ext cx="2732964" cy="276999"/>
          </a:xfrm>
          <a:prstGeom prst="rect">
            <a:avLst/>
          </a:prstGeom>
          <a:noFill/>
        </p:spPr>
        <p:txBody>
          <a:bodyPr wrap="square">
            <a:spAutoFit/>
          </a:bodyPr>
          <a:lstStyle/>
          <a:p>
            <a:r>
              <a:rPr lang="it-IT" sz="1200" b="1" i="0" u="none" strike="noStrike" dirty="0">
                <a:solidFill>
                  <a:schemeClr val="bg1"/>
                </a:solidFill>
                <a:effectLst/>
              </a:rPr>
              <a:t>Goddard A</a:t>
            </a:r>
            <a:r>
              <a:rPr lang="it-IT" sz="1200" b="1" dirty="0">
                <a:solidFill>
                  <a:schemeClr val="bg1"/>
                </a:solidFill>
              </a:rPr>
              <a:t>;</a:t>
            </a:r>
            <a:r>
              <a:rPr lang="it-IT" sz="1200" b="1" i="0" u="none" strike="noStrike" dirty="0">
                <a:solidFill>
                  <a:schemeClr val="bg1"/>
                </a:solidFill>
                <a:effectLst/>
              </a:rPr>
              <a:t> </a:t>
            </a:r>
            <a:r>
              <a:rPr lang="it-IT" sz="1200" b="1" i="0" u="none" strike="noStrike" dirty="0" err="1">
                <a:solidFill>
                  <a:schemeClr val="bg1"/>
                </a:solidFill>
                <a:effectLst/>
              </a:rPr>
              <a:t>J</a:t>
            </a:r>
            <a:r>
              <a:rPr lang="it-IT" sz="1200" b="1" i="0" u="none" strike="noStrike" dirty="0">
                <a:solidFill>
                  <a:schemeClr val="bg1"/>
                </a:solidFill>
                <a:effectLst/>
              </a:rPr>
              <a:t> </a:t>
            </a:r>
            <a:r>
              <a:rPr lang="it-IT" sz="1200" b="1" i="0" u="none" strike="noStrike" dirty="0" err="1">
                <a:solidFill>
                  <a:schemeClr val="bg1"/>
                </a:solidFill>
                <a:effectLst/>
              </a:rPr>
              <a:t>Pediatr</a:t>
            </a:r>
            <a:r>
              <a:rPr lang="it-IT" sz="1200" b="1" i="0" u="none" strike="noStrike" dirty="0">
                <a:solidFill>
                  <a:schemeClr val="bg1"/>
                </a:solidFill>
                <a:effectLst/>
              </a:rPr>
              <a:t> Health Care. 2021</a:t>
            </a:r>
            <a:endParaRPr lang="it-IT" sz="1200" b="1" dirty="0">
              <a:solidFill>
                <a:schemeClr val="bg1"/>
              </a:solidFill>
            </a:endParaRPr>
          </a:p>
        </p:txBody>
      </p:sp>
      <p:pic>
        <p:nvPicPr>
          <p:cNvPr id="9" name="Immagine 8">
            <a:extLst>
              <a:ext uri="{FF2B5EF4-FFF2-40B4-BE49-F238E27FC236}">
                <a16:creationId xmlns:a16="http://schemas.microsoft.com/office/drawing/2014/main" id="{A18668C4-B896-A63D-016E-6795C989EA27}"/>
              </a:ext>
            </a:extLst>
          </p:cNvPr>
          <p:cNvPicPr>
            <a:picLocks noChangeAspect="1"/>
          </p:cNvPicPr>
          <p:nvPr/>
        </p:nvPicPr>
        <p:blipFill>
          <a:blip r:embed="rId3"/>
          <a:stretch>
            <a:fillRect/>
          </a:stretch>
        </p:blipFill>
        <p:spPr>
          <a:xfrm>
            <a:off x="927759" y="1407093"/>
            <a:ext cx="9444540" cy="4465540"/>
          </a:xfrm>
          <a:prstGeom prst="rect">
            <a:avLst/>
          </a:prstGeom>
        </p:spPr>
      </p:pic>
    </p:spTree>
    <p:extLst>
      <p:ext uri="{BB962C8B-B14F-4D97-AF65-F5344CB8AC3E}">
        <p14:creationId xmlns:p14="http://schemas.microsoft.com/office/powerpoint/2010/main" val="3890999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7A292902-8714-2541-8A41-B9409B21D786}"/>
              </a:ext>
            </a:extLst>
          </p:cNvPr>
          <p:cNvSpPr txBox="1"/>
          <p:nvPr/>
        </p:nvSpPr>
        <p:spPr>
          <a:xfrm>
            <a:off x="9179774" y="6579366"/>
            <a:ext cx="2994037" cy="30777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it-IT" sz="1400" b="1" dirty="0">
                <a:solidFill>
                  <a:schemeClr val="bg1"/>
                </a:solidFill>
                <a:effectLst/>
              </a:rPr>
              <a:t>World </a:t>
            </a:r>
            <a:r>
              <a:rPr lang="it-IT" sz="1400" b="1" dirty="0" err="1">
                <a:solidFill>
                  <a:schemeClr val="bg1"/>
                </a:solidFill>
                <a:effectLst/>
              </a:rPr>
              <a:t>mental</a:t>
            </a:r>
            <a:r>
              <a:rPr lang="it-IT" sz="1400" b="1" dirty="0">
                <a:solidFill>
                  <a:schemeClr val="bg1"/>
                </a:solidFill>
                <a:effectLst/>
              </a:rPr>
              <a:t> health report 2022</a:t>
            </a:r>
          </a:p>
        </p:txBody>
      </p:sp>
      <p:sp>
        <p:nvSpPr>
          <p:cNvPr id="8" name="Rettangolo 7">
            <a:extLst>
              <a:ext uri="{FF2B5EF4-FFF2-40B4-BE49-F238E27FC236}">
                <a16:creationId xmlns:a16="http://schemas.microsoft.com/office/drawing/2014/main" id="{465E7799-E3A6-2F42-8449-EBAB173E516F}"/>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D61329F2-C866-6642-BAD9-C45009376C82}"/>
              </a:ext>
            </a:extLst>
          </p:cNvPr>
          <p:cNvSpPr/>
          <p:nvPr/>
        </p:nvSpPr>
        <p:spPr>
          <a:xfrm>
            <a:off x="8911987" y="1138606"/>
            <a:ext cx="914400" cy="424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pic>
        <p:nvPicPr>
          <p:cNvPr id="5" name="Immagine 4">
            <a:extLst>
              <a:ext uri="{FF2B5EF4-FFF2-40B4-BE49-F238E27FC236}">
                <a16:creationId xmlns:a16="http://schemas.microsoft.com/office/drawing/2014/main" id="{9712D3B4-E832-9AF5-2365-58D825FFEFCA}"/>
              </a:ext>
            </a:extLst>
          </p:cNvPr>
          <p:cNvPicPr>
            <a:picLocks noChangeAspect="1"/>
          </p:cNvPicPr>
          <p:nvPr/>
        </p:nvPicPr>
        <p:blipFill>
          <a:blip r:embed="rId3"/>
          <a:stretch>
            <a:fillRect/>
          </a:stretch>
        </p:blipFill>
        <p:spPr>
          <a:xfrm>
            <a:off x="2415647" y="553571"/>
            <a:ext cx="8020243" cy="5934980"/>
          </a:xfrm>
          <a:prstGeom prst="rect">
            <a:avLst/>
          </a:prstGeom>
        </p:spPr>
      </p:pic>
      <p:sp>
        <p:nvSpPr>
          <p:cNvPr id="13" name="CasellaDiTesto 12">
            <a:extLst>
              <a:ext uri="{FF2B5EF4-FFF2-40B4-BE49-F238E27FC236}">
                <a16:creationId xmlns:a16="http://schemas.microsoft.com/office/drawing/2014/main" id="{6812D8F7-87F0-211A-FDD3-611F88F0A98B}"/>
              </a:ext>
            </a:extLst>
          </p:cNvPr>
          <p:cNvSpPr txBox="1"/>
          <p:nvPr/>
        </p:nvSpPr>
        <p:spPr>
          <a:xfrm flipV="1">
            <a:off x="507673" y="1043688"/>
            <a:ext cx="11128175" cy="4571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010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AFEAB-77BD-564D-8C59-94BB9A724225}"/>
              </a:ext>
            </a:extLst>
          </p:cNvPr>
          <p:cNvSpPr>
            <a:spLocks noGrp="1"/>
          </p:cNvSpPr>
          <p:nvPr>
            <p:ph type="title"/>
          </p:nvPr>
        </p:nvSpPr>
        <p:spPr>
          <a:xfrm>
            <a:off x="0" y="328700"/>
            <a:ext cx="12192000" cy="449166"/>
          </a:xfrm>
        </p:spPr>
        <p:txBody>
          <a:bodyPr>
            <a:noAutofit/>
          </a:bodyPr>
          <a:lstStyle/>
          <a:p>
            <a:pPr algn="ctr"/>
            <a:r>
              <a:rPr lang="en-US" sz="2200" dirty="0">
                <a:solidFill>
                  <a:schemeClr val="tx1"/>
                </a:solidFill>
                <a:latin typeface="+mn-lt"/>
              </a:rPr>
              <a:t>Role of proinflammatory cytokines in dopaminergic system  disturbances,  implications  for  </a:t>
            </a:r>
            <a:r>
              <a:rPr lang="en-US" sz="2200" dirty="0" err="1">
                <a:solidFill>
                  <a:schemeClr val="tx1"/>
                </a:solidFill>
                <a:latin typeface="+mn-lt"/>
              </a:rPr>
              <a:t>anhedonic</a:t>
            </a:r>
            <a:r>
              <a:rPr lang="en-US" sz="2200" dirty="0">
                <a:solidFill>
                  <a:schemeClr val="tx1"/>
                </a:solidFill>
                <a:latin typeface="+mn-lt"/>
              </a:rPr>
              <a:t>  features  of  MDD</a:t>
            </a:r>
            <a:endParaRPr lang="it-IT" sz="2200" dirty="0">
              <a:solidFill>
                <a:schemeClr val="tx1"/>
              </a:solidFill>
              <a:latin typeface="+mn-lt"/>
            </a:endParaRPr>
          </a:p>
        </p:txBody>
      </p:sp>
      <p:sp>
        <p:nvSpPr>
          <p:cNvPr id="10" name="CasellaDiTesto 9">
            <a:extLst>
              <a:ext uri="{FF2B5EF4-FFF2-40B4-BE49-F238E27FC236}">
                <a16:creationId xmlns:a16="http://schemas.microsoft.com/office/drawing/2014/main" id="{7A292902-8714-2541-8A41-B9409B21D786}"/>
              </a:ext>
            </a:extLst>
          </p:cNvPr>
          <p:cNvSpPr txBox="1"/>
          <p:nvPr/>
        </p:nvSpPr>
        <p:spPr>
          <a:xfrm>
            <a:off x="5549462" y="6505103"/>
            <a:ext cx="6607836" cy="30777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it-IT" sz="1400" dirty="0">
              <a:solidFill>
                <a:schemeClr val="bg1"/>
              </a:solidFill>
            </a:endParaRPr>
          </a:p>
        </p:txBody>
      </p:sp>
      <p:sp>
        <p:nvSpPr>
          <p:cNvPr id="7" name="Rettangolo 6">
            <a:extLst>
              <a:ext uri="{FF2B5EF4-FFF2-40B4-BE49-F238E27FC236}">
                <a16:creationId xmlns:a16="http://schemas.microsoft.com/office/drawing/2014/main" id="{B021E968-C4F8-6741-A3C5-FA88D9DB2697}"/>
              </a:ext>
            </a:extLst>
          </p:cNvPr>
          <p:cNvSpPr/>
          <p:nvPr/>
        </p:nvSpPr>
        <p:spPr>
          <a:xfrm>
            <a:off x="7485028" y="6580672"/>
            <a:ext cx="4676497" cy="276999"/>
          </a:xfrm>
          <a:prstGeom prst="rect">
            <a:avLst/>
          </a:prstGeom>
        </p:spPr>
        <p:txBody>
          <a:bodyPr wrap="square">
            <a:spAutoFit/>
          </a:bodyPr>
          <a:lstStyle/>
          <a:p>
            <a:r>
              <a:rPr lang="en-US" sz="1200" dirty="0">
                <a:solidFill>
                  <a:schemeClr val="bg1"/>
                </a:solidFill>
              </a:rPr>
              <a:t>Pan Z, </a:t>
            </a:r>
            <a:r>
              <a:rPr lang="en-US" sz="1200" dirty="0" err="1">
                <a:solidFill>
                  <a:schemeClr val="bg1"/>
                </a:solidFill>
              </a:rPr>
              <a:t>Rosenblat</a:t>
            </a:r>
            <a:r>
              <a:rPr lang="en-US" sz="1200" dirty="0">
                <a:solidFill>
                  <a:schemeClr val="bg1"/>
                </a:solidFill>
              </a:rPr>
              <a:t> JD, </a:t>
            </a:r>
            <a:r>
              <a:rPr lang="en-US" sz="1200" dirty="0" err="1">
                <a:solidFill>
                  <a:schemeClr val="bg1"/>
                </a:solidFill>
              </a:rPr>
              <a:t>Swardfager</a:t>
            </a:r>
            <a:r>
              <a:rPr lang="en-US" sz="1200" dirty="0">
                <a:solidFill>
                  <a:schemeClr val="bg1"/>
                </a:solidFill>
              </a:rPr>
              <a:t> W, McIntyre</a:t>
            </a:r>
            <a:r>
              <a:rPr lang="it-IT" sz="1200" dirty="0">
                <a:solidFill>
                  <a:schemeClr val="bg1"/>
                </a:solidFill>
              </a:rPr>
              <a:t>; </a:t>
            </a:r>
            <a:r>
              <a:rPr lang="en-US" sz="1200" i="1" dirty="0">
                <a:solidFill>
                  <a:schemeClr val="bg1"/>
                </a:solidFill>
              </a:rPr>
              <a:t>Curr  Pharm  Des. </a:t>
            </a:r>
            <a:r>
              <a:rPr lang="en-US" sz="1200" dirty="0">
                <a:solidFill>
                  <a:schemeClr val="bg1"/>
                </a:solidFill>
              </a:rPr>
              <a:t>2017</a:t>
            </a:r>
            <a:endParaRPr lang="it-IT" sz="1200" dirty="0">
              <a:solidFill>
                <a:schemeClr val="bg1"/>
              </a:solidFill>
            </a:endParaRPr>
          </a:p>
        </p:txBody>
      </p:sp>
      <p:sp>
        <p:nvSpPr>
          <p:cNvPr id="8" name="Rettangolo 7">
            <a:extLst>
              <a:ext uri="{FF2B5EF4-FFF2-40B4-BE49-F238E27FC236}">
                <a16:creationId xmlns:a16="http://schemas.microsoft.com/office/drawing/2014/main" id="{465E7799-E3A6-2F42-8449-EBAB173E516F}"/>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 name="Picture 2" descr="C:\Users\Mauro\Clienti\14_052_Sudler_Qlaira\images\gl.png">
            <a:extLst>
              <a:ext uri="{FF2B5EF4-FFF2-40B4-BE49-F238E27FC236}">
                <a16:creationId xmlns:a16="http://schemas.microsoft.com/office/drawing/2014/main" id="{A147B1D4-371F-A74E-AFC0-4F31E59E0661}"/>
              </a:ext>
            </a:extLst>
          </p:cNvPr>
          <p:cNvPicPr>
            <a:picLocks noChangeAspect="1" noChangeArrowheads="1"/>
          </p:cNvPicPr>
          <p:nvPr/>
        </p:nvPicPr>
        <p:blipFill>
          <a:blip r:embed="rId3" cstate="print"/>
          <a:srcRect/>
          <a:stretch>
            <a:fillRect/>
          </a:stretch>
        </p:blipFill>
        <p:spPr bwMode="auto">
          <a:xfrm>
            <a:off x="5093628" y="4224091"/>
            <a:ext cx="1588292" cy="2245073"/>
          </a:xfrm>
          <a:prstGeom prst="rect">
            <a:avLst/>
          </a:prstGeom>
          <a:noFill/>
        </p:spPr>
      </p:pic>
      <p:sp>
        <p:nvSpPr>
          <p:cNvPr id="31" name="Text Box 33">
            <a:extLst>
              <a:ext uri="{FF2B5EF4-FFF2-40B4-BE49-F238E27FC236}">
                <a16:creationId xmlns:a16="http://schemas.microsoft.com/office/drawing/2014/main" id="{52982D99-8E17-B246-A8C1-17839ECD3FAD}"/>
              </a:ext>
            </a:extLst>
          </p:cNvPr>
          <p:cNvSpPr txBox="1">
            <a:spLocks noChangeArrowheads="1"/>
          </p:cNvSpPr>
          <p:nvPr/>
        </p:nvSpPr>
        <p:spPr bwMode="auto">
          <a:xfrm>
            <a:off x="5770583" y="6075009"/>
            <a:ext cx="1180451" cy="276999"/>
          </a:xfrm>
          <a:prstGeom prst="rect">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a:defRPr/>
            </a:pPr>
            <a:r>
              <a:rPr lang="it-IT" b="1" dirty="0">
                <a:ea typeface="Tahoma" pitchFamily="34" charset="0"/>
                <a:cs typeface="Tahoma" pitchFamily="34" charset="0"/>
              </a:rPr>
              <a:t>Depressione</a:t>
            </a:r>
          </a:p>
        </p:txBody>
      </p:sp>
      <p:sp>
        <p:nvSpPr>
          <p:cNvPr id="32" name="AutoShape 43">
            <a:extLst>
              <a:ext uri="{FF2B5EF4-FFF2-40B4-BE49-F238E27FC236}">
                <a16:creationId xmlns:a16="http://schemas.microsoft.com/office/drawing/2014/main" id="{F20F7869-045A-044C-8771-9FD7E7CBF0D1}"/>
              </a:ext>
            </a:extLst>
          </p:cNvPr>
          <p:cNvSpPr>
            <a:spLocks noChangeArrowheads="1"/>
          </p:cNvSpPr>
          <p:nvPr/>
        </p:nvSpPr>
        <p:spPr bwMode="auto">
          <a:xfrm>
            <a:off x="6678603" y="3805142"/>
            <a:ext cx="1363274" cy="408646"/>
          </a:xfrm>
          <a:prstGeom prst="roundRect">
            <a:avLst>
              <a:gd name="adj" fmla="val 16667"/>
            </a:avLst>
          </a:prstGeom>
          <a:solidFill>
            <a:schemeClr val="accent1">
              <a:lumMod val="75000"/>
            </a:schemeClr>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defTabSz="640080" eaLnBrk="0" hangingPunct="0">
              <a:lnSpc>
                <a:spcPct val="90000"/>
              </a:lnSpc>
              <a:defRPr/>
            </a:pPr>
            <a:r>
              <a:rPr lang="en-GB" sz="1800" dirty="0" err="1">
                <a:solidFill>
                  <a:schemeClr val="bg1"/>
                </a:solidFill>
                <a:latin typeface="+mn-lt"/>
                <a:ea typeface="Tahoma" pitchFamily="34" charset="0"/>
                <a:cs typeface="Tahoma" pitchFamily="34" charset="0"/>
              </a:rPr>
              <a:t>Fisici</a:t>
            </a:r>
            <a:endParaRPr lang="en-GB" sz="1800" dirty="0">
              <a:solidFill>
                <a:schemeClr val="bg1"/>
              </a:solidFill>
              <a:latin typeface="+mn-lt"/>
              <a:ea typeface="Tahoma" pitchFamily="34" charset="0"/>
              <a:cs typeface="Tahoma" pitchFamily="34" charset="0"/>
            </a:endParaRPr>
          </a:p>
        </p:txBody>
      </p:sp>
      <p:sp>
        <p:nvSpPr>
          <p:cNvPr id="33" name="Oval 20">
            <a:extLst>
              <a:ext uri="{FF2B5EF4-FFF2-40B4-BE49-F238E27FC236}">
                <a16:creationId xmlns:a16="http://schemas.microsoft.com/office/drawing/2014/main" id="{E6C08066-36AE-264B-87CD-5D22DD25F88F}"/>
              </a:ext>
            </a:extLst>
          </p:cNvPr>
          <p:cNvSpPr>
            <a:spLocks noChangeArrowheads="1"/>
          </p:cNvSpPr>
          <p:nvPr/>
        </p:nvSpPr>
        <p:spPr bwMode="auto">
          <a:xfrm>
            <a:off x="6666537" y="4625836"/>
            <a:ext cx="1735299" cy="684840"/>
          </a:xfrm>
          <a:prstGeom prst="ellipse">
            <a:avLst/>
          </a:prstGeom>
          <a:solidFill>
            <a:schemeClr val="tx2">
              <a:lumMod val="60000"/>
              <a:lumOff val="40000"/>
              <a:alpha val="20000"/>
            </a:schemeClr>
          </a:solidFill>
          <a:ln w="25400">
            <a:no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lnSpc>
                <a:spcPct val="90000"/>
              </a:lnSpc>
              <a:defRPr/>
            </a:pPr>
            <a:r>
              <a:rPr lang="it-IT" sz="1600" dirty="0">
                <a:latin typeface="+mn-lt"/>
                <a:ea typeface="Tahoma" pitchFamily="34" charset="0"/>
                <a:cs typeface="Tahoma" pitchFamily="34" charset="0"/>
              </a:rPr>
              <a:t>Dolore/</a:t>
            </a:r>
          </a:p>
          <a:p>
            <a:pPr algn="ctr">
              <a:lnSpc>
                <a:spcPct val="90000"/>
              </a:lnSpc>
              <a:defRPr/>
            </a:pPr>
            <a:r>
              <a:rPr lang="it-IT" sz="1600" dirty="0">
                <a:latin typeface="+mn-lt"/>
                <a:ea typeface="Tahoma" pitchFamily="34" charset="0"/>
                <a:cs typeface="Tahoma" pitchFamily="34" charset="0"/>
              </a:rPr>
              <a:t>Disturbi Somatici</a:t>
            </a:r>
          </a:p>
        </p:txBody>
      </p:sp>
      <p:sp>
        <p:nvSpPr>
          <p:cNvPr id="34" name="Oval 20">
            <a:extLst>
              <a:ext uri="{FF2B5EF4-FFF2-40B4-BE49-F238E27FC236}">
                <a16:creationId xmlns:a16="http://schemas.microsoft.com/office/drawing/2014/main" id="{05C495EF-29F7-C046-BC1F-BF07FB4031DC}"/>
              </a:ext>
            </a:extLst>
          </p:cNvPr>
          <p:cNvSpPr>
            <a:spLocks noChangeArrowheads="1"/>
          </p:cNvSpPr>
          <p:nvPr/>
        </p:nvSpPr>
        <p:spPr bwMode="auto">
          <a:xfrm>
            <a:off x="8495329" y="3673050"/>
            <a:ext cx="1192129" cy="684840"/>
          </a:xfrm>
          <a:prstGeom prst="ellipse">
            <a:avLst/>
          </a:prstGeom>
          <a:solidFill>
            <a:schemeClr val="tx2">
              <a:lumMod val="60000"/>
              <a:lumOff val="40000"/>
              <a:alpha val="20000"/>
            </a:schemeClr>
          </a:solidFill>
          <a:ln w="25400">
            <a:no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lnSpc>
                <a:spcPct val="90000"/>
              </a:lnSpc>
              <a:defRPr/>
            </a:pPr>
            <a:r>
              <a:rPr lang="it-IT" sz="1800" dirty="0">
                <a:solidFill>
                  <a:schemeClr val="accent1">
                    <a:lumMod val="75000"/>
                  </a:schemeClr>
                </a:solidFill>
                <a:latin typeface="+mn-lt"/>
                <a:ea typeface="Tahoma" pitchFamily="34" charset="0"/>
                <a:cs typeface="Tahoma" pitchFamily="34" charset="0"/>
              </a:rPr>
              <a:t>Fatica, </a:t>
            </a:r>
          </a:p>
          <a:p>
            <a:pPr algn="ctr">
              <a:lnSpc>
                <a:spcPct val="90000"/>
              </a:lnSpc>
              <a:defRPr/>
            </a:pPr>
            <a:r>
              <a:rPr lang="it-IT" sz="1800" dirty="0">
                <a:solidFill>
                  <a:schemeClr val="accent1">
                    <a:lumMod val="75000"/>
                  </a:schemeClr>
                </a:solidFill>
                <a:latin typeface="+mn-lt"/>
                <a:ea typeface="Tahoma" pitchFamily="34" charset="0"/>
                <a:cs typeface="Tahoma" pitchFamily="34" charset="0"/>
              </a:rPr>
              <a:t>Astenia</a:t>
            </a:r>
            <a:endParaRPr lang="it-IT" sz="1103" dirty="0">
              <a:solidFill>
                <a:schemeClr val="accent1">
                  <a:lumMod val="75000"/>
                </a:schemeClr>
              </a:solidFill>
              <a:latin typeface="+mn-lt"/>
              <a:ea typeface="Tahoma" pitchFamily="34" charset="0"/>
              <a:cs typeface="Tahoma" pitchFamily="34" charset="0"/>
            </a:endParaRPr>
          </a:p>
        </p:txBody>
      </p:sp>
      <p:sp>
        <p:nvSpPr>
          <p:cNvPr id="35" name="AutoShape 43">
            <a:extLst>
              <a:ext uri="{FF2B5EF4-FFF2-40B4-BE49-F238E27FC236}">
                <a16:creationId xmlns:a16="http://schemas.microsoft.com/office/drawing/2014/main" id="{34C3157B-078B-6C4B-AA28-D2A6ECDE6578}"/>
              </a:ext>
            </a:extLst>
          </p:cNvPr>
          <p:cNvSpPr>
            <a:spLocks noChangeArrowheads="1"/>
          </p:cNvSpPr>
          <p:nvPr/>
        </p:nvSpPr>
        <p:spPr bwMode="auto">
          <a:xfrm>
            <a:off x="3160427" y="3817981"/>
            <a:ext cx="1363274" cy="408646"/>
          </a:xfrm>
          <a:prstGeom prst="roundRect">
            <a:avLst>
              <a:gd name="adj" fmla="val 16667"/>
            </a:avLst>
          </a:prstGeom>
          <a:solidFill>
            <a:srgbClr val="C02B31"/>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defTabSz="640080" eaLnBrk="0" hangingPunct="0">
              <a:lnSpc>
                <a:spcPct val="90000"/>
              </a:lnSpc>
              <a:defRPr/>
            </a:pPr>
            <a:r>
              <a:rPr lang="en-GB" dirty="0" err="1">
                <a:solidFill>
                  <a:schemeClr val="bg1"/>
                </a:solidFill>
                <a:latin typeface="+mn-lt"/>
                <a:ea typeface="Tahoma" pitchFamily="34" charset="0"/>
                <a:cs typeface="Tahoma" pitchFamily="34" charset="0"/>
              </a:rPr>
              <a:t>Emotivi</a:t>
            </a:r>
            <a:endParaRPr lang="en-GB" dirty="0">
              <a:solidFill>
                <a:schemeClr val="bg1"/>
              </a:solidFill>
              <a:latin typeface="+mn-lt"/>
              <a:ea typeface="Tahoma" pitchFamily="34" charset="0"/>
              <a:cs typeface="Tahoma" pitchFamily="34" charset="0"/>
            </a:endParaRPr>
          </a:p>
        </p:txBody>
      </p:sp>
      <p:sp>
        <p:nvSpPr>
          <p:cNvPr id="36" name="Oval 20">
            <a:extLst>
              <a:ext uri="{FF2B5EF4-FFF2-40B4-BE49-F238E27FC236}">
                <a16:creationId xmlns:a16="http://schemas.microsoft.com/office/drawing/2014/main" id="{077D0B9F-5387-4140-9F92-7D713785AD04}"/>
              </a:ext>
            </a:extLst>
          </p:cNvPr>
          <p:cNvSpPr>
            <a:spLocks noChangeArrowheads="1"/>
          </p:cNvSpPr>
          <p:nvPr/>
        </p:nvSpPr>
        <p:spPr bwMode="auto">
          <a:xfrm>
            <a:off x="2710665" y="4629827"/>
            <a:ext cx="2095593" cy="684840"/>
          </a:xfrm>
          <a:prstGeom prst="ellipse">
            <a:avLst/>
          </a:prstGeom>
          <a:solidFill>
            <a:srgbClr val="C02B31">
              <a:alpha val="20000"/>
            </a:srgbClr>
          </a:solidFill>
          <a:ln w="25400">
            <a:no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lnSpc>
                <a:spcPct val="90000"/>
              </a:lnSpc>
              <a:defRPr/>
            </a:pPr>
            <a:r>
              <a:rPr lang="it-IT" sz="1600" dirty="0">
                <a:solidFill>
                  <a:srgbClr val="C02B31"/>
                </a:solidFill>
                <a:latin typeface="+mn-lt"/>
                <a:ea typeface="Tahoma" pitchFamily="34" charset="0"/>
                <a:cs typeface="Tahoma" pitchFamily="34" charset="0"/>
              </a:rPr>
              <a:t>Perdita di </a:t>
            </a:r>
          </a:p>
          <a:p>
            <a:pPr algn="ctr">
              <a:lnSpc>
                <a:spcPct val="90000"/>
              </a:lnSpc>
              <a:defRPr/>
            </a:pPr>
            <a:r>
              <a:rPr lang="it-IT" sz="1600" dirty="0">
                <a:solidFill>
                  <a:srgbClr val="C02B31"/>
                </a:solidFill>
                <a:latin typeface="+mn-lt"/>
                <a:ea typeface="Tahoma" pitchFamily="34" charset="0"/>
                <a:cs typeface="Tahoma" pitchFamily="34" charset="0"/>
              </a:rPr>
              <a:t>Interesse/</a:t>
            </a:r>
            <a:r>
              <a:rPr lang="it-IT" sz="1600" dirty="0" err="1">
                <a:solidFill>
                  <a:srgbClr val="C02B31"/>
                </a:solidFill>
                <a:latin typeface="+mn-lt"/>
                <a:ea typeface="Tahoma" pitchFamily="34" charset="0"/>
                <a:cs typeface="Tahoma" pitchFamily="34" charset="0"/>
              </a:rPr>
              <a:t>anedonia</a:t>
            </a:r>
            <a:endParaRPr lang="it-IT" sz="1600" dirty="0">
              <a:solidFill>
                <a:srgbClr val="C02B31"/>
              </a:solidFill>
              <a:latin typeface="+mn-lt"/>
              <a:ea typeface="Tahoma" pitchFamily="34" charset="0"/>
              <a:cs typeface="Tahoma" pitchFamily="34" charset="0"/>
            </a:endParaRPr>
          </a:p>
          <a:p>
            <a:pPr algn="ctr">
              <a:lnSpc>
                <a:spcPct val="90000"/>
              </a:lnSpc>
              <a:defRPr/>
            </a:pPr>
            <a:r>
              <a:rPr lang="it-IT" sz="1600" dirty="0">
                <a:solidFill>
                  <a:schemeClr val="tx1"/>
                </a:solidFill>
                <a:latin typeface="+mn-lt"/>
                <a:ea typeface="Tahoma" pitchFamily="34" charset="0"/>
                <a:cs typeface="Tahoma" pitchFamily="34" charset="0"/>
              </a:rPr>
              <a:t>(75%)</a:t>
            </a:r>
          </a:p>
        </p:txBody>
      </p:sp>
      <p:sp>
        <p:nvSpPr>
          <p:cNvPr id="37" name="Oval 20">
            <a:extLst>
              <a:ext uri="{FF2B5EF4-FFF2-40B4-BE49-F238E27FC236}">
                <a16:creationId xmlns:a16="http://schemas.microsoft.com/office/drawing/2014/main" id="{1D58B995-C672-254D-97F5-BAFB40038568}"/>
              </a:ext>
            </a:extLst>
          </p:cNvPr>
          <p:cNvSpPr>
            <a:spLocks noChangeArrowheads="1"/>
          </p:cNvSpPr>
          <p:nvPr/>
        </p:nvSpPr>
        <p:spPr bwMode="auto">
          <a:xfrm>
            <a:off x="1116410" y="3713797"/>
            <a:ext cx="1411326" cy="684840"/>
          </a:xfrm>
          <a:prstGeom prst="ellipse">
            <a:avLst/>
          </a:prstGeom>
          <a:solidFill>
            <a:srgbClr val="C02B31">
              <a:alpha val="20000"/>
            </a:srgbClr>
          </a:solidFill>
          <a:ln w="25400">
            <a:no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lnSpc>
                <a:spcPct val="90000"/>
              </a:lnSpc>
              <a:defRPr/>
            </a:pPr>
            <a:r>
              <a:rPr lang="it-IT" sz="1400" dirty="0">
                <a:latin typeface="+mn-lt"/>
                <a:ea typeface="Tahoma" pitchFamily="34" charset="0"/>
                <a:cs typeface="Tahoma" pitchFamily="34" charset="0"/>
              </a:rPr>
              <a:t>Senso di </a:t>
            </a:r>
          </a:p>
          <a:p>
            <a:pPr algn="ctr">
              <a:lnSpc>
                <a:spcPct val="90000"/>
              </a:lnSpc>
              <a:defRPr/>
            </a:pPr>
            <a:r>
              <a:rPr lang="it-IT" sz="1400" dirty="0">
                <a:latin typeface="+mn-lt"/>
                <a:ea typeface="Tahoma" pitchFamily="34" charset="0"/>
                <a:cs typeface="Tahoma" pitchFamily="34" charset="0"/>
              </a:rPr>
              <a:t>Colpa/Inutilità</a:t>
            </a:r>
          </a:p>
        </p:txBody>
      </p:sp>
      <p:sp>
        <p:nvSpPr>
          <p:cNvPr id="38" name="AutoShape 43">
            <a:extLst>
              <a:ext uri="{FF2B5EF4-FFF2-40B4-BE49-F238E27FC236}">
                <a16:creationId xmlns:a16="http://schemas.microsoft.com/office/drawing/2014/main" id="{39F67064-4979-454C-9AF5-4F0750B23725}"/>
              </a:ext>
            </a:extLst>
          </p:cNvPr>
          <p:cNvSpPr>
            <a:spLocks noChangeArrowheads="1"/>
          </p:cNvSpPr>
          <p:nvPr/>
        </p:nvSpPr>
        <p:spPr bwMode="auto">
          <a:xfrm>
            <a:off x="3170633" y="2217040"/>
            <a:ext cx="1363274" cy="408646"/>
          </a:xfrm>
          <a:prstGeom prst="roundRect">
            <a:avLst>
              <a:gd name="adj" fmla="val 16667"/>
            </a:avLst>
          </a:prstGeom>
          <a:solidFill>
            <a:srgbClr val="FF9900"/>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pPr algn="ctr" defTabSz="640080" eaLnBrk="0" hangingPunct="0">
              <a:lnSpc>
                <a:spcPct val="90000"/>
              </a:lnSpc>
              <a:defRPr/>
            </a:pPr>
            <a:r>
              <a:rPr lang="en-GB" sz="1800" dirty="0" err="1">
                <a:solidFill>
                  <a:schemeClr val="bg1"/>
                </a:solidFill>
                <a:latin typeface="+mn-lt"/>
                <a:ea typeface="Tahoma" pitchFamily="34" charset="0"/>
                <a:cs typeface="Tahoma" pitchFamily="34" charset="0"/>
              </a:rPr>
              <a:t>Cognitivi</a:t>
            </a:r>
            <a:endParaRPr lang="en-GB" sz="1600" dirty="0">
              <a:solidFill>
                <a:schemeClr val="bg1"/>
              </a:solidFill>
              <a:latin typeface="+mn-lt"/>
              <a:ea typeface="Tahoma" pitchFamily="34" charset="0"/>
              <a:cs typeface="Tahoma" pitchFamily="34" charset="0"/>
            </a:endParaRPr>
          </a:p>
        </p:txBody>
      </p:sp>
      <p:sp>
        <p:nvSpPr>
          <p:cNvPr id="39" name="Oval 20">
            <a:extLst>
              <a:ext uri="{FF2B5EF4-FFF2-40B4-BE49-F238E27FC236}">
                <a16:creationId xmlns:a16="http://schemas.microsoft.com/office/drawing/2014/main" id="{C69078E1-1BEE-FA4D-A212-8390D54BFE5B}"/>
              </a:ext>
            </a:extLst>
          </p:cNvPr>
          <p:cNvSpPr>
            <a:spLocks noChangeArrowheads="1"/>
          </p:cNvSpPr>
          <p:nvPr/>
        </p:nvSpPr>
        <p:spPr bwMode="auto">
          <a:xfrm>
            <a:off x="1121348" y="2061356"/>
            <a:ext cx="1408153" cy="684840"/>
          </a:xfrm>
          <a:prstGeom prst="ellipse">
            <a:avLst/>
          </a:prstGeom>
          <a:solidFill>
            <a:schemeClr val="accent6">
              <a:lumMod val="75000"/>
              <a:alpha val="20000"/>
            </a:schemeClr>
          </a:solidFill>
          <a:ln w="25400">
            <a:no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lnSpc>
                <a:spcPct val="90000"/>
              </a:lnSpc>
              <a:defRPr/>
            </a:pPr>
            <a:r>
              <a:rPr lang="it-IT" sz="1400" dirty="0">
                <a:solidFill>
                  <a:srgbClr val="C02B31"/>
                </a:solidFill>
                <a:latin typeface="+mn-lt"/>
                <a:ea typeface="Tahoma" pitchFamily="34" charset="0"/>
                <a:cs typeface="Tahoma" pitchFamily="34" charset="0"/>
              </a:rPr>
              <a:t>Disturbo della </a:t>
            </a:r>
          </a:p>
          <a:p>
            <a:pPr algn="ctr">
              <a:lnSpc>
                <a:spcPct val="90000"/>
              </a:lnSpc>
              <a:defRPr/>
            </a:pPr>
            <a:r>
              <a:rPr lang="it-IT" sz="1400" dirty="0">
                <a:solidFill>
                  <a:srgbClr val="C02B31"/>
                </a:solidFill>
                <a:latin typeface="+mn-lt"/>
                <a:ea typeface="Tahoma" pitchFamily="34" charset="0"/>
                <a:cs typeface="Tahoma" pitchFamily="34" charset="0"/>
              </a:rPr>
              <a:t>concentrazione</a:t>
            </a:r>
          </a:p>
        </p:txBody>
      </p:sp>
      <p:sp>
        <p:nvSpPr>
          <p:cNvPr id="40" name="Oval 20">
            <a:extLst>
              <a:ext uri="{FF2B5EF4-FFF2-40B4-BE49-F238E27FC236}">
                <a16:creationId xmlns:a16="http://schemas.microsoft.com/office/drawing/2014/main" id="{828EB69B-6B21-D948-B686-11F19D8BF131}"/>
              </a:ext>
            </a:extLst>
          </p:cNvPr>
          <p:cNvSpPr>
            <a:spLocks noChangeArrowheads="1"/>
          </p:cNvSpPr>
          <p:nvPr/>
        </p:nvSpPr>
        <p:spPr bwMode="auto">
          <a:xfrm>
            <a:off x="2710665" y="1224297"/>
            <a:ext cx="2095593" cy="684840"/>
          </a:xfrm>
          <a:prstGeom prst="ellipse">
            <a:avLst/>
          </a:prstGeom>
          <a:solidFill>
            <a:schemeClr val="accent6">
              <a:lumMod val="75000"/>
              <a:alpha val="20000"/>
            </a:schemeClr>
          </a:solidFill>
          <a:ln w="25400">
            <a:no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lnSpc>
                <a:spcPct val="90000"/>
              </a:lnSpc>
              <a:defRPr/>
            </a:pPr>
            <a:r>
              <a:rPr lang="it-IT" sz="1600" dirty="0">
                <a:latin typeface="+mn-lt"/>
                <a:ea typeface="Tahoma" pitchFamily="34" charset="0"/>
                <a:cs typeface="Tahoma" pitchFamily="34" charset="0"/>
              </a:rPr>
              <a:t>Idee di </a:t>
            </a:r>
          </a:p>
          <a:p>
            <a:pPr algn="ctr">
              <a:lnSpc>
                <a:spcPct val="90000"/>
              </a:lnSpc>
              <a:defRPr/>
            </a:pPr>
            <a:r>
              <a:rPr lang="it-IT" sz="1600" dirty="0">
                <a:latin typeface="+mn-lt"/>
                <a:ea typeface="Tahoma" pitchFamily="34" charset="0"/>
                <a:cs typeface="Tahoma" pitchFamily="34" charset="0"/>
              </a:rPr>
              <a:t>suicidio</a:t>
            </a:r>
            <a:endParaRPr lang="it-IT" sz="1103" dirty="0">
              <a:latin typeface="+mn-lt"/>
              <a:ea typeface="Tahoma" pitchFamily="34" charset="0"/>
              <a:cs typeface="Tahoma" pitchFamily="34" charset="0"/>
            </a:endParaRPr>
          </a:p>
        </p:txBody>
      </p:sp>
      <p:pic>
        <p:nvPicPr>
          <p:cNvPr id="41" name="Immagine 40" descr="Schermata 2017-11-03 alle 18.01.44.png">
            <a:extLst>
              <a:ext uri="{FF2B5EF4-FFF2-40B4-BE49-F238E27FC236}">
                <a16:creationId xmlns:a16="http://schemas.microsoft.com/office/drawing/2014/main" id="{2E2210E7-8766-7641-B3CA-2BBE8AB00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7110" y="1195673"/>
            <a:ext cx="3738034" cy="1707895"/>
          </a:xfrm>
          <a:prstGeom prst="rect">
            <a:avLst/>
          </a:prstGeom>
        </p:spPr>
      </p:pic>
      <p:pic>
        <p:nvPicPr>
          <p:cNvPr id="4" name="Immagine 3" descr="Immagine che contiene testo&#10;&#10;Descrizione generata automaticamente">
            <a:extLst>
              <a:ext uri="{FF2B5EF4-FFF2-40B4-BE49-F238E27FC236}">
                <a16:creationId xmlns:a16="http://schemas.microsoft.com/office/drawing/2014/main" id="{48DADED6-E589-C44B-84BB-AB2C8C3B974B}"/>
              </a:ext>
            </a:extLst>
          </p:cNvPr>
          <p:cNvPicPr>
            <a:picLocks noChangeAspect="1"/>
          </p:cNvPicPr>
          <p:nvPr/>
        </p:nvPicPr>
        <p:blipFill>
          <a:blip r:embed="rId5"/>
          <a:stretch>
            <a:fillRect/>
          </a:stretch>
        </p:blipFill>
        <p:spPr>
          <a:xfrm>
            <a:off x="5952617" y="1381538"/>
            <a:ext cx="1253253" cy="835502"/>
          </a:xfrm>
          <a:prstGeom prst="rect">
            <a:avLst/>
          </a:prstGeom>
        </p:spPr>
      </p:pic>
      <p:sp>
        <p:nvSpPr>
          <p:cNvPr id="3" name="CasellaDiTesto 2">
            <a:extLst>
              <a:ext uri="{FF2B5EF4-FFF2-40B4-BE49-F238E27FC236}">
                <a16:creationId xmlns:a16="http://schemas.microsoft.com/office/drawing/2014/main" id="{BA79ECCA-B215-5417-14FD-C37CD1D4D71A}"/>
              </a:ext>
            </a:extLst>
          </p:cNvPr>
          <p:cNvSpPr txBox="1"/>
          <p:nvPr/>
        </p:nvSpPr>
        <p:spPr>
          <a:xfrm flipV="1">
            <a:off x="507673" y="1043688"/>
            <a:ext cx="11128175" cy="4571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995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checkerboard(across)">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dissolv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checkerboard(across)">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dissolve">
                                      <p:cBhvr>
                                        <p:cTn id="34" dur="5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500" fill="hold"/>
                                        <p:tgtEl>
                                          <p:spTgt spid="38"/>
                                        </p:tgtEl>
                                        <p:attrNameLst>
                                          <p:attrName>ppt_x</p:attrName>
                                        </p:attrNameLst>
                                      </p:cBhvr>
                                      <p:tavLst>
                                        <p:tav tm="0">
                                          <p:val>
                                            <p:strVal val="#ppt_x"/>
                                          </p:val>
                                        </p:tav>
                                        <p:tav tm="100000">
                                          <p:val>
                                            <p:strVal val="#ppt_x"/>
                                          </p:val>
                                        </p:tav>
                                      </p:tavLst>
                                    </p:anim>
                                    <p:anim calcmode="lin" valueType="num">
                                      <p:cBhvr additive="base">
                                        <p:cTn id="4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checkerboard(across)">
                                      <p:cBhvr>
                                        <p:cTn id="45" dur="5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checkerboard(across)">
                                      <p:cBhvr>
                                        <p:cTn id="50" dur="500"/>
                                        <p:tgtEl>
                                          <p:spTgt spid="40"/>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checkerboard(across)">
                                      <p:cBhvr>
                                        <p:cTn id="55" dur="5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checkerboard(across)">
                                      <p:cBhvr>
                                        <p:cTn id="6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F4C5F1E1-3C95-594C-B8DB-8AFA6D013457}"/>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E03D2D93-0D47-A091-BD29-48558156DD54}"/>
              </a:ext>
            </a:extLst>
          </p:cNvPr>
          <p:cNvSpPr txBox="1"/>
          <p:nvPr/>
        </p:nvSpPr>
        <p:spPr>
          <a:xfrm>
            <a:off x="7696191" y="6545983"/>
            <a:ext cx="4428067" cy="276999"/>
          </a:xfrm>
          <a:prstGeom prst="rect">
            <a:avLst/>
          </a:prstGeom>
          <a:noFill/>
        </p:spPr>
        <p:txBody>
          <a:bodyPr wrap="square">
            <a:spAutoFit/>
          </a:bodyPr>
          <a:lstStyle/>
          <a:p>
            <a:r>
              <a:rPr lang="it-IT" sz="1200" b="1" dirty="0">
                <a:solidFill>
                  <a:schemeClr val="bg1"/>
                </a:solidFill>
                <a:effectLst/>
              </a:rPr>
              <a:t>T </a:t>
            </a:r>
            <a:r>
              <a:rPr lang="it-IT" sz="1200" b="1" dirty="0" err="1">
                <a:solidFill>
                  <a:schemeClr val="bg1"/>
                </a:solidFill>
                <a:effectLst/>
              </a:rPr>
              <a:t>Schoeler</a:t>
            </a:r>
            <a:r>
              <a:rPr lang="it-IT" sz="1200" b="1" dirty="0">
                <a:solidFill>
                  <a:schemeClr val="bg1"/>
                </a:solidFill>
                <a:effectLst/>
              </a:rPr>
              <a:t>, </a:t>
            </a:r>
            <a:r>
              <a:rPr lang="it-IT" sz="1200" b="1" dirty="0" err="1">
                <a:solidFill>
                  <a:schemeClr val="bg1"/>
                </a:solidFill>
                <a:effectLst/>
              </a:rPr>
              <a:t>J</a:t>
            </a:r>
            <a:r>
              <a:rPr lang="it-IT" sz="1200" b="1" dirty="0">
                <a:solidFill>
                  <a:schemeClr val="bg1"/>
                </a:solidFill>
                <a:effectLst/>
              </a:rPr>
              <a:t> Ferris and A </a:t>
            </a:r>
            <a:r>
              <a:rPr lang="it-IT" sz="1200" b="1" dirty="0" err="1">
                <a:solidFill>
                  <a:schemeClr val="bg1"/>
                </a:solidFill>
                <a:effectLst/>
              </a:rPr>
              <a:t>R</a:t>
            </a:r>
            <a:r>
              <a:rPr lang="it-IT" sz="1200" b="1" dirty="0">
                <a:solidFill>
                  <a:schemeClr val="bg1"/>
                </a:solidFill>
                <a:effectLst/>
              </a:rPr>
              <a:t>. </a:t>
            </a:r>
            <a:r>
              <a:rPr lang="it-IT" sz="1200" b="1" dirty="0" err="1">
                <a:solidFill>
                  <a:schemeClr val="bg1"/>
                </a:solidFill>
                <a:effectLst/>
              </a:rPr>
              <a:t>Winstock;Translational</a:t>
            </a:r>
            <a:r>
              <a:rPr lang="it-IT" sz="1200" b="1" dirty="0">
                <a:solidFill>
                  <a:schemeClr val="bg1"/>
                </a:solidFill>
                <a:effectLst/>
              </a:rPr>
              <a:t> </a:t>
            </a:r>
            <a:r>
              <a:rPr lang="it-IT" sz="1200" b="1" dirty="0" err="1">
                <a:solidFill>
                  <a:schemeClr val="bg1"/>
                </a:solidFill>
                <a:effectLst/>
              </a:rPr>
              <a:t>Psychiatry</a:t>
            </a:r>
            <a:r>
              <a:rPr lang="it-IT" sz="1200" b="1" dirty="0">
                <a:solidFill>
                  <a:schemeClr val="bg1"/>
                </a:solidFill>
                <a:effectLst/>
              </a:rPr>
              <a:t> </a:t>
            </a:r>
            <a:r>
              <a:rPr lang="it-IT" sz="1200" b="1" dirty="0">
                <a:solidFill>
                  <a:schemeClr val="bg1"/>
                </a:solidFill>
              </a:rPr>
              <a:t>2022</a:t>
            </a:r>
            <a:endParaRPr lang="it-IT" sz="1200" b="1" dirty="0">
              <a:solidFill>
                <a:schemeClr val="bg1"/>
              </a:solidFill>
              <a:effectLst/>
            </a:endParaRPr>
          </a:p>
        </p:txBody>
      </p:sp>
      <p:pic>
        <p:nvPicPr>
          <p:cNvPr id="4" name="Immagine 3">
            <a:extLst>
              <a:ext uri="{FF2B5EF4-FFF2-40B4-BE49-F238E27FC236}">
                <a16:creationId xmlns:a16="http://schemas.microsoft.com/office/drawing/2014/main" id="{79AE056F-29C3-9FDD-63F0-58EB870D4442}"/>
              </a:ext>
            </a:extLst>
          </p:cNvPr>
          <p:cNvPicPr>
            <a:picLocks noChangeAspect="1"/>
          </p:cNvPicPr>
          <p:nvPr/>
        </p:nvPicPr>
        <p:blipFill>
          <a:blip r:embed="rId3"/>
          <a:stretch>
            <a:fillRect/>
          </a:stretch>
        </p:blipFill>
        <p:spPr>
          <a:xfrm>
            <a:off x="0" y="897468"/>
            <a:ext cx="12191999" cy="5648516"/>
          </a:xfrm>
          <a:prstGeom prst="rect">
            <a:avLst/>
          </a:prstGeom>
        </p:spPr>
      </p:pic>
      <p:sp>
        <p:nvSpPr>
          <p:cNvPr id="8" name="Titolo 1">
            <a:extLst>
              <a:ext uri="{FF2B5EF4-FFF2-40B4-BE49-F238E27FC236}">
                <a16:creationId xmlns:a16="http://schemas.microsoft.com/office/drawing/2014/main" id="{36F4920D-6436-5235-6548-AB5DA1FEDA51}"/>
              </a:ext>
            </a:extLst>
          </p:cNvPr>
          <p:cNvSpPr>
            <a:spLocks noGrp="1"/>
          </p:cNvSpPr>
          <p:nvPr>
            <p:ph type="title"/>
          </p:nvPr>
        </p:nvSpPr>
        <p:spPr>
          <a:xfrm>
            <a:off x="0" y="324181"/>
            <a:ext cx="12192000" cy="732155"/>
          </a:xfrm>
        </p:spPr>
        <p:txBody>
          <a:bodyPr>
            <a:noAutofit/>
          </a:bodyPr>
          <a:lstStyle/>
          <a:p>
            <a:pPr algn="ctr"/>
            <a:r>
              <a:rPr lang="it-IT" sz="2200" dirty="0">
                <a:solidFill>
                  <a:schemeClr val="tx1"/>
                </a:solidFill>
                <a:effectLst/>
                <a:latin typeface="+mn-lt"/>
              </a:rPr>
              <a:t>Rates and </a:t>
            </a:r>
            <a:r>
              <a:rPr lang="it-IT" sz="2200" dirty="0" err="1">
                <a:solidFill>
                  <a:schemeClr val="tx1"/>
                </a:solidFill>
                <a:effectLst/>
                <a:latin typeface="+mn-lt"/>
              </a:rPr>
              <a:t>correlates</a:t>
            </a:r>
            <a:r>
              <a:rPr lang="it-IT" sz="2200" dirty="0">
                <a:solidFill>
                  <a:schemeClr val="tx1"/>
                </a:solidFill>
                <a:effectLst/>
                <a:latin typeface="+mn-lt"/>
              </a:rPr>
              <a:t> of cannabis-</a:t>
            </a:r>
            <a:r>
              <a:rPr lang="it-IT" sz="2200" dirty="0" err="1">
                <a:solidFill>
                  <a:schemeClr val="tx1"/>
                </a:solidFill>
                <a:effectLst/>
                <a:latin typeface="+mn-lt"/>
              </a:rPr>
              <a:t>associated</a:t>
            </a:r>
            <a:r>
              <a:rPr lang="it-IT" sz="2200" dirty="0">
                <a:solidFill>
                  <a:schemeClr val="tx1"/>
                </a:solidFill>
                <a:effectLst/>
                <a:latin typeface="+mn-lt"/>
              </a:rPr>
              <a:t> </a:t>
            </a:r>
            <a:r>
              <a:rPr lang="it-IT" sz="2200" dirty="0" err="1">
                <a:solidFill>
                  <a:schemeClr val="tx1"/>
                </a:solidFill>
                <a:effectLst/>
                <a:latin typeface="+mn-lt"/>
              </a:rPr>
              <a:t>psychotic</a:t>
            </a:r>
            <a:r>
              <a:rPr lang="it-IT" sz="2200" dirty="0">
                <a:solidFill>
                  <a:schemeClr val="tx1"/>
                </a:solidFill>
                <a:latin typeface="+mn-lt"/>
              </a:rPr>
              <a:t> </a:t>
            </a:r>
            <a:r>
              <a:rPr lang="it-IT" sz="2200" dirty="0" err="1">
                <a:solidFill>
                  <a:schemeClr val="tx1"/>
                </a:solidFill>
                <a:effectLst/>
                <a:latin typeface="+mn-lt"/>
              </a:rPr>
              <a:t>symptoms</a:t>
            </a:r>
            <a:r>
              <a:rPr lang="it-IT" sz="2200" dirty="0">
                <a:solidFill>
                  <a:schemeClr val="tx1"/>
                </a:solidFill>
                <a:effectLst/>
                <a:latin typeface="+mn-lt"/>
              </a:rPr>
              <a:t> in over 230,000 people </a:t>
            </a:r>
            <a:r>
              <a:rPr lang="it-IT" sz="2200" dirty="0" err="1">
                <a:solidFill>
                  <a:schemeClr val="tx1"/>
                </a:solidFill>
                <a:effectLst/>
                <a:latin typeface="+mn-lt"/>
              </a:rPr>
              <a:t>who</a:t>
            </a:r>
            <a:r>
              <a:rPr lang="it-IT" sz="2200" dirty="0">
                <a:solidFill>
                  <a:schemeClr val="tx1"/>
                </a:solidFill>
                <a:effectLst/>
                <a:latin typeface="+mn-lt"/>
              </a:rPr>
              <a:t> use cannabis</a:t>
            </a:r>
          </a:p>
        </p:txBody>
      </p:sp>
      <p:sp>
        <p:nvSpPr>
          <p:cNvPr id="2" name="CasellaDiTesto 1">
            <a:extLst>
              <a:ext uri="{FF2B5EF4-FFF2-40B4-BE49-F238E27FC236}">
                <a16:creationId xmlns:a16="http://schemas.microsoft.com/office/drawing/2014/main" id="{85380945-1280-0CA3-685B-FEB8FDAB9019}"/>
              </a:ext>
            </a:extLst>
          </p:cNvPr>
          <p:cNvSpPr txBox="1"/>
          <p:nvPr/>
        </p:nvSpPr>
        <p:spPr>
          <a:xfrm flipV="1">
            <a:off x="507673" y="1043688"/>
            <a:ext cx="11128175" cy="4571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3395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465E7799-E3A6-2F42-8449-EBAB173E516F}"/>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itolo 1">
            <a:extLst>
              <a:ext uri="{FF2B5EF4-FFF2-40B4-BE49-F238E27FC236}">
                <a16:creationId xmlns:a16="http://schemas.microsoft.com/office/drawing/2014/main" id="{EA8336A1-9E42-0E4F-8049-7A9688C65AB5}"/>
              </a:ext>
            </a:extLst>
          </p:cNvPr>
          <p:cNvSpPr>
            <a:spLocks noGrp="1"/>
          </p:cNvSpPr>
          <p:nvPr>
            <p:ph type="title"/>
          </p:nvPr>
        </p:nvSpPr>
        <p:spPr>
          <a:xfrm>
            <a:off x="0" y="419607"/>
            <a:ext cx="12192000" cy="536158"/>
          </a:xfr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200" b="1" i="1" dirty="0">
                <a:solidFill>
                  <a:schemeClr val="tx1"/>
                </a:solidFill>
                <a:latin typeface="+mn-lt"/>
                <a:ea typeface="+mn-ea"/>
                <a:cs typeface="+mn-cs"/>
              </a:rPr>
              <a:t>Composizione Del Campione</a:t>
            </a:r>
            <a:endParaRPr lang="it-IT" sz="2200" b="1" i="1" dirty="0">
              <a:solidFill>
                <a:schemeClr val="tx1"/>
              </a:solidFill>
              <a:latin typeface="+mn-lt"/>
            </a:endParaRPr>
          </a:p>
        </p:txBody>
      </p:sp>
      <p:sp>
        <p:nvSpPr>
          <p:cNvPr id="2" name="CasellaDiTesto 1">
            <a:extLst>
              <a:ext uri="{FF2B5EF4-FFF2-40B4-BE49-F238E27FC236}">
                <a16:creationId xmlns:a16="http://schemas.microsoft.com/office/drawing/2014/main" id="{40A1AB94-7C74-9D74-9E9B-20D0FF45CC69}"/>
              </a:ext>
            </a:extLst>
          </p:cNvPr>
          <p:cNvSpPr txBox="1"/>
          <p:nvPr/>
        </p:nvSpPr>
        <p:spPr>
          <a:xfrm flipV="1">
            <a:off x="531913" y="1043688"/>
            <a:ext cx="11128175" cy="4571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CasellaDiTesto 3">
            <a:extLst>
              <a:ext uri="{FF2B5EF4-FFF2-40B4-BE49-F238E27FC236}">
                <a16:creationId xmlns:a16="http://schemas.microsoft.com/office/drawing/2014/main" id="{43D541E3-BAE6-472D-066E-2470533643C0}"/>
              </a:ext>
            </a:extLst>
          </p:cNvPr>
          <p:cNvSpPr txBox="1"/>
          <p:nvPr/>
        </p:nvSpPr>
        <p:spPr>
          <a:xfrm>
            <a:off x="531913" y="1879911"/>
            <a:ext cx="11128175" cy="2814617"/>
          </a:xfrm>
          <a:prstGeom prst="rect">
            <a:avLst/>
          </a:prstGeom>
          <a:noFill/>
        </p:spPr>
        <p:txBody>
          <a:bodyPr wrap="square" rtlCol="0">
            <a:spAutoFit/>
          </a:bodyPr>
          <a:lstStyle/>
          <a:p>
            <a:pPr marL="342900" lvl="0" indent="-342900" algn="just">
              <a:lnSpc>
                <a:spcPct val="150000"/>
              </a:lnSpc>
              <a:buFont typeface="Symbol" pitchFamily="2" charset="2"/>
              <a:buChar char=""/>
            </a:pPr>
            <a:r>
              <a:rPr lang="it-IT" sz="2000" dirty="0">
                <a:effectLst/>
                <a:latin typeface="Calibri" panose="020F0502020204030204" pitchFamily="34" charset="0"/>
                <a:ea typeface="Calibri" panose="020F0502020204030204" pitchFamily="34" charset="0"/>
                <a:cs typeface="Times New Roman" panose="02020603050405020304" pitchFamily="18" charset="0"/>
              </a:rPr>
              <a:t>Studio osservazionale su 1000 pazienti reclutati presso la clinica Neuro Psichiatrica Villa von </a:t>
            </a:r>
            <a:r>
              <a:rPr lang="it-IT" sz="2000" dirty="0" err="1">
                <a:effectLst/>
                <a:latin typeface="Calibri" panose="020F0502020204030204" pitchFamily="34" charset="0"/>
                <a:ea typeface="Calibri" panose="020F0502020204030204" pitchFamily="34" charset="0"/>
                <a:cs typeface="Times New Roman" panose="02020603050405020304" pitchFamily="18" charset="0"/>
              </a:rPr>
              <a:t>Siebenthal</a:t>
            </a:r>
            <a:r>
              <a:rPr lang="it-IT" sz="2000" dirty="0">
                <a:effectLst/>
                <a:latin typeface="Calibri" panose="020F0502020204030204" pitchFamily="34" charset="0"/>
                <a:ea typeface="Calibri" panose="020F0502020204030204" pitchFamily="34" charset="0"/>
                <a:cs typeface="Times New Roman" panose="02020603050405020304" pitchFamily="18" charset="0"/>
              </a:rPr>
              <a:t>, Genzano di Roma, in regime di ricovero e in regime ambulatoriale</a:t>
            </a:r>
          </a:p>
          <a:p>
            <a:pPr marL="342900" lvl="0" indent="-342900" algn="just">
              <a:lnSpc>
                <a:spcPct val="150000"/>
              </a:lnSpc>
              <a:buFont typeface="Symbol" pitchFamily="2" charset="2"/>
              <a:buChar char=""/>
            </a:pPr>
            <a:r>
              <a:rPr lang="it-IT" sz="2000" dirty="0">
                <a:effectLst/>
                <a:latin typeface="Calibri" panose="020F0502020204030204" pitchFamily="34" charset="0"/>
                <a:ea typeface="Calibri" panose="020F0502020204030204" pitchFamily="34" charset="0"/>
                <a:cs typeface="Times New Roman" panose="02020603050405020304" pitchFamily="18" charset="0"/>
              </a:rPr>
              <a:t>Età compresa tra 12 e 35 anni; </a:t>
            </a:r>
          </a:p>
          <a:p>
            <a:pPr marL="342900" lvl="0" indent="-342900" algn="just">
              <a:lnSpc>
                <a:spcPct val="150000"/>
              </a:lnSpc>
              <a:buFont typeface="Symbol" pitchFamily="2" charset="2"/>
              <a:buChar char=""/>
            </a:pPr>
            <a:r>
              <a:rPr lang="it-IT" sz="2000" dirty="0">
                <a:effectLst/>
                <a:latin typeface="Calibri" panose="020F0502020204030204" pitchFamily="34" charset="0"/>
                <a:ea typeface="Calibri" panose="020F0502020204030204" pitchFamily="34" charset="0"/>
                <a:cs typeface="Times New Roman" panose="02020603050405020304" pitchFamily="18" charset="0"/>
              </a:rPr>
              <a:t>Uso di THC al momento della valutazione o </a:t>
            </a:r>
            <a:r>
              <a:rPr lang="it-IT" sz="2000" dirty="0" err="1">
                <a:effectLst/>
                <a:latin typeface="Calibri" panose="020F0502020204030204" pitchFamily="34" charset="0"/>
                <a:ea typeface="Calibri" panose="020F0502020204030204" pitchFamily="34" charset="0"/>
                <a:cs typeface="Times New Roman" panose="02020603050405020304" pitchFamily="18" charset="0"/>
              </a:rPr>
              <a:t>lifetime</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buFont typeface="Symbol" pitchFamily="2" charset="2"/>
              <a:buChar char=""/>
            </a:pPr>
            <a:r>
              <a:rPr lang="it-IT" sz="2000" dirty="0">
                <a:latin typeface="Calibri" panose="020F0502020204030204" pitchFamily="34" charset="0"/>
                <a:ea typeface="Calibri" panose="020F0502020204030204" pitchFamily="34" charset="0"/>
                <a:cs typeface="Times New Roman" panose="02020603050405020304" pitchFamily="18" charset="0"/>
              </a:rPr>
              <a:t>I</a:t>
            </a:r>
            <a:r>
              <a:rPr lang="it-IT" sz="2000" dirty="0">
                <a:effectLst/>
                <a:latin typeface="Calibri" panose="020F0502020204030204" pitchFamily="34" charset="0"/>
                <a:ea typeface="Calibri" panose="020F0502020204030204" pitchFamily="34" charset="0"/>
                <a:cs typeface="Times New Roman" panose="02020603050405020304" pitchFamily="18" charset="0"/>
              </a:rPr>
              <a:t>ntervista clinica e revisione delle cartelle</a:t>
            </a:r>
          </a:p>
          <a:p>
            <a:pPr marL="342900" indent="-342900" algn="just">
              <a:lnSpc>
                <a:spcPct val="150000"/>
              </a:lnSpc>
              <a:buFont typeface="Symbol" pitchFamily="2" charset="2"/>
              <a:buChar char=""/>
            </a:pPr>
            <a:r>
              <a:rPr lang="it-IT" sz="2000" dirty="0">
                <a:effectLst/>
                <a:latin typeface="Calibri" panose="020F0502020204030204" pitchFamily="34" charset="0"/>
                <a:ea typeface="Calibri" panose="020F0502020204030204" pitchFamily="34" charset="0"/>
                <a:cs typeface="Times New Roman" panose="02020603050405020304" pitchFamily="18" charset="0"/>
              </a:rPr>
              <a:t>Sono risultati eleggibili </a:t>
            </a:r>
            <a:r>
              <a:rPr lang="it-IT" sz="2000" u="sng" dirty="0">
                <a:effectLst/>
                <a:latin typeface="Calibri" panose="020F0502020204030204" pitchFamily="34" charset="0"/>
                <a:ea typeface="Calibri" panose="020F0502020204030204" pitchFamily="34" charset="0"/>
                <a:cs typeface="Times New Roman" panose="02020603050405020304" pitchFamily="18" charset="0"/>
              </a:rPr>
              <a:t>323 pazienti</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asellaDiTesto 4">
            <a:extLst>
              <a:ext uri="{FF2B5EF4-FFF2-40B4-BE49-F238E27FC236}">
                <a16:creationId xmlns:a16="http://schemas.microsoft.com/office/drawing/2014/main" id="{16435DD0-4522-CB5C-2B55-C3292A14E263}"/>
              </a:ext>
            </a:extLst>
          </p:cNvPr>
          <p:cNvSpPr txBox="1"/>
          <p:nvPr/>
        </p:nvSpPr>
        <p:spPr>
          <a:xfrm>
            <a:off x="8153334" y="6574543"/>
            <a:ext cx="3987484" cy="276999"/>
          </a:xfrm>
          <a:prstGeom prst="rect">
            <a:avLst/>
          </a:prstGeom>
          <a:noFill/>
        </p:spPr>
        <p:txBody>
          <a:bodyPr wrap="square">
            <a:spAutoFit/>
          </a:bodyPr>
          <a:lstStyle/>
          <a:p>
            <a:r>
              <a:rPr lang="it-IT" sz="1200" b="1" i="1" dirty="0" err="1">
                <a:solidFill>
                  <a:schemeClr val="bg1"/>
                </a:solidFill>
              </a:rPr>
              <a:t>Trovini</a:t>
            </a:r>
            <a:r>
              <a:rPr lang="it-IT" sz="1200" b="1" i="1" dirty="0">
                <a:solidFill>
                  <a:schemeClr val="bg1"/>
                </a:solidFill>
              </a:rPr>
              <a:t>,….. De Filippis, </a:t>
            </a:r>
            <a:r>
              <a:rPr lang="it-IT" sz="1200" b="1" i="1" dirty="0" err="1">
                <a:solidFill>
                  <a:schemeClr val="bg1"/>
                </a:solidFill>
              </a:rPr>
              <a:t>European</a:t>
            </a:r>
            <a:r>
              <a:rPr lang="it-IT" sz="1200" b="1" i="1" dirty="0">
                <a:solidFill>
                  <a:schemeClr val="bg1"/>
                </a:solidFill>
              </a:rPr>
              <a:t> </a:t>
            </a:r>
            <a:r>
              <a:rPr lang="it-IT" sz="1200" b="1" i="1" dirty="0" err="1">
                <a:solidFill>
                  <a:schemeClr val="bg1"/>
                </a:solidFill>
              </a:rPr>
              <a:t>Psychiatry</a:t>
            </a:r>
            <a:r>
              <a:rPr lang="it-IT" sz="1200" b="1" i="1" dirty="0">
                <a:solidFill>
                  <a:schemeClr val="bg1"/>
                </a:solidFill>
              </a:rPr>
              <a:t> </a:t>
            </a:r>
            <a:r>
              <a:rPr lang="it-IT" sz="1200" b="1" i="1" dirty="0" err="1">
                <a:solidFill>
                  <a:schemeClr val="bg1"/>
                </a:solidFill>
              </a:rPr>
              <a:t>accepted</a:t>
            </a:r>
            <a:endParaRPr lang="it-IT" sz="1200" b="1" i="1" dirty="0">
              <a:solidFill>
                <a:schemeClr val="bg1"/>
              </a:solidFill>
              <a:effectLst/>
            </a:endParaRPr>
          </a:p>
        </p:txBody>
      </p:sp>
    </p:spTree>
    <p:extLst>
      <p:ext uri="{BB962C8B-B14F-4D97-AF65-F5344CB8AC3E}">
        <p14:creationId xmlns:p14="http://schemas.microsoft.com/office/powerpoint/2010/main" val="1071934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465E7799-E3A6-2F42-8449-EBAB173E516F}"/>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40A1AB94-7C74-9D74-9E9B-20D0FF45CC69}"/>
              </a:ext>
            </a:extLst>
          </p:cNvPr>
          <p:cNvSpPr txBox="1"/>
          <p:nvPr/>
        </p:nvSpPr>
        <p:spPr>
          <a:xfrm flipV="1">
            <a:off x="531913" y="1043688"/>
            <a:ext cx="11128175" cy="4571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CasellaDiTesto 3">
            <a:extLst>
              <a:ext uri="{FF2B5EF4-FFF2-40B4-BE49-F238E27FC236}">
                <a16:creationId xmlns:a16="http://schemas.microsoft.com/office/drawing/2014/main" id="{43D541E3-BAE6-472D-066E-2470533643C0}"/>
              </a:ext>
            </a:extLst>
          </p:cNvPr>
          <p:cNvSpPr txBox="1"/>
          <p:nvPr/>
        </p:nvSpPr>
        <p:spPr>
          <a:xfrm>
            <a:off x="459129" y="353121"/>
            <a:ext cx="11273742" cy="430887"/>
          </a:xfrm>
          <a:prstGeom prst="rect">
            <a:avLst/>
          </a:prstGeom>
          <a:noFill/>
        </p:spPr>
        <p:txBody>
          <a:bodyPr wrap="square" rtlCol="0">
            <a:spAutoFit/>
          </a:bodyPr>
          <a:lstStyle/>
          <a:p>
            <a:pPr algn="ctr"/>
            <a:r>
              <a:rPr lang="it-IT" sz="2200" b="1" i="1" dirty="0">
                <a:effectLst/>
                <a:ea typeface="Calibri" panose="020F0502020204030204" pitchFamily="34" charset="0"/>
                <a:cs typeface="Times New Roman" panose="02020603050405020304" pitchFamily="18" charset="0"/>
              </a:rPr>
              <a:t>Ricerca In Anamnesi Di Una Condizione </a:t>
            </a:r>
            <a:r>
              <a:rPr lang="it-IT" sz="2200" b="1" i="1" dirty="0" err="1">
                <a:effectLst/>
                <a:ea typeface="Calibri" panose="020F0502020204030204" pitchFamily="34" charset="0"/>
                <a:cs typeface="Times New Roman" panose="02020603050405020304" pitchFamily="18" charset="0"/>
              </a:rPr>
              <a:t>Premorbosa</a:t>
            </a:r>
            <a:endParaRPr lang="it-IT" sz="2200" b="1" i="1" dirty="0"/>
          </a:p>
        </p:txBody>
      </p:sp>
      <p:graphicFrame>
        <p:nvGraphicFramePr>
          <p:cNvPr id="3" name="Grafico 2">
            <a:extLst>
              <a:ext uri="{FF2B5EF4-FFF2-40B4-BE49-F238E27FC236}">
                <a16:creationId xmlns:a16="http://schemas.microsoft.com/office/drawing/2014/main" id="{5C527A61-0710-04EA-4705-E2AD8E94593B}"/>
              </a:ext>
            </a:extLst>
          </p:cNvPr>
          <p:cNvGraphicFramePr/>
          <p:nvPr/>
        </p:nvGraphicFramePr>
        <p:xfrm>
          <a:off x="5348676" y="1952634"/>
          <a:ext cx="6384195" cy="3707790"/>
        </p:xfrm>
        <a:graphic>
          <a:graphicData uri="http://schemas.openxmlformats.org/drawingml/2006/chart">
            <c:chart xmlns:c="http://schemas.openxmlformats.org/drawingml/2006/chart" xmlns:r="http://schemas.openxmlformats.org/officeDocument/2006/relationships" r:id="rId3"/>
          </a:graphicData>
        </a:graphic>
      </p:graphicFrame>
      <p:sp>
        <p:nvSpPr>
          <p:cNvPr id="6" name="CasellaDiTesto 5">
            <a:extLst>
              <a:ext uri="{FF2B5EF4-FFF2-40B4-BE49-F238E27FC236}">
                <a16:creationId xmlns:a16="http://schemas.microsoft.com/office/drawing/2014/main" id="{EE95B945-EEC5-C816-39DC-0AAFD73675E0}"/>
              </a:ext>
            </a:extLst>
          </p:cNvPr>
          <p:cNvSpPr txBox="1"/>
          <p:nvPr/>
        </p:nvSpPr>
        <p:spPr>
          <a:xfrm>
            <a:off x="459129" y="1298229"/>
            <a:ext cx="4841004" cy="4801314"/>
          </a:xfrm>
          <a:prstGeom prst="rect">
            <a:avLst/>
          </a:prstGeom>
          <a:noFill/>
        </p:spPr>
        <p:txBody>
          <a:bodyPr wrap="square" rtlCol="0">
            <a:spAutoFit/>
          </a:bodyPr>
          <a:lstStyle/>
          <a:p>
            <a:pPr marL="285750" indent="-285750">
              <a:buFont typeface="Arial" panose="020B0604020202020204" pitchFamily="34" charset="0"/>
              <a:buChar char="•"/>
            </a:pPr>
            <a:r>
              <a:rPr lang="en-US" b="0" kern="1200" dirty="0">
                <a:solidFill>
                  <a:schemeClr val="tx1"/>
                </a:solidFill>
                <a:effectLst/>
              </a:rPr>
              <a:t>Adverse childhood experiences</a:t>
            </a:r>
            <a:r>
              <a:rPr lang="it-IT" b="0" dirty="0">
                <a:effectLst/>
              </a:rPr>
              <a:t> (ACE)</a:t>
            </a:r>
          </a:p>
          <a:p>
            <a:pPr marL="742950" lvl="1" indent="-285750">
              <a:buFont typeface="Arial" panose="020B0604020202020204" pitchFamily="34" charset="0"/>
              <a:buChar char="•"/>
            </a:pPr>
            <a:r>
              <a:rPr lang="en-US" sz="1800" b="0" kern="1200" dirty="0">
                <a:solidFill>
                  <a:schemeClr val="tx1"/>
                </a:solidFill>
                <a:effectLst/>
              </a:rPr>
              <a:t>Abuse of child</a:t>
            </a:r>
          </a:p>
          <a:p>
            <a:pPr marL="742950" lvl="1" indent="-285750">
              <a:buFont typeface="Arial" panose="020B0604020202020204" pitchFamily="34" charset="0"/>
              <a:buChar char="•"/>
            </a:pPr>
            <a:r>
              <a:rPr lang="en-US" sz="1800" b="0" kern="1200" dirty="0">
                <a:solidFill>
                  <a:schemeClr val="tx1"/>
                </a:solidFill>
                <a:effectLst/>
              </a:rPr>
              <a:t>Trauma in child’s household environment</a:t>
            </a:r>
          </a:p>
          <a:p>
            <a:pPr marL="742950" lvl="1" indent="-285750">
              <a:buFont typeface="Arial" panose="020B0604020202020204" pitchFamily="34" charset="0"/>
              <a:buChar char="•"/>
            </a:pPr>
            <a:r>
              <a:rPr lang="en-US" sz="1800" b="0" kern="1200" dirty="0">
                <a:solidFill>
                  <a:schemeClr val="tx1"/>
                </a:solidFill>
                <a:effectLst/>
              </a:rPr>
              <a:t>Neglect of child</a:t>
            </a:r>
          </a:p>
          <a:p>
            <a:pPr marL="285750" indent="-285750">
              <a:buFont typeface="Arial" panose="020B0604020202020204" pitchFamily="34" charset="0"/>
              <a:buChar char="•"/>
            </a:pPr>
            <a:r>
              <a:rPr lang="it-IT" kern="1200" dirty="0">
                <a:solidFill>
                  <a:schemeClr val="tx1"/>
                </a:solidFill>
                <a:effectLst/>
              </a:rPr>
              <a:t>Disturbi del </a:t>
            </a:r>
            <a:r>
              <a:rPr lang="it-IT" kern="1200" dirty="0" err="1">
                <a:solidFill>
                  <a:schemeClr val="tx1"/>
                </a:solidFill>
                <a:effectLst/>
              </a:rPr>
              <a:t>Neurosviluppo</a:t>
            </a:r>
            <a:r>
              <a:rPr lang="it-IT" kern="1200" dirty="0">
                <a:solidFill>
                  <a:schemeClr val="tx1"/>
                </a:solidFill>
                <a:effectLst/>
              </a:rPr>
              <a:t> (DN)</a:t>
            </a:r>
            <a:endParaRPr lang="it-IT" dirty="0"/>
          </a:p>
          <a:p>
            <a:pPr marL="742950" lvl="1" indent="-285750">
              <a:buFont typeface="Arial" panose="020B0604020202020204" pitchFamily="34" charset="0"/>
              <a:buChar char="•"/>
            </a:pPr>
            <a:r>
              <a:rPr lang="it-IT" kern="1200" dirty="0">
                <a:solidFill>
                  <a:schemeClr val="tx1"/>
                </a:solidFill>
                <a:effectLst/>
              </a:rPr>
              <a:t>Disabilità intellettiva lieve </a:t>
            </a:r>
          </a:p>
          <a:p>
            <a:pPr marL="742950" lvl="1" indent="-285750">
              <a:buFont typeface="Arial" panose="020B0604020202020204" pitchFamily="34" charset="0"/>
              <a:buChar char="•"/>
            </a:pPr>
            <a:r>
              <a:rPr lang="it-IT" kern="1200" dirty="0">
                <a:solidFill>
                  <a:schemeClr val="tx1"/>
                </a:solidFill>
                <a:effectLst/>
              </a:rPr>
              <a:t>Disturbi della comunicazione</a:t>
            </a:r>
          </a:p>
          <a:p>
            <a:pPr marL="742950" lvl="1" indent="-285750">
              <a:buFont typeface="Arial" panose="020B0604020202020204" pitchFamily="34" charset="0"/>
              <a:buChar char="•"/>
            </a:pPr>
            <a:r>
              <a:rPr lang="it-IT" kern="1200" dirty="0">
                <a:solidFill>
                  <a:schemeClr val="tx1"/>
                </a:solidFill>
                <a:effectLst/>
              </a:rPr>
              <a:t>Disturbi dello Spettro dell’Autismo</a:t>
            </a:r>
          </a:p>
          <a:p>
            <a:pPr marL="742950" lvl="1" indent="-285750">
              <a:buFont typeface="Arial" panose="020B0604020202020204" pitchFamily="34" charset="0"/>
              <a:buChar char="•"/>
            </a:pPr>
            <a:r>
              <a:rPr lang="it-IT" kern="1200" dirty="0">
                <a:solidFill>
                  <a:schemeClr val="tx1"/>
                </a:solidFill>
                <a:effectLst/>
              </a:rPr>
              <a:t>ADHD</a:t>
            </a:r>
          </a:p>
          <a:p>
            <a:pPr marL="742950" lvl="1" indent="-285750">
              <a:buFont typeface="Arial" panose="020B0604020202020204" pitchFamily="34" charset="0"/>
              <a:buChar char="•"/>
            </a:pPr>
            <a:r>
              <a:rPr lang="it-IT" kern="1200" dirty="0">
                <a:solidFill>
                  <a:schemeClr val="tx1"/>
                </a:solidFill>
                <a:effectLst/>
              </a:rPr>
              <a:t>Disturbi Specifici dell’Apprendimento</a:t>
            </a:r>
          </a:p>
          <a:p>
            <a:pPr marL="742950" lvl="1" indent="-285750">
              <a:buFont typeface="Arial" panose="020B0604020202020204" pitchFamily="34" charset="0"/>
              <a:buChar char="•"/>
            </a:pPr>
            <a:r>
              <a:rPr lang="it-IT" kern="1200" dirty="0">
                <a:solidFill>
                  <a:schemeClr val="tx1"/>
                </a:solidFill>
                <a:effectLst/>
              </a:rPr>
              <a:t>Disturbi del movimento</a:t>
            </a:r>
          </a:p>
          <a:p>
            <a:pPr marL="742950" lvl="1" indent="-285750">
              <a:buFont typeface="Arial" panose="020B0604020202020204" pitchFamily="34" charset="0"/>
              <a:buChar char="•"/>
            </a:pPr>
            <a:r>
              <a:rPr lang="it-IT" kern="1200" dirty="0">
                <a:solidFill>
                  <a:schemeClr val="tx1"/>
                </a:solidFill>
                <a:effectLst/>
              </a:rPr>
              <a:t>Disturbi da TIC</a:t>
            </a:r>
            <a:r>
              <a:rPr lang="it-IT" dirty="0">
                <a:effectLst/>
              </a:rPr>
              <a:t> </a:t>
            </a:r>
            <a:endParaRPr lang="it-IT" dirty="0"/>
          </a:p>
          <a:p>
            <a:pPr marL="285750" indent="-285750">
              <a:buFont typeface="Arial" panose="020B0604020202020204" pitchFamily="34" charset="0"/>
              <a:buChar char="•"/>
            </a:pPr>
            <a:r>
              <a:rPr lang="it-IT" sz="1800" kern="1200" dirty="0">
                <a:solidFill>
                  <a:schemeClr val="tx1"/>
                </a:solidFill>
                <a:effectLst/>
              </a:rPr>
              <a:t>Social and </a:t>
            </a:r>
            <a:r>
              <a:rPr lang="it-IT" sz="1800" kern="1200" dirty="0" err="1">
                <a:solidFill>
                  <a:schemeClr val="tx1"/>
                </a:solidFill>
                <a:effectLst/>
              </a:rPr>
              <a:t>Emotional</a:t>
            </a:r>
            <a:r>
              <a:rPr lang="it-IT" sz="1800" kern="1200" dirty="0">
                <a:solidFill>
                  <a:schemeClr val="tx1"/>
                </a:solidFill>
                <a:effectLst/>
              </a:rPr>
              <a:t> Impairment (SEI)</a:t>
            </a:r>
          </a:p>
          <a:p>
            <a:pPr marL="742950" lvl="1" indent="-285750">
              <a:buFont typeface="Arial" panose="020B0604020202020204" pitchFamily="34" charset="0"/>
              <a:buChar char="•"/>
            </a:pPr>
            <a:r>
              <a:rPr lang="it-IT" kern="1200" dirty="0">
                <a:solidFill>
                  <a:schemeClr val="tx1"/>
                </a:solidFill>
                <a:effectLst/>
              </a:rPr>
              <a:t>compromissione nel funzionamento sociale </a:t>
            </a:r>
          </a:p>
          <a:p>
            <a:pPr marL="742950" lvl="1" indent="-285750">
              <a:buFont typeface="Arial" panose="020B0604020202020204" pitchFamily="34" charset="0"/>
              <a:buChar char="•"/>
            </a:pPr>
            <a:r>
              <a:rPr lang="it-IT" kern="1200" dirty="0">
                <a:solidFill>
                  <a:schemeClr val="tx1"/>
                </a:solidFill>
                <a:effectLst/>
              </a:rPr>
              <a:t>compromissione nella sfera emotiva</a:t>
            </a:r>
            <a:endParaRPr lang="it-IT" b="0" dirty="0"/>
          </a:p>
          <a:p>
            <a:endParaRPr lang="it-IT" dirty="0"/>
          </a:p>
        </p:txBody>
      </p:sp>
      <p:sp>
        <p:nvSpPr>
          <p:cNvPr id="5" name="CasellaDiTesto 4">
            <a:extLst>
              <a:ext uri="{FF2B5EF4-FFF2-40B4-BE49-F238E27FC236}">
                <a16:creationId xmlns:a16="http://schemas.microsoft.com/office/drawing/2014/main" id="{222D54B8-B09B-E6B8-51D7-1497F96B4FFB}"/>
              </a:ext>
            </a:extLst>
          </p:cNvPr>
          <p:cNvSpPr txBox="1"/>
          <p:nvPr/>
        </p:nvSpPr>
        <p:spPr>
          <a:xfrm>
            <a:off x="8153334" y="6574543"/>
            <a:ext cx="3987484" cy="276999"/>
          </a:xfrm>
          <a:prstGeom prst="rect">
            <a:avLst/>
          </a:prstGeom>
          <a:noFill/>
        </p:spPr>
        <p:txBody>
          <a:bodyPr wrap="square">
            <a:spAutoFit/>
          </a:bodyPr>
          <a:lstStyle/>
          <a:p>
            <a:r>
              <a:rPr lang="it-IT" sz="1200" b="1" i="1" dirty="0" err="1">
                <a:solidFill>
                  <a:schemeClr val="bg1"/>
                </a:solidFill>
              </a:rPr>
              <a:t>Trovini</a:t>
            </a:r>
            <a:r>
              <a:rPr lang="it-IT" sz="1200" b="1" i="1" dirty="0">
                <a:solidFill>
                  <a:schemeClr val="bg1"/>
                </a:solidFill>
              </a:rPr>
              <a:t>,….. De Filippis, </a:t>
            </a:r>
            <a:r>
              <a:rPr lang="it-IT" sz="1200" b="1" i="1" dirty="0" err="1">
                <a:solidFill>
                  <a:schemeClr val="bg1"/>
                </a:solidFill>
              </a:rPr>
              <a:t>European</a:t>
            </a:r>
            <a:r>
              <a:rPr lang="it-IT" sz="1200" b="1" i="1" dirty="0">
                <a:solidFill>
                  <a:schemeClr val="bg1"/>
                </a:solidFill>
              </a:rPr>
              <a:t> </a:t>
            </a:r>
            <a:r>
              <a:rPr lang="it-IT" sz="1200" b="1" i="1" dirty="0" err="1">
                <a:solidFill>
                  <a:schemeClr val="bg1"/>
                </a:solidFill>
              </a:rPr>
              <a:t>Psychiatry</a:t>
            </a:r>
            <a:r>
              <a:rPr lang="it-IT" sz="1200" b="1" i="1" dirty="0">
                <a:solidFill>
                  <a:schemeClr val="bg1"/>
                </a:solidFill>
              </a:rPr>
              <a:t> </a:t>
            </a:r>
            <a:r>
              <a:rPr lang="it-IT" sz="1200" b="1" i="1" dirty="0" err="1">
                <a:solidFill>
                  <a:schemeClr val="bg1"/>
                </a:solidFill>
              </a:rPr>
              <a:t>accepted</a:t>
            </a:r>
            <a:endParaRPr lang="it-IT" sz="1200" b="1" i="1" dirty="0">
              <a:solidFill>
                <a:schemeClr val="bg1"/>
              </a:solidFill>
              <a:effectLst/>
            </a:endParaRPr>
          </a:p>
        </p:txBody>
      </p:sp>
    </p:spTree>
    <p:extLst>
      <p:ext uri="{BB962C8B-B14F-4D97-AF65-F5344CB8AC3E}">
        <p14:creationId xmlns:p14="http://schemas.microsoft.com/office/powerpoint/2010/main" val="388708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AFEAB-77BD-564D-8C59-94BB9A724225}"/>
              </a:ext>
            </a:extLst>
          </p:cNvPr>
          <p:cNvSpPr>
            <a:spLocks noGrp="1"/>
          </p:cNvSpPr>
          <p:nvPr>
            <p:ph type="title"/>
          </p:nvPr>
        </p:nvSpPr>
        <p:spPr>
          <a:xfrm>
            <a:off x="0" y="329177"/>
            <a:ext cx="12192000" cy="536158"/>
          </a:xfrm>
        </p:spPr>
        <p:txBody>
          <a:bodyPr>
            <a:noAutofit/>
          </a:bodyPr>
          <a:lstStyle/>
          <a:p>
            <a:pPr algn="ctr"/>
            <a:r>
              <a:rPr lang="it-IT" sz="2200" i="1" dirty="0">
                <a:solidFill>
                  <a:schemeClr val="tx1"/>
                </a:solidFill>
                <a:latin typeface="+mn-lt"/>
              </a:rPr>
              <a:t>Statistiche Descrittive Dell’intero Campione</a:t>
            </a:r>
          </a:p>
        </p:txBody>
      </p:sp>
      <p:sp>
        <p:nvSpPr>
          <p:cNvPr id="17" name="Rettangolo 16">
            <a:extLst>
              <a:ext uri="{FF2B5EF4-FFF2-40B4-BE49-F238E27FC236}">
                <a16:creationId xmlns:a16="http://schemas.microsoft.com/office/drawing/2014/main" id="{38D651A3-08FB-359D-80F0-0FB2AC9153C1}"/>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a:extLst>
              <a:ext uri="{FF2B5EF4-FFF2-40B4-BE49-F238E27FC236}">
                <a16:creationId xmlns:a16="http://schemas.microsoft.com/office/drawing/2014/main" id="{7F079042-84E6-C39B-EF98-4A6EF3E4D261}"/>
              </a:ext>
            </a:extLst>
          </p:cNvPr>
          <p:cNvSpPr txBox="1"/>
          <p:nvPr/>
        </p:nvSpPr>
        <p:spPr>
          <a:xfrm flipV="1">
            <a:off x="507673" y="1029833"/>
            <a:ext cx="11128175" cy="4571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5" name="Grafico 4">
            <a:extLst>
              <a:ext uri="{FF2B5EF4-FFF2-40B4-BE49-F238E27FC236}">
                <a16:creationId xmlns:a16="http://schemas.microsoft.com/office/drawing/2014/main" id="{A9D30277-BC6A-C5C3-D0CC-DFC0E7CB8214}"/>
              </a:ext>
            </a:extLst>
          </p:cNvPr>
          <p:cNvGraphicFramePr>
            <a:graphicFrameLocks/>
          </p:cNvGraphicFramePr>
          <p:nvPr/>
        </p:nvGraphicFramePr>
        <p:xfrm>
          <a:off x="1828800" y="1285769"/>
          <a:ext cx="7910285" cy="5064471"/>
        </p:xfrm>
        <a:graphic>
          <a:graphicData uri="http://schemas.openxmlformats.org/drawingml/2006/chart">
            <c:chart xmlns:c="http://schemas.openxmlformats.org/drawingml/2006/chart" xmlns:r="http://schemas.openxmlformats.org/officeDocument/2006/relationships" r:id="rId3"/>
          </a:graphicData>
        </a:graphic>
      </p:graphicFrame>
      <p:sp>
        <p:nvSpPr>
          <p:cNvPr id="3" name="CasellaDiTesto 2">
            <a:extLst>
              <a:ext uri="{FF2B5EF4-FFF2-40B4-BE49-F238E27FC236}">
                <a16:creationId xmlns:a16="http://schemas.microsoft.com/office/drawing/2014/main" id="{64B92D13-87B5-018D-C4CE-DD933A69E47A}"/>
              </a:ext>
            </a:extLst>
          </p:cNvPr>
          <p:cNvSpPr txBox="1"/>
          <p:nvPr/>
        </p:nvSpPr>
        <p:spPr>
          <a:xfrm>
            <a:off x="8153334" y="6574543"/>
            <a:ext cx="3987484" cy="276999"/>
          </a:xfrm>
          <a:prstGeom prst="rect">
            <a:avLst/>
          </a:prstGeom>
          <a:noFill/>
        </p:spPr>
        <p:txBody>
          <a:bodyPr wrap="square">
            <a:spAutoFit/>
          </a:bodyPr>
          <a:lstStyle/>
          <a:p>
            <a:r>
              <a:rPr lang="it-IT" sz="1200" b="1" i="1" dirty="0" err="1">
                <a:solidFill>
                  <a:schemeClr val="bg1"/>
                </a:solidFill>
              </a:rPr>
              <a:t>Trovini</a:t>
            </a:r>
            <a:r>
              <a:rPr lang="it-IT" sz="1200" b="1" i="1" dirty="0">
                <a:solidFill>
                  <a:schemeClr val="bg1"/>
                </a:solidFill>
              </a:rPr>
              <a:t>,….. De Filippis, </a:t>
            </a:r>
            <a:r>
              <a:rPr lang="it-IT" sz="1200" b="1" i="1" dirty="0" err="1">
                <a:solidFill>
                  <a:schemeClr val="bg1"/>
                </a:solidFill>
              </a:rPr>
              <a:t>European</a:t>
            </a:r>
            <a:r>
              <a:rPr lang="it-IT" sz="1200" b="1" i="1" dirty="0">
                <a:solidFill>
                  <a:schemeClr val="bg1"/>
                </a:solidFill>
              </a:rPr>
              <a:t> </a:t>
            </a:r>
            <a:r>
              <a:rPr lang="it-IT" sz="1200" b="1" i="1" dirty="0" err="1">
                <a:solidFill>
                  <a:schemeClr val="bg1"/>
                </a:solidFill>
              </a:rPr>
              <a:t>Psychiatry</a:t>
            </a:r>
            <a:r>
              <a:rPr lang="it-IT" sz="1200" b="1" i="1" dirty="0">
                <a:solidFill>
                  <a:schemeClr val="bg1"/>
                </a:solidFill>
              </a:rPr>
              <a:t> </a:t>
            </a:r>
            <a:r>
              <a:rPr lang="it-IT" sz="1200" b="1" i="1" dirty="0" err="1">
                <a:solidFill>
                  <a:schemeClr val="bg1"/>
                </a:solidFill>
              </a:rPr>
              <a:t>accepted</a:t>
            </a:r>
            <a:endParaRPr lang="it-IT" sz="1200" b="1" i="1" dirty="0">
              <a:solidFill>
                <a:schemeClr val="bg1"/>
              </a:solidFill>
              <a:effectLst/>
            </a:endParaRPr>
          </a:p>
        </p:txBody>
      </p:sp>
    </p:spTree>
    <p:extLst>
      <p:ext uri="{BB962C8B-B14F-4D97-AF65-F5344CB8AC3E}">
        <p14:creationId xmlns:p14="http://schemas.microsoft.com/office/powerpoint/2010/main" val="3025698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465E7799-E3A6-2F42-8449-EBAB173E516F}"/>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itolo 1">
            <a:extLst>
              <a:ext uri="{FF2B5EF4-FFF2-40B4-BE49-F238E27FC236}">
                <a16:creationId xmlns:a16="http://schemas.microsoft.com/office/drawing/2014/main" id="{EA8336A1-9E42-0E4F-8049-7A9688C65AB5}"/>
              </a:ext>
            </a:extLst>
          </p:cNvPr>
          <p:cNvSpPr>
            <a:spLocks noGrp="1"/>
          </p:cNvSpPr>
          <p:nvPr>
            <p:ph type="title"/>
          </p:nvPr>
        </p:nvSpPr>
        <p:spPr>
          <a:xfrm>
            <a:off x="0" y="419607"/>
            <a:ext cx="12192000" cy="536158"/>
          </a:xfr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200" b="1" i="1" dirty="0">
                <a:solidFill>
                  <a:schemeClr val="tx1"/>
                </a:solidFill>
                <a:latin typeface="+mn-lt"/>
              </a:rPr>
              <a:t>Statistiche Descrittive Dell’intero Campione</a:t>
            </a:r>
          </a:p>
        </p:txBody>
      </p:sp>
      <p:sp>
        <p:nvSpPr>
          <p:cNvPr id="2" name="CasellaDiTesto 1">
            <a:extLst>
              <a:ext uri="{FF2B5EF4-FFF2-40B4-BE49-F238E27FC236}">
                <a16:creationId xmlns:a16="http://schemas.microsoft.com/office/drawing/2014/main" id="{40A1AB94-7C74-9D74-9E9B-20D0FF45CC69}"/>
              </a:ext>
            </a:extLst>
          </p:cNvPr>
          <p:cNvSpPr txBox="1"/>
          <p:nvPr/>
        </p:nvSpPr>
        <p:spPr>
          <a:xfrm flipV="1">
            <a:off x="531913" y="1043688"/>
            <a:ext cx="11128175" cy="4571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4" name="Tabella 3">
            <a:extLst>
              <a:ext uri="{FF2B5EF4-FFF2-40B4-BE49-F238E27FC236}">
                <a16:creationId xmlns:a16="http://schemas.microsoft.com/office/drawing/2014/main" id="{E0583B0E-2C54-371A-024A-094FC7A097F2}"/>
              </a:ext>
            </a:extLst>
          </p:cNvPr>
          <p:cNvGraphicFramePr>
            <a:graphicFrameLocks noGrp="1"/>
          </p:cNvGraphicFramePr>
          <p:nvPr/>
        </p:nvGraphicFramePr>
        <p:xfrm>
          <a:off x="7813632" y="1242109"/>
          <a:ext cx="3148965" cy="2194560"/>
        </p:xfrm>
        <a:graphic>
          <a:graphicData uri="http://schemas.openxmlformats.org/drawingml/2006/table">
            <a:tbl>
              <a:tblPr firstRow="1" firstCol="1" bandRow="1">
                <a:tableStyleId>{5A111915-BE36-4E01-A7E5-04B1672EAD32}</a:tableStyleId>
              </a:tblPr>
              <a:tblGrid>
                <a:gridCol w="1800225">
                  <a:extLst>
                    <a:ext uri="{9D8B030D-6E8A-4147-A177-3AD203B41FA5}">
                      <a16:colId xmlns:a16="http://schemas.microsoft.com/office/drawing/2014/main" val="1147276735"/>
                    </a:ext>
                  </a:extLst>
                </a:gridCol>
                <a:gridCol w="1348740">
                  <a:extLst>
                    <a:ext uri="{9D8B030D-6E8A-4147-A177-3AD203B41FA5}">
                      <a16:colId xmlns:a16="http://schemas.microsoft.com/office/drawing/2014/main" val="3330997061"/>
                    </a:ext>
                  </a:extLst>
                </a:gridCol>
              </a:tblGrid>
              <a:tr h="0">
                <a:tc>
                  <a:txBody>
                    <a:bodyPr/>
                    <a:lstStyle/>
                    <a:p>
                      <a:pPr algn="ctr"/>
                      <a:r>
                        <a:rPr lang="it-IT" sz="1800" b="1">
                          <a:effectLst/>
                        </a:rPr>
                        <a:t>Variabili</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b="1" dirty="0" err="1">
                          <a:effectLst/>
                        </a:rPr>
                        <a:t>N</a:t>
                      </a:r>
                      <a:r>
                        <a:rPr lang="it-IT" sz="1800" b="1" dirty="0">
                          <a:effectLst/>
                        </a:rPr>
                        <a:t> (%)</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71832838"/>
                  </a:ext>
                </a:extLst>
              </a:tr>
              <a:tr h="0">
                <a:tc>
                  <a:txBody>
                    <a:bodyPr/>
                    <a:lstStyle/>
                    <a:p>
                      <a:r>
                        <a:rPr lang="it-IT" sz="1800" dirty="0" err="1">
                          <a:effectLst/>
                        </a:rPr>
                        <a:t>Poliuso</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a:effectLst/>
                        </a:rPr>
                        <a:t>205 (63.5)</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77833878"/>
                  </a:ext>
                </a:extLst>
              </a:tr>
              <a:tr h="0">
                <a:tc>
                  <a:txBody>
                    <a:bodyPr/>
                    <a:lstStyle/>
                    <a:p>
                      <a:r>
                        <a:rPr lang="it-IT" sz="1800">
                          <a:effectLst/>
                        </a:rPr>
                        <a:t>Cocaina</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a:effectLst/>
                        </a:rPr>
                        <a:t>134 (41.5)</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39862716"/>
                  </a:ext>
                </a:extLst>
              </a:tr>
              <a:tr h="0">
                <a:tc>
                  <a:txBody>
                    <a:bodyPr/>
                    <a:lstStyle/>
                    <a:p>
                      <a:r>
                        <a:rPr lang="en-US" sz="1800" dirty="0" err="1">
                          <a:effectLst/>
                        </a:rPr>
                        <a:t>Oppioidi</a:t>
                      </a:r>
                      <a:r>
                        <a:rPr lang="en-US" sz="1800" dirty="0">
                          <a:effectLst/>
                        </a:rPr>
                        <a:t> </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a:effectLst/>
                        </a:rPr>
                        <a:t>24 (7.4)</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90183976"/>
                  </a:ext>
                </a:extLst>
              </a:tr>
              <a:tr h="0">
                <a:tc>
                  <a:txBody>
                    <a:bodyPr/>
                    <a:lstStyle/>
                    <a:p>
                      <a:r>
                        <a:rPr lang="it-IT" sz="1800">
                          <a:effectLst/>
                        </a:rPr>
                        <a:t>Amfetamine</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dirty="0">
                          <a:effectLst/>
                        </a:rPr>
                        <a:t>49 (15.2)</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81951118"/>
                  </a:ext>
                </a:extLst>
              </a:tr>
              <a:tr h="0">
                <a:tc>
                  <a:txBody>
                    <a:bodyPr/>
                    <a:lstStyle/>
                    <a:p>
                      <a:r>
                        <a:rPr lang="it-IT" sz="1800">
                          <a:effectLst/>
                        </a:rPr>
                        <a:t>Allucinogeni</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a:effectLst/>
                        </a:rPr>
                        <a:t>32 (9.9)</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35696287"/>
                  </a:ext>
                </a:extLst>
              </a:tr>
              <a:tr h="0">
                <a:tc>
                  <a:txBody>
                    <a:bodyPr/>
                    <a:lstStyle/>
                    <a:p>
                      <a:r>
                        <a:rPr lang="it-IT" sz="1800" dirty="0">
                          <a:effectLst/>
                        </a:rPr>
                        <a:t>Alcol</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a:effectLst/>
                        </a:rPr>
                        <a:t>117 (36.2)</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85073138"/>
                  </a:ext>
                </a:extLst>
              </a:tr>
              <a:tr h="0">
                <a:tc>
                  <a:txBody>
                    <a:bodyPr/>
                    <a:lstStyle/>
                    <a:p>
                      <a:r>
                        <a:rPr lang="it-IT" sz="1800">
                          <a:effectLst/>
                        </a:rPr>
                        <a:t>BDZ</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dirty="0">
                          <a:effectLst/>
                        </a:rPr>
                        <a:t>24 (7.4)</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00246637"/>
                  </a:ext>
                </a:extLst>
              </a:tr>
            </a:tbl>
          </a:graphicData>
        </a:graphic>
      </p:graphicFrame>
      <p:graphicFrame>
        <p:nvGraphicFramePr>
          <p:cNvPr id="5" name="Tabella 4">
            <a:extLst>
              <a:ext uri="{FF2B5EF4-FFF2-40B4-BE49-F238E27FC236}">
                <a16:creationId xmlns:a16="http://schemas.microsoft.com/office/drawing/2014/main" id="{A049965D-DF7F-2301-C7CB-2B38E854A0AB}"/>
              </a:ext>
            </a:extLst>
          </p:cNvPr>
          <p:cNvGraphicFramePr>
            <a:graphicFrameLocks noGrp="1"/>
          </p:cNvGraphicFramePr>
          <p:nvPr>
            <p:extLst>
              <p:ext uri="{D42A27DB-BD31-4B8C-83A1-F6EECF244321}">
                <p14:modId xmlns:p14="http://schemas.microsoft.com/office/powerpoint/2010/main" val="3276823194"/>
              </p:ext>
            </p:extLst>
          </p:nvPr>
        </p:nvGraphicFramePr>
        <p:xfrm>
          <a:off x="1124931" y="1242109"/>
          <a:ext cx="3723465" cy="4389120"/>
        </p:xfrm>
        <a:graphic>
          <a:graphicData uri="http://schemas.openxmlformats.org/drawingml/2006/table">
            <a:tbl>
              <a:tblPr firstRow="1" firstCol="1" bandRow="1">
                <a:tableStyleId>{5A111915-BE36-4E01-A7E5-04B1672EAD32}</a:tableStyleId>
              </a:tblPr>
              <a:tblGrid>
                <a:gridCol w="2128660">
                  <a:extLst>
                    <a:ext uri="{9D8B030D-6E8A-4147-A177-3AD203B41FA5}">
                      <a16:colId xmlns:a16="http://schemas.microsoft.com/office/drawing/2014/main" val="2820261598"/>
                    </a:ext>
                  </a:extLst>
                </a:gridCol>
                <a:gridCol w="1594805">
                  <a:extLst>
                    <a:ext uri="{9D8B030D-6E8A-4147-A177-3AD203B41FA5}">
                      <a16:colId xmlns:a16="http://schemas.microsoft.com/office/drawing/2014/main" val="1891103573"/>
                    </a:ext>
                  </a:extLst>
                </a:gridCol>
              </a:tblGrid>
              <a:tr h="0">
                <a:tc>
                  <a:txBody>
                    <a:bodyPr/>
                    <a:lstStyle/>
                    <a:p>
                      <a:pPr algn="ctr"/>
                      <a:r>
                        <a:rPr lang="it-IT" sz="1800" b="1">
                          <a:effectLst/>
                        </a:rPr>
                        <a:t>Variabili</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b="1" dirty="0">
                          <a:effectLst/>
                        </a:rPr>
                        <a:t>M (</a:t>
                      </a:r>
                      <a:r>
                        <a:rPr lang="it-IT" sz="1800" b="1" dirty="0" err="1">
                          <a:effectLst/>
                        </a:rPr>
                        <a:t>ds</a:t>
                      </a:r>
                      <a:r>
                        <a:rPr lang="it-IT" sz="1800" b="1" dirty="0">
                          <a:effectLst/>
                        </a:rPr>
                        <a:t>)</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98154818"/>
                  </a:ext>
                </a:extLst>
              </a:tr>
              <a:tr h="0">
                <a:tc>
                  <a:txBody>
                    <a:bodyPr/>
                    <a:lstStyle/>
                    <a:p>
                      <a:r>
                        <a:rPr lang="it-IT" sz="1800" dirty="0">
                          <a:effectLst/>
                        </a:rPr>
                        <a:t>Età</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dirty="0">
                          <a:effectLst/>
                        </a:rPr>
                        <a:t>22.94 (4.69)</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04385968"/>
                  </a:ext>
                </a:extLst>
              </a:tr>
              <a:tr h="0">
                <a:tc>
                  <a:txBody>
                    <a:bodyPr/>
                    <a:lstStyle/>
                    <a:p>
                      <a:r>
                        <a:rPr lang="en-US" sz="1800">
                          <a:effectLst/>
                        </a:rPr>
                        <a:t>Età inizio cannabis </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dirty="0">
                          <a:effectLst/>
                        </a:rPr>
                        <a:t>14.39 (2.20)</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78508658"/>
                  </a:ext>
                </a:extLst>
              </a:tr>
              <a:tr h="0">
                <a:tc>
                  <a:txBody>
                    <a:bodyPr/>
                    <a:lstStyle/>
                    <a:p>
                      <a:r>
                        <a:rPr lang="it-IT" sz="1800">
                          <a:effectLst/>
                        </a:rPr>
                        <a:t>Età di esordio</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dirty="0">
                          <a:effectLst/>
                        </a:rPr>
                        <a:t>16.32 (3.04)</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2774103"/>
                  </a:ext>
                </a:extLst>
              </a:tr>
              <a:tr h="0">
                <a:tc>
                  <a:txBody>
                    <a:bodyPr/>
                    <a:lstStyle/>
                    <a:p>
                      <a:r>
                        <a:rPr lang="en-US" sz="1800" dirty="0" err="1">
                          <a:effectLst/>
                        </a:rPr>
                        <a:t>ΔTcannabis-esordio</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dirty="0">
                          <a:effectLst/>
                        </a:rPr>
                        <a:t>1.98 (2.03)</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06065645"/>
                  </a:ext>
                </a:extLst>
              </a:tr>
              <a:tr h="0">
                <a:tc>
                  <a:txBody>
                    <a:bodyPr/>
                    <a:lstStyle/>
                    <a:p>
                      <a:r>
                        <a:rPr lang="it-IT" sz="1800">
                          <a:effectLst/>
                        </a:rPr>
                        <a:t>Età primo ricovero</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dirty="0">
                          <a:effectLst/>
                        </a:rPr>
                        <a:t>17.59 (3.57)</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33077432"/>
                  </a:ext>
                </a:extLst>
              </a:tr>
              <a:tr h="0">
                <a:tc>
                  <a:txBody>
                    <a:bodyPr/>
                    <a:lstStyle/>
                    <a:p>
                      <a:pPr algn="ctr"/>
                      <a:r>
                        <a:rPr lang="it-IT" sz="1800" b="1" dirty="0">
                          <a:effectLst/>
                        </a:rPr>
                        <a:t>Variabili</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r>
                        <a:rPr lang="it-IT" sz="1800" b="1" dirty="0" err="1">
                          <a:effectLst/>
                        </a:rPr>
                        <a:t>N</a:t>
                      </a:r>
                      <a:r>
                        <a:rPr lang="it-IT" sz="1800" b="1" dirty="0">
                          <a:effectLst/>
                        </a:rPr>
                        <a:t> (%)</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1280513465"/>
                  </a:ext>
                </a:extLst>
              </a:tr>
              <a:tr h="0">
                <a:tc>
                  <a:txBody>
                    <a:bodyPr/>
                    <a:lstStyle/>
                    <a:p>
                      <a:r>
                        <a:rPr lang="it-IT" sz="1800">
                          <a:effectLst/>
                        </a:rPr>
                        <a:t>Sesso</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dirty="0">
                          <a:effectLst/>
                        </a:rPr>
                        <a:t> </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72421624"/>
                  </a:ext>
                </a:extLst>
              </a:tr>
              <a:tr h="0">
                <a:tc>
                  <a:txBody>
                    <a:bodyPr/>
                    <a:lstStyle/>
                    <a:p>
                      <a:r>
                        <a:rPr lang="it-IT" sz="1800">
                          <a:effectLst/>
                        </a:rPr>
                        <a:t> M</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a:effectLst/>
                        </a:rPr>
                        <a:t>209 (64.7)</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35382117"/>
                  </a:ext>
                </a:extLst>
              </a:tr>
              <a:tr h="0">
                <a:tc>
                  <a:txBody>
                    <a:bodyPr/>
                    <a:lstStyle/>
                    <a:p>
                      <a:r>
                        <a:rPr lang="it-IT" sz="1800">
                          <a:effectLst/>
                        </a:rPr>
                        <a:t> F</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dirty="0">
                          <a:effectLst/>
                        </a:rPr>
                        <a:t>114 (35.5)</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09991122"/>
                  </a:ext>
                </a:extLst>
              </a:tr>
              <a:tr h="0">
                <a:tc>
                  <a:txBody>
                    <a:bodyPr/>
                    <a:lstStyle/>
                    <a:p>
                      <a:r>
                        <a:rPr lang="it-IT" sz="1800">
                          <a:effectLst/>
                        </a:rPr>
                        <a:t>Pazienti &lt; 18 anni</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a:effectLst/>
                        </a:rPr>
                        <a:t>35 (10.8)</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11387247"/>
                  </a:ext>
                </a:extLst>
              </a:tr>
              <a:tr h="0">
                <a:tc>
                  <a:txBody>
                    <a:bodyPr/>
                    <a:lstStyle/>
                    <a:p>
                      <a:r>
                        <a:rPr lang="it-IT" sz="1800" dirty="0">
                          <a:effectLst/>
                        </a:rPr>
                        <a:t>Dosaggio Cannabis</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a:effectLst/>
                        </a:rPr>
                        <a:t> </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01535756"/>
                  </a:ext>
                </a:extLst>
              </a:tr>
              <a:tr h="0">
                <a:tc>
                  <a:txBody>
                    <a:bodyPr/>
                    <a:lstStyle/>
                    <a:p>
                      <a:r>
                        <a:rPr lang="it-IT" sz="1800" dirty="0">
                          <a:effectLst/>
                        </a:rPr>
                        <a:t> &lt;1 g/die </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a:effectLst/>
                        </a:rPr>
                        <a:t>114 (35.3)</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83348513"/>
                  </a:ext>
                </a:extLst>
              </a:tr>
              <a:tr h="0">
                <a:tc>
                  <a:txBody>
                    <a:bodyPr/>
                    <a:lstStyle/>
                    <a:p>
                      <a:r>
                        <a:rPr lang="it-IT" sz="1800" dirty="0">
                          <a:effectLst/>
                        </a:rPr>
                        <a:t>1-2 g/die</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dirty="0">
                          <a:effectLst/>
                        </a:rPr>
                        <a:t>119 (36.8)</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24284731"/>
                  </a:ext>
                </a:extLst>
              </a:tr>
              <a:tr h="0">
                <a:tc>
                  <a:txBody>
                    <a:bodyPr/>
                    <a:lstStyle/>
                    <a:p>
                      <a:r>
                        <a:rPr lang="it-IT" sz="1800" dirty="0">
                          <a:effectLst/>
                        </a:rPr>
                        <a:t>2-4 g/die</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a:effectLst/>
                        </a:rPr>
                        <a:t>89 (27.6)</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57822128"/>
                  </a:ext>
                </a:extLst>
              </a:tr>
              <a:tr h="0">
                <a:tc>
                  <a:txBody>
                    <a:bodyPr/>
                    <a:lstStyle/>
                    <a:p>
                      <a:r>
                        <a:rPr lang="it-IT" sz="1800" dirty="0">
                          <a:effectLst/>
                        </a:rPr>
                        <a:t>&gt;4 g/die</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dirty="0">
                          <a:effectLst/>
                        </a:rPr>
                        <a:t>1 (.03)</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33540194"/>
                  </a:ext>
                </a:extLst>
              </a:tr>
            </a:tbl>
          </a:graphicData>
        </a:graphic>
      </p:graphicFrame>
      <p:graphicFrame>
        <p:nvGraphicFramePr>
          <p:cNvPr id="6" name="Grafico 5">
            <a:extLst>
              <a:ext uri="{FF2B5EF4-FFF2-40B4-BE49-F238E27FC236}">
                <a16:creationId xmlns:a16="http://schemas.microsoft.com/office/drawing/2014/main" id="{4E7C22A8-CFD7-F8DC-039C-74D5556CF634}"/>
              </a:ext>
            </a:extLst>
          </p:cNvPr>
          <p:cNvGraphicFramePr/>
          <p:nvPr/>
        </p:nvGraphicFramePr>
        <p:xfrm>
          <a:off x="7140379" y="3805025"/>
          <a:ext cx="4495469" cy="2633368"/>
        </p:xfrm>
        <a:graphic>
          <a:graphicData uri="http://schemas.openxmlformats.org/drawingml/2006/chart">
            <c:chart xmlns:c="http://schemas.openxmlformats.org/drawingml/2006/chart" xmlns:r="http://schemas.openxmlformats.org/officeDocument/2006/relationships" r:id="rId3"/>
          </a:graphicData>
        </a:graphic>
      </p:graphicFrame>
      <p:sp>
        <p:nvSpPr>
          <p:cNvPr id="3" name="CasellaDiTesto 2">
            <a:extLst>
              <a:ext uri="{FF2B5EF4-FFF2-40B4-BE49-F238E27FC236}">
                <a16:creationId xmlns:a16="http://schemas.microsoft.com/office/drawing/2014/main" id="{7EDD469B-20EF-197C-71FA-BE4F2DFC62E7}"/>
              </a:ext>
            </a:extLst>
          </p:cNvPr>
          <p:cNvSpPr txBox="1"/>
          <p:nvPr/>
        </p:nvSpPr>
        <p:spPr>
          <a:xfrm>
            <a:off x="8153334" y="6574543"/>
            <a:ext cx="3987484" cy="276999"/>
          </a:xfrm>
          <a:prstGeom prst="rect">
            <a:avLst/>
          </a:prstGeom>
          <a:noFill/>
        </p:spPr>
        <p:txBody>
          <a:bodyPr wrap="square">
            <a:spAutoFit/>
          </a:bodyPr>
          <a:lstStyle/>
          <a:p>
            <a:r>
              <a:rPr lang="it-IT" sz="1200" b="1" i="1" dirty="0" err="1">
                <a:solidFill>
                  <a:schemeClr val="bg1"/>
                </a:solidFill>
              </a:rPr>
              <a:t>Trovini</a:t>
            </a:r>
            <a:r>
              <a:rPr lang="it-IT" sz="1200" b="1" i="1" dirty="0">
                <a:solidFill>
                  <a:schemeClr val="bg1"/>
                </a:solidFill>
              </a:rPr>
              <a:t>,….. De Filippis, </a:t>
            </a:r>
            <a:r>
              <a:rPr lang="it-IT" sz="1200" b="1" i="1" dirty="0" err="1">
                <a:solidFill>
                  <a:schemeClr val="bg1"/>
                </a:solidFill>
              </a:rPr>
              <a:t>European</a:t>
            </a:r>
            <a:r>
              <a:rPr lang="it-IT" sz="1200" b="1" i="1" dirty="0">
                <a:solidFill>
                  <a:schemeClr val="bg1"/>
                </a:solidFill>
              </a:rPr>
              <a:t> </a:t>
            </a:r>
            <a:r>
              <a:rPr lang="it-IT" sz="1200" b="1" i="1" dirty="0" err="1">
                <a:solidFill>
                  <a:schemeClr val="bg1"/>
                </a:solidFill>
              </a:rPr>
              <a:t>Psychiatry</a:t>
            </a:r>
            <a:r>
              <a:rPr lang="it-IT" sz="1200" b="1" i="1" dirty="0">
                <a:solidFill>
                  <a:schemeClr val="bg1"/>
                </a:solidFill>
              </a:rPr>
              <a:t> </a:t>
            </a:r>
            <a:r>
              <a:rPr lang="it-IT" sz="1200" b="1" i="1" dirty="0" err="1">
                <a:solidFill>
                  <a:schemeClr val="bg1"/>
                </a:solidFill>
              </a:rPr>
              <a:t>accepted</a:t>
            </a:r>
            <a:endParaRPr lang="it-IT" sz="1200" b="1" i="1" dirty="0">
              <a:solidFill>
                <a:schemeClr val="bg1"/>
              </a:solidFill>
              <a:effectLst/>
            </a:endParaRPr>
          </a:p>
        </p:txBody>
      </p:sp>
    </p:spTree>
    <p:extLst>
      <p:ext uri="{BB962C8B-B14F-4D97-AF65-F5344CB8AC3E}">
        <p14:creationId xmlns:p14="http://schemas.microsoft.com/office/powerpoint/2010/main" val="28494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465E7799-E3A6-2F42-8449-EBAB173E516F}"/>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itolo 1">
            <a:extLst>
              <a:ext uri="{FF2B5EF4-FFF2-40B4-BE49-F238E27FC236}">
                <a16:creationId xmlns:a16="http://schemas.microsoft.com/office/drawing/2014/main" id="{EA8336A1-9E42-0E4F-8049-7A9688C65AB5}"/>
              </a:ext>
            </a:extLst>
          </p:cNvPr>
          <p:cNvSpPr>
            <a:spLocks noGrp="1"/>
          </p:cNvSpPr>
          <p:nvPr>
            <p:ph type="title"/>
          </p:nvPr>
        </p:nvSpPr>
        <p:spPr>
          <a:xfrm>
            <a:off x="0" y="419607"/>
            <a:ext cx="12192000" cy="536158"/>
          </a:xfr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200" b="1" i="1" dirty="0">
                <a:solidFill>
                  <a:schemeClr val="tx1"/>
                </a:solidFill>
                <a:latin typeface="Calibri" panose="020F0502020204030204" pitchFamily="34" charset="0"/>
                <a:ea typeface="Calibri" panose="020F0502020204030204" pitchFamily="34" charset="0"/>
                <a:cs typeface="Times New Roman" panose="02020603050405020304" pitchFamily="18" charset="0"/>
              </a:rPr>
              <a:t>D</a:t>
            </a:r>
            <a:r>
              <a:rPr lang="it-IT" sz="2200" b="1"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ifferenze Tra Pazienti Con O Senza Condizioni </a:t>
            </a:r>
            <a:r>
              <a:rPr lang="it-IT" sz="2200" b="1" i="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Premorbose</a:t>
            </a:r>
            <a:r>
              <a:rPr lang="it-IT" sz="2200" b="1"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Rispetto Al Decorso Clinico</a:t>
            </a:r>
            <a:endParaRPr lang="it-IT" sz="2200" b="1" i="1" dirty="0">
              <a:solidFill>
                <a:schemeClr val="tx1"/>
              </a:solidFill>
              <a:latin typeface="+mn-lt"/>
            </a:endParaRPr>
          </a:p>
        </p:txBody>
      </p:sp>
      <p:sp>
        <p:nvSpPr>
          <p:cNvPr id="2" name="CasellaDiTesto 1">
            <a:extLst>
              <a:ext uri="{FF2B5EF4-FFF2-40B4-BE49-F238E27FC236}">
                <a16:creationId xmlns:a16="http://schemas.microsoft.com/office/drawing/2014/main" id="{40A1AB94-7C74-9D74-9E9B-20D0FF45CC69}"/>
              </a:ext>
            </a:extLst>
          </p:cNvPr>
          <p:cNvSpPr txBox="1"/>
          <p:nvPr/>
        </p:nvSpPr>
        <p:spPr>
          <a:xfrm flipV="1">
            <a:off x="531913" y="1043688"/>
            <a:ext cx="11128175" cy="4571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3" name="Tabella 2">
            <a:extLst>
              <a:ext uri="{FF2B5EF4-FFF2-40B4-BE49-F238E27FC236}">
                <a16:creationId xmlns:a16="http://schemas.microsoft.com/office/drawing/2014/main" id="{ED065908-B094-A6BF-109A-5C3E228E3651}"/>
              </a:ext>
            </a:extLst>
          </p:cNvPr>
          <p:cNvGraphicFramePr>
            <a:graphicFrameLocks noGrp="1"/>
          </p:cNvGraphicFramePr>
          <p:nvPr/>
        </p:nvGraphicFramePr>
        <p:xfrm>
          <a:off x="1405533" y="2231256"/>
          <a:ext cx="9380934" cy="1894045"/>
        </p:xfrm>
        <a:graphic>
          <a:graphicData uri="http://schemas.openxmlformats.org/drawingml/2006/table">
            <a:tbl>
              <a:tblPr firstRow="1" firstCol="1" bandRow="1">
                <a:tableStyleId>{22838BEF-8BB2-4498-84A7-C5851F593DF1}</a:tableStyleId>
              </a:tblPr>
              <a:tblGrid>
                <a:gridCol w="2763973">
                  <a:extLst>
                    <a:ext uri="{9D8B030D-6E8A-4147-A177-3AD203B41FA5}">
                      <a16:colId xmlns:a16="http://schemas.microsoft.com/office/drawing/2014/main" val="2969849686"/>
                    </a:ext>
                  </a:extLst>
                </a:gridCol>
                <a:gridCol w="2070786">
                  <a:extLst>
                    <a:ext uri="{9D8B030D-6E8A-4147-A177-3AD203B41FA5}">
                      <a16:colId xmlns:a16="http://schemas.microsoft.com/office/drawing/2014/main" val="3059567005"/>
                    </a:ext>
                  </a:extLst>
                </a:gridCol>
                <a:gridCol w="2070786">
                  <a:extLst>
                    <a:ext uri="{9D8B030D-6E8A-4147-A177-3AD203B41FA5}">
                      <a16:colId xmlns:a16="http://schemas.microsoft.com/office/drawing/2014/main" val="4152489331"/>
                    </a:ext>
                  </a:extLst>
                </a:gridCol>
                <a:gridCol w="1237207">
                  <a:extLst>
                    <a:ext uri="{9D8B030D-6E8A-4147-A177-3AD203B41FA5}">
                      <a16:colId xmlns:a16="http://schemas.microsoft.com/office/drawing/2014/main" val="3799517609"/>
                    </a:ext>
                  </a:extLst>
                </a:gridCol>
                <a:gridCol w="1238182">
                  <a:extLst>
                    <a:ext uri="{9D8B030D-6E8A-4147-A177-3AD203B41FA5}">
                      <a16:colId xmlns:a16="http://schemas.microsoft.com/office/drawing/2014/main" val="1459815429"/>
                    </a:ext>
                  </a:extLst>
                </a:gridCol>
              </a:tblGrid>
              <a:tr h="631349">
                <a:tc>
                  <a:txBody>
                    <a:bodyPr/>
                    <a:lstStyle/>
                    <a:p>
                      <a:pPr algn="ctr"/>
                      <a:r>
                        <a:rPr lang="it-IT" sz="1800" b="1" dirty="0">
                          <a:effectLst/>
                        </a:rPr>
                        <a:t>Variabili, M (</a:t>
                      </a:r>
                      <a:r>
                        <a:rPr lang="it-IT" sz="1800" b="1" dirty="0" err="1">
                          <a:effectLst/>
                        </a:rPr>
                        <a:t>sd</a:t>
                      </a:r>
                      <a:r>
                        <a:rPr lang="it-IT" sz="1800" b="1" dirty="0">
                          <a:effectLst/>
                        </a:rPr>
                        <a:t>)</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b="1" dirty="0">
                          <a:effectLst/>
                        </a:rPr>
                        <a:t>Gruppo con </a:t>
                      </a:r>
                      <a:r>
                        <a:rPr lang="it-IT" sz="1800" b="1" dirty="0" err="1">
                          <a:effectLst/>
                        </a:rPr>
                        <a:t>premorboso</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b="1" dirty="0">
                          <a:effectLst/>
                        </a:rPr>
                        <a:t>Gruppo senza </a:t>
                      </a:r>
                      <a:r>
                        <a:rPr lang="it-IT" sz="1800" b="1" dirty="0" err="1">
                          <a:effectLst/>
                        </a:rPr>
                        <a:t>premorboso</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b="1" dirty="0" err="1">
                          <a:effectLst/>
                        </a:rPr>
                        <a:t>F</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b="1" dirty="0" err="1">
                          <a:effectLst/>
                        </a:rPr>
                        <a:t>p</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15638072"/>
                  </a:ext>
                </a:extLst>
              </a:tr>
              <a:tr h="315674">
                <a:tc>
                  <a:txBody>
                    <a:bodyPr/>
                    <a:lstStyle/>
                    <a:p>
                      <a:r>
                        <a:rPr lang="it-IT" sz="1800" dirty="0">
                          <a:effectLst/>
                        </a:rPr>
                        <a:t>Età Inizio Cannabis</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dirty="0">
                          <a:effectLst/>
                        </a:rPr>
                        <a:t>14.10 (1.99)</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a:effectLst/>
                        </a:rPr>
                        <a:t>15.94 (2.62)</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b="1">
                          <a:effectLst/>
                        </a:rPr>
                        <a:t>33.76</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b="1">
                          <a:effectLst/>
                        </a:rPr>
                        <a:t>&lt;.001</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50510247"/>
                  </a:ext>
                </a:extLst>
              </a:tr>
              <a:tr h="315674">
                <a:tc>
                  <a:txBody>
                    <a:bodyPr/>
                    <a:lstStyle/>
                    <a:p>
                      <a:r>
                        <a:rPr lang="en-US" sz="1800" b="0" dirty="0" err="1">
                          <a:effectLst/>
                        </a:rPr>
                        <a:t>ΔTcannabis-esordio</a:t>
                      </a:r>
                      <a:endParaRPr lang="it-IT"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a:effectLst/>
                        </a:rPr>
                        <a:t>1.89 (.12)</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a:effectLst/>
                        </a:rPr>
                        <a:t>2.42 (.28)</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a:effectLst/>
                        </a:rPr>
                        <a:t>3.04</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dirty="0">
                          <a:effectLst/>
                          <a:latin typeface="Calibri" panose="020F0502020204030204" pitchFamily="34" charset="0"/>
                          <a:ea typeface="Calibri" panose="020F0502020204030204" pitchFamily="34" charset="0"/>
                          <a:cs typeface="Times New Roman" panose="02020603050405020304" pitchFamily="18" charset="0"/>
                        </a:rPr>
                        <a:t>NS</a:t>
                      </a:r>
                    </a:p>
                  </a:txBody>
                  <a:tcPr marL="68580" marR="68580" marT="0" marB="0" anchor="ctr"/>
                </a:tc>
                <a:extLst>
                  <a:ext uri="{0D108BD9-81ED-4DB2-BD59-A6C34878D82A}">
                    <a16:rowId xmlns:a16="http://schemas.microsoft.com/office/drawing/2014/main" val="3801765314"/>
                  </a:ext>
                </a:extLst>
              </a:tr>
              <a:tr h="315674">
                <a:tc>
                  <a:txBody>
                    <a:bodyPr/>
                    <a:lstStyle/>
                    <a:p>
                      <a:r>
                        <a:rPr lang="en-US" sz="1800">
                          <a:effectLst/>
                        </a:rPr>
                        <a:t>Età esordio</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a:effectLst/>
                        </a:rPr>
                        <a:t>15.93 (2.86)</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a:effectLst/>
                        </a:rPr>
                        <a:t>18.37 (3.18)</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b="1">
                          <a:effectLst/>
                        </a:rPr>
                        <a:t>30.70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b="1">
                          <a:effectLst/>
                        </a:rPr>
                        <a:t>&lt;.001</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2800970"/>
                  </a:ext>
                </a:extLst>
              </a:tr>
              <a:tr h="315674">
                <a:tc>
                  <a:txBody>
                    <a:bodyPr/>
                    <a:lstStyle/>
                    <a:p>
                      <a:r>
                        <a:rPr lang="it-IT" sz="1800">
                          <a:effectLst/>
                        </a:rPr>
                        <a:t>Età primo ricovero</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a:effectLst/>
                        </a:rPr>
                        <a:t>17.05 (3.08)</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a:effectLst/>
                        </a:rPr>
                        <a:t>20.37 (4.60)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b="1">
                          <a:effectLst/>
                        </a:rPr>
                        <a:t>42.33</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b="1" dirty="0">
                          <a:effectLst/>
                        </a:rPr>
                        <a:t>&lt;.001</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68875097"/>
                  </a:ext>
                </a:extLst>
              </a:tr>
            </a:tbl>
          </a:graphicData>
        </a:graphic>
      </p:graphicFrame>
      <p:sp>
        <p:nvSpPr>
          <p:cNvPr id="9" name="CasellaDiTesto 8">
            <a:extLst>
              <a:ext uri="{FF2B5EF4-FFF2-40B4-BE49-F238E27FC236}">
                <a16:creationId xmlns:a16="http://schemas.microsoft.com/office/drawing/2014/main" id="{635F11B2-E92F-FFCA-E450-61C014D6BD03}"/>
              </a:ext>
            </a:extLst>
          </p:cNvPr>
          <p:cNvSpPr txBox="1"/>
          <p:nvPr/>
        </p:nvSpPr>
        <p:spPr>
          <a:xfrm>
            <a:off x="1405533" y="4336624"/>
            <a:ext cx="2465427" cy="276999"/>
          </a:xfrm>
          <a:prstGeom prst="rect">
            <a:avLst/>
          </a:prstGeom>
          <a:noFill/>
        </p:spPr>
        <p:txBody>
          <a:bodyPr wrap="square">
            <a:spAutoFit/>
          </a:bodyPr>
          <a:lstStyle/>
          <a:p>
            <a:r>
              <a:rPr lang="it-IT" sz="1200" dirty="0"/>
              <a:t>Confronto tra medie - ANOVA </a:t>
            </a:r>
            <a:endParaRPr lang="it-IT" sz="1200" dirty="0">
              <a:effectLst/>
            </a:endParaRPr>
          </a:p>
        </p:txBody>
      </p:sp>
      <p:sp>
        <p:nvSpPr>
          <p:cNvPr id="4" name="CasellaDiTesto 3">
            <a:extLst>
              <a:ext uri="{FF2B5EF4-FFF2-40B4-BE49-F238E27FC236}">
                <a16:creationId xmlns:a16="http://schemas.microsoft.com/office/drawing/2014/main" id="{7064C078-5B9F-8379-0DA5-832CF5053CE0}"/>
              </a:ext>
            </a:extLst>
          </p:cNvPr>
          <p:cNvSpPr txBox="1"/>
          <p:nvPr/>
        </p:nvSpPr>
        <p:spPr>
          <a:xfrm>
            <a:off x="8153334" y="6574543"/>
            <a:ext cx="3987484" cy="276999"/>
          </a:xfrm>
          <a:prstGeom prst="rect">
            <a:avLst/>
          </a:prstGeom>
          <a:noFill/>
        </p:spPr>
        <p:txBody>
          <a:bodyPr wrap="square">
            <a:spAutoFit/>
          </a:bodyPr>
          <a:lstStyle/>
          <a:p>
            <a:r>
              <a:rPr lang="it-IT" sz="1200" b="1" i="1" dirty="0" err="1">
                <a:solidFill>
                  <a:schemeClr val="bg1"/>
                </a:solidFill>
              </a:rPr>
              <a:t>Trovini</a:t>
            </a:r>
            <a:r>
              <a:rPr lang="it-IT" sz="1200" b="1" i="1" dirty="0">
                <a:solidFill>
                  <a:schemeClr val="bg1"/>
                </a:solidFill>
              </a:rPr>
              <a:t>,….. De Filippis, </a:t>
            </a:r>
            <a:r>
              <a:rPr lang="it-IT" sz="1200" b="1" i="1" dirty="0" err="1">
                <a:solidFill>
                  <a:schemeClr val="bg1"/>
                </a:solidFill>
              </a:rPr>
              <a:t>European</a:t>
            </a:r>
            <a:r>
              <a:rPr lang="it-IT" sz="1200" b="1" i="1" dirty="0">
                <a:solidFill>
                  <a:schemeClr val="bg1"/>
                </a:solidFill>
              </a:rPr>
              <a:t> </a:t>
            </a:r>
            <a:r>
              <a:rPr lang="it-IT" sz="1200" b="1" i="1" dirty="0" err="1">
                <a:solidFill>
                  <a:schemeClr val="bg1"/>
                </a:solidFill>
              </a:rPr>
              <a:t>Psychiatry</a:t>
            </a:r>
            <a:r>
              <a:rPr lang="it-IT" sz="1200" b="1" i="1" dirty="0">
                <a:solidFill>
                  <a:schemeClr val="bg1"/>
                </a:solidFill>
              </a:rPr>
              <a:t> </a:t>
            </a:r>
            <a:r>
              <a:rPr lang="it-IT" sz="1200" b="1" i="1" dirty="0" err="1">
                <a:solidFill>
                  <a:schemeClr val="bg1"/>
                </a:solidFill>
              </a:rPr>
              <a:t>accepted</a:t>
            </a:r>
            <a:endParaRPr lang="it-IT" sz="1200" b="1" i="1" dirty="0">
              <a:solidFill>
                <a:schemeClr val="bg1"/>
              </a:solidFill>
              <a:effectLst/>
            </a:endParaRPr>
          </a:p>
        </p:txBody>
      </p:sp>
    </p:spTree>
    <p:extLst>
      <p:ext uri="{BB962C8B-B14F-4D97-AF65-F5344CB8AC3E}">
        <p14:creationId xmlns:p14="http://schemas.microsoft.com/office/powerpoint/2010/main" val="1798933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465E7799-E3A6-2F42-8449-EBAB173E516F}"/>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itolo 1">
            <a:extLst>
              <a:ext uri="{FF2B5EF4-FFF2-40B4-BE49-F238E27FC236}">
                <a16:creationId xmlns:a16="http://schemas.microsoft.com/office/drawing/2014/main" id="{EA8336A1-9E42-0E4F-8049-7A9688C65AB5}"/>
              </a:ext>
            </a:extLst>
          </p:cNvPr>
          <p:cNvSpPr>
            <a:spLocks noGrp="1"/>
          </p:cNvSpPr>
          <p:nvPr>
            <p:ph type="title"/>
          </p:nvPr>
        </p:nvSpPr>
        <p:spPr>
          <a:xfrm>
            <a:off x="0" y="419607"/>
            <a:ext cx="12192000" cy="536158"/>
          </a:xfr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200" b="1" i="1" dirty="0">
                <a:solidFill>
                  <a:schemeClr val="tx1"/>
                </a:solidFill>
                <a:latin typeface="Calibri" panose="020F0502020204030204" pitchFamily="34" charset="0"/>
                <a:ea typeface="Calibri" panose="020F0502020204030204" pitchFamily="34" charset="0"/>
                <a:cs typeface="Times New Roman" panose="02020603050405020304" pitchFamily="18" charset="0"/>
              </a:rPr>
              <a:t>D</a:t>
            </a:r>
            <a:r>
              <a:rPr lang="it-IT" sz="2200" b="1"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ifferenze Tra Pazienti Con O Senza Condizioni </a:t>
            </a:r>
            <a:r>
              <a:rPr lang="it-IT" sz="2200" b="1" i="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Premorbose</a:t>
            </a:r>
            <a:r>
              <a:rPr lang="it-IT" sz="2200" b="1"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Rispetto Alla Sintomatologia</a:t>
            </a:r>
            <a:endParaRPr lang="it-IT" sz="2200" b="1" i="1" dirty="0">
              <a:solidFill>
                <a:schemeClr val="tx1"/>
              </a:solidFill>
              <a:latin typeface="+mn-lt"/>
            </a:endParaRPr>
          </a:p>
        </p:txBody>
      </p:sp>
      <p:sp>
        <p:nvSpPr>
          <p:cNvPr id="2" name="CasellaDiTesto 1">
            <a:extLst>
              <a:ext uri="{FF2B5EF4-FFF2-40B4-BE49-F238E27FC236}">
                <a16:creationId xmlns:a16="http://schemas.microsoft.com/office/drawing/2014/main" id="{40A1AB94-7C74-9D74-9E9B-20D0FF45CC69}"/>
              </a:ext>
            </a:extLst>
          </p:cNvPr>
          <p:cNvSpPr txBox="1"/>
          <p:nvPr/>
        </p:nvSpPr>
        <p:spPr>
          <a:xfrm flipV="1">
            <a:off x="531913" y="1043688"/>
            <a:ext cx="11128175" cy="4571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4" name="Tabella 3">
            <a:extLst>
              <a:ext uri="{FF2B5EF4-FFF2-40B4-BE49-F238E27FC236}">
                <a16:creationId xmlns:a16="http://schemas.microsoft.com/office/drawing/2014/main" id="{CAA742B8-1669-0896-548F-55C840F39789}"/>
              </a:ext>
            </a:extLst>
          </p:cNvPr>
          <p:cNvGraphicFramePr>
            <a:graphicFrameLocks noGrp="1"/>
          </p:cNvGraphicFramePr>
          <p:nvPr/>
        </p:nvGraphicFramePr>
        <p:xfrm>
          <a:off x="1719943" y="1453290"/>
          <a:ext cx="8752114" cy="3951420"/>
        </p:xfrm>
        <a:graphic>
          <a:graphicData uri="http://schemas.openxmlformats.org/drawingml/2006/table">
            <a:tbl>
              <a:tblPr firstRow="1" firstCol="1" bandRow="1">
                <a:tableStyleId>{22838BEF-8BB2-4498-84A7-C5851F593DF1}</a:tableStyleId>
              </a:tblPr>
              <a:tblGrid>
                <a:gridCol w="2578699">
                  <a:extLst>
                    <a:ext uri="{9D8B030D-6E8A-4147-A177-3AD203B41FA5}">
                      <a16:colId xmlns:a16="http://schemas.microsoft.com/office/drawing/2014/main" val="1207273168"/>
                    </a:ext>
                  </a:extLst>
                </a:gridCol>
                <a:gridCol w="1931978">
                  <a:extLst>
                    <a:ext uri="{9D8B030D-6E8A-4147-A177-3AD203B41FA5}">
                      <a16:colId xmlns:a16="http://schemas.microsoft.com/office/drawing/2014/main" val="1632384230"/>
                    </a:ext>
                  </a:extLst>
                </a:gridCol>
                <a:gridCol w="1931978">
                  <a:extLst>
                    <a:ext uri="{9D8B030D-6E8A-4147-A177-3AD203B41FA5}">
                      <a16:colId xmlns:a16="http://schemas.microsoft.com/office/drawing/2014/main" val="2409050426"/>
                    </a:ext>
                  </a:extLst>
                </a:gridCol>
                <a:gridCol w="1154274">
                  <a:extLst>
                    <a:ext uri="{9D8B030D-6E8A-4147-A177-3AD203B41FA5}">
                      <a16:colId xmlns:a16="http://schemas.microsoft.com/office/drawing/2014/main" val="376929105"/>
                    </a:ext>
                  </a:extLst>
                </a:gridCol>
                <a:gridCol w="1155185">
                  <a:extLst>
                    <a:ext uri="{9D8B030D-6E8A-4147-A177-3AD203B41FA5}">
                      <a16:colId xmlns:a16="http://schemas.microsoft.com/office/drawing/2014/main" val="2052419703"/>
                    </a:ext>
                  </a:extLst>
                </a:gridCol>
              </a:tblGrid>
              <a:tr h="658570">
                <a:tc>
                  <a:txBody>
                    <a:bodyPr/>
                    <a:lstStyle/>
                    <a:p>
                      <a:pPr algn="ctr"/>
                      <a:r>
                        <a:rPr lang="it-IT" sz="1800">
                          <a:effectLst/>
                        </a:rPr>
                        <a:t>Variabili, N (%)</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a:effectLst/>
                        </a:rPr>
                        <a:t>Gruppo con premorboso</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a:effectLst/>
                        </a:rPr>
                        <a:t>Gruppo senza premorboso</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a:effectLst/>
                          <a:sym typeface="Symbol" pitchFamily="2" charset="2"/>
                        </a:rPr>
                        <a:t></a:t>
                      </a:r>
                      <a:r>
                        <a:rPr lang="it-IT" sz="1800" baseline="30000">
                          <a:effectLst/>
                        </a:rPr>
                        <a:t>2</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dirty="0" err="1">
                          <a:effectLst/>
                        </a:rPr>
                        <a:t>p</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52284330"/>
                  </a:ext>
                </a:extLst>
              </a:tr>
              <a:tr h="329285">
                <a:tc>
                  <a:txBody>
                    <a:bodyPr/>
                    <a:lstStyle/>
                    <a:p>
                      <a:r>
                        <a:rPr lang="it-IT" sz="1800">
                          <a:effectLst/>
                        </a:rPr>
                        <a:t>Sintomi</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dirty="0">
                          <a:effectLst/>
                        </a:rPr>
                        <a:t> </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a:effectLst/>
                        </a:rPr>
                        <a:t> </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a:effectLst/>
                        </a:rPr>
                        <a:t> </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a:effectLst/>
                        </a:rPr>
                        <a:t> </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43455892"/>
                  </a:ext>
                </a:extLst>
              </a:tr>
              <a:tr h="329285">
                <a:tc>
                  <a:txBody>
                    <a:bodyPr/>
                    <a:lstStyle/>
                    <a:p>
                      <a:r>
                        <a:rPr lang="it-IT" sz="1800">
                          <a:effectLst/>
                        </a:rPr>
                        <a:t> Agitazione </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a:effectLst/>
                        </a:rPr>
                        <a:t>119 (91.5)</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a:effectLst/>
                        </a:rPr>
                        <a:t>11 (8.5)</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a:effectLst/>
                        </a:rPr>
                        <a:t>9.39</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b="1" dirty="0">
                          <a:effectLst/>
                        </a:rPr>
                        <a:t>.001</a:t>
                      </a:r>
                      <a:endParaRPr lang="it-IT"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37184132"/>
                  </a:ext>
                </a:extLst>
              </a:tr>
              <a:tr h="329285">
                <a:tc>
                  <a:txBody>
                    <a:bodyPr/>
                    <a:lstStyle/>
                    <a:p>
                      <a:r>
                        <a:rPr lang="it-IT" sz="1800" b="0" dirty="0">
                          <a:effectLst/>
                        </a:rPr>
                        <a:t> </a:t>
                      </a:r>
                      <a:r>
                        <a:rPr lang="en-US" sz="1800" b="0" dirty="0" err="1">
                          <a:effectLst/>
                        </a:rPr>
                        <a:t>Discontrollo</a:t>
                      </a:r>
                      <a:endParaRPr lang="it-IT"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a:effectLst/>
                        </a:rPr>
                        <a:t>65 (89.0)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a:effectLst/>
                        </a:rPr>
                        <a:t>8 (11.0)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dirty="0">
                          <a:effectLst/>
                        </a:rPr>
                        <a:t>1.84</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dirty="0">
                          <a:effectLst/>
                          <a:latin typeface="Calibri" panose="020F0502020204030204" pitchFamily="34" charset="0"/>
                          <a:ea typeface="Calibri" panose="020F0502020204030204" pitchFamily="34" charset="0"/>
                          <a:cs typeface="Times New Roman" panose="02020603050405020304" pitchFamily="18" charset="0"/>
                        </a:rPr>
                        <a:t>NS</a:t>
                      </a:r>
                    </a:p>
                  </a:txBody>
                  <a:tcPr marL="68580" marR="68580" marT="0" marB="0" anchor="ctr"/>
                </a:tc>
                <a:extLst>
                  <a:ext uri="{0D108BD9-81ED-4DB2-BD59-A6C34878D82A}">
                    <a16:rowId xmlns:a16="http://schemas.microsoft.com/office/drawing/2014/main" val="2011043253"/>
                  </a:ext>
                </a:extLst>
              </a:tr>
              <a:tr h="329285">
                <a:tc>
                  <a:txBody>
                    <a:bodyPr/>
                    <a:lstStyle/>
                    <a:p>
                      <a:r>
                        <a:rPr lang="it-IT" sz="1800" dirty="0">
                          <a:effectLst/>
                        </a:rPr>
                        <a:t> </a:t>
                      </a:r>
                      <a:r>
                        <a:rPr lang="it-IT" sz="1800" b="0" dirty="0">
                          <a:effectLst/>
                        </a:rPr>
                        <a:t>Ritiro</a:t>
                      </a:r>
                      <a:endParaRPr lang="it-IT"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a:effectLst/>
                        </a:rPr>
                        <a:t>64 (84.2)</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a:effectLst/>
                        </a:rPr>
                        <a:t>12 (15.8)</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a:effectLst/>
                        </a:rPr>
                        <a:t>.007</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dirty="0">
                          <a:effectLst/>
                          <a:latin typeface="Calibri" panose="020F0502020204030204" pitchFamily="34" charset="0"/>
                          <a:ea typeface="Calibri" panose="020F0502020204030204" pitchFamily="34" charset="0"/>
                          <a:cs typeface="Times New Roman" panose="02020603050405020304" pitchFamily="18" charset="0"/>
                        </a:rPr>
                        <a:t>NS</a:t>
                      </a:r>
                    </a:p>
                  </a:txBody>
                  <a:tcPr marL="68580" marR="68580" marT="0" marB="0" anchor="ctr"/>
                </a:tc>
                <a:extLst>
                  <a:ext uri="{0D108BD9-81ED-4DB2-BD59-A6C34878D82A}">
                    <a16:rowId xmlns:a16="http://schemas.microsoft.com/office/drawing/2014/main" val="355215855"/>
                  </a:ext>
                </a:extLst>
              </a:tr>
              <a:tr h="329285">
                <a:tc>
                  <a:txBody>
                    <a:bodyPr/>
                    <a:lstStyle/>
                    <a:p>
                      <a:r>
                        <a:rPr lang="it-IT" sz="1800" dirty="0">
                          <a:effectLst/>
                        </a:rPr>
                        <a:t> </a:t>
                      </a:r>
                      <a:r>
                        <a:rPr lang="it-IT" sz="1800" b="0" dirty="0">
                          <a:effectLst/>
                        </a:rPr>
                        <a:t>Flessione umore</a:t>
                      </a:r>
                      <a:endParaRPr lang="it-IT"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a:effectLst/>
                        </a:rPr>
                        <a:t>64 (78.0)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a:effectLst/>
                        </a:rPr>
                        <a:t>18 (22.0)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a:effectLst/>
                        </a:rPr>
                        <a:t>2.78</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dirty="0">
                          <a:effectLst/>
                          <a:latin typeface="Calibri" panose="020F0502020204030204" pitchFamily="34" charset="0"/>
                          <a:ea typeface="Calibri" panose="020F0502020204030204" pitchFamily="34" charset="0"/>
                          <a:cs typeface="Times New Roman" panose="02020603050405020304" pitchFamily="18" charset="0"/>
                        </a:rPr>
                        <a:t>NS</a:t>
                      </a:r>
                    </a:p>
                  </a:txBody>
                  <a:tcPr marL="68580" marR="68580" marT="0" marB="0" anchor="ctr"/>
                </a:tc>
                <a:extLst>
                  <a:ext uri="{0D108BD9-81ED-4DB2-BD59-A6C34878D82A}">
                    <a16:rowId xmlns:a16="http://schemas.microsoft.com/office/drawing/2014/main" val="141853866"/>
                  </a:ext>
                </a:extLst>
              </a:tr>
              <a:tr h="329285">
                <a:tc>
                  <a:txBody>
                    <a:bodyPr/>
                    <a:lstStyle/>
                    <a:p>
                      <a:r>
                        <a:rPr lang="it-IT" sz="1800" b="0" dirty="0">
                          <a:effectLst/>
                        </a:rPr>
                        <a:t> Deliri</a:t>
                      </a:r>
                      <a:endParaRPr lang="it-IT"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a:effectLst/>
                        </a:rPr>
                        <a:t>84 (79.2)</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a:effectLst/>
                        </a:rPr>
                        <a:t>22 (20.8)</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a:effectLst/>
                        </a:rPr>
                        <a:t>2.53</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b="0" dirty="0">
                          <a:effectLst/>
                          <a:latin typeface="Calibri" panose="020F0502020204030204" pitchFamily="34" charset="0"/>
                          <a:ea typeface="Calibri" panose="020F0502020204030204" pitchFamily="34" charset="0"/>
                          <a:cs typeface="Times New Roman" panose="02020603050405020304" pitchFamily="18" charset="0"/>
                        </a:rPr>
                        <a:t>NS</a:t>
                      </a:r>
                    </a:p>
                  </a:txBody>
                  <a:tcPr marL="68580" marR="68580" marT="0" marB="0" anchor="ctr"/>
                </a:tc>
                <a:extLst>
                  <a:ext uri="{0D108BD9-81ED-4DB2-BD59-A6C34878D82A}">
                    <a16:rowId xmlns:a16="http://schemas.microsoft.com/office/drawing/2014/main" val="464311503"/>
                  </a:ext>
                </a:extLst>
              </a:tr>
              <a:tr h="329285">
                <a:tc>
                  <a:txBody>
                    <a:bodyPr/>
                    <a:lstStyle/>
                    <a:p>
                      <a:r>
                        <a:rPr lang="it-IT" sz="1800" dirty="0">
                          <a:effectLst/>
                        </a:rPr>
                        <a:t> </a:t>
                      </a:r>
                      <a:r>
                        <a:rPr lang="it-IT" sz="1800" dirty="0" err="1">
                          <a:effectLst/>
                        </a:rPr>
                        <a:t>Dispercezioni</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a:effectLst/>
                        </a:rPr>
                        <a:t>54 (74.0)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a:effectLst/>
                        </a:rPr>
                        <a:t>19 (26.0)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a:effectLst/>
                        </a:rPr>
                        <a:t>6.88</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b="1" dirty="0">
                          <a:effectLst/>
                        </a:rPr>
                        <a:t>.009</a:t>
                      </a:r>
                      <a:endParaRPr lang="it-IT"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12718251"/>
                  </a:ext>
                </a:extLst>
              </a:tr>
              <a:tr h="329285">
                <a:tc>
                  <a:txBody>
                    <a:bodyPr/>
                    <a:lstStyle/>
                    <a:p>
                      <a:r>
                        <a:rPr lang="it-IT" sz="1800" b="0" dirty="0">
                          <a:effectLst/>
                        </a:rPr>
                        <a:t> Panico</a:t>
                      </a:r>
                      <a:endParaRPr lang="it-IT"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a:effectLst/>
                        </a:rPr>
                        <a:t>47 (82.5)</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a:effectLst/>
                        </a:rPr>
                        <a:t>10 (17.5)</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a:effectLst/>
                        </a:rPr>
                        <a:t>.10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dirty="0">
                          <a:effectLst/>
                          <a:latin typeface="Calibri" panose="020F0502020204030204" pitchFamily="34" charset="0"/>
                          <a:ea typeface="Calibri" panose="020F0502020204030204" pitchFamily="34" charset="0"/>
                          <a:cs typeface="Times New Roman" panose="02020603050405020304" pitchFamily="18" charset="0"/>
                        </a:rPr>
                        <a:t>NS</a:t>
                      </a:r>
                    </a:p>
                  </a:txBody>
                  <a:tcPr marL="68580" marR="68580" marT="0" marB="0" anchor="ctr"/>
                </a:tc>
                <a:extLst>
                  <a:ext uri="{0D108BD9-81ED-4DB2-BD59-A6C34878D82A}">
                    <a16:rowId xmlns:a16="http://schemas.microsoft.com/office/drawing/2014/main" val="2955533788"/>
                  </a:ext>
                </a:extLst>
              </a:tr>
              <a:tr h="329285">
                <a:tc>
                  <a:txBody>
                    <a:bodyPr/>
                    <a:lstStyle/>
                    <a:p>
                      <a:r>
                        <a:rPr lang="it-IT" sz="1800">
                          <a:effectLst/>
                        </a:rPr>
                        <a:t> Autolesionismo</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a:effectLst/>
                        </a:rPr>
                        <a:t>84 (92.3)</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a:effectLst/>
                        </a:rPr>
                        <a:t>7 (7.7)</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a:effectLst/>
                        </a:rPr>
                        <a:t>6.62</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b="1" dirty="0">
                          <a:effectLst/>
                        </a:rPr>
                        <a:t>.006</a:t>
                      </a:r>
                      <a:endParaRPr lang="it-IT"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88587959"/>
                  </a:ext>
                </a:extLst>
              </a:tr>
              <a:tr h="329285">
                <a:tc>
                  <a:txBody>
                    <a:bodyPr/>
                    <a:lstStyle/>
                    <a:p>
                      <a:r>
                        <a:rPr lang="it-IT" sz="1800">
                          <a:effectLst/>
                        </a:rPr>
                        <a:t> DCA</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it-IT" sz="1800">
                          <a:effectLst/>
                        </a:rPr>
                        <a:t>16 (100)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a:effectLst/>
                        </a:rPr>
                        <a:t>0 (0.0)</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a:effectLst/>
                        </a:rPr>
                        <a:t>3.23</a:t>
                      </a:r>
                      <a:endParaRPr lang="it-IT"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it-IT" sz="1800" b="1" dirty="0">
                          <a:effectLst/>
                        </a:rPr>
                        <a:t>.056</a:t>
                      </a:r>
                      <a:endParaRPr lang="it-IT"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40154901"/>
                  </a:ext>
                </a:extLst>
              </a:tr>
            </a:tbl>
          </a:graphicData>
        </a:graphic>
      </p:graphicFrame>
      <p:sp>
        <p:nvSpPr>
          <p:cNvPr id="5" name="CasellaDiTesto 4">
            <a:extLst>
              <a:ext uri="{FF2B5EF4-FFF2-40B4-BE49-F238E27FC236}">
                <a16:creationId xmlns:a16="http://schemas.microsoft.com/office/drawing/2014/main" id="{CC078F7B-9977-19ED-E935-ACB0C9B358CB}"/>
              </a:ext>
            </a:extLst>
          </p:cNvPr>
          <p:cNvSpPr txBox="1"/>
          <p:nvPr/>
        </p:nvSpPr>
        <p:spPr>
          <a:xfrm>
            <a:off x="1674223" y="5491594"/>
            <a:ext cx="2465427" cy="276999"/>
          </a:xfrm>
          <a:prstGeom prst="rect">
            <a:avLst/>
          </a:prstGeom>
          <a:noFill/>
        </p:spPr>
        <p:txBody>
          <a:bodyPr wrap="square">
            <a:spAutoFit/>
          </a:bodyPr>
          <a:lstStyle/>
          <a:p>
            <a:r>
              <a:rPr lang="it-IT" sz="1200" dirty="0"/>
              <a:t>TAVOLE DI CONTIGENZA</a:t>
            </a:r>
            <a:endParaRPr lang="it-IT" sz="1200" dirty="0">
              <a:effectLst/>
            </a:endParaRPr>
          </a:p>
        </p:txBody>
      </p:sp>
      <p:sp>
        <p:nvSpPr>
          <p:cNvPr id="3" name="CasellaDiTesto 2">
            <a:extLst>
              <a:ext uri="{FF2B5EF4-FFF2-40B4-BE49-F238E27FC236}">
                <a16:creationId xmlns:a16="http://schemas.microsoft.com/office/drawing/2014/main" id="{1562D0FF-9D88-D547-80EF-92B7BF01669F}"/>
              </a:ext>
            </a:extLst>
          </p:cNvPr>
          <p:cNvSpPr txBox="1"/>
          <p:nvPr/>
        </p:nvSpPr>
        <p:spPr>
          <a:xfrm>
            <a:off x="8153334" y="6574543"/>
            <a:ext cx="3987484" cy="276999"/>
          </a:xfrm>
          <a:prstGeom prst="rect">
            <a:avLst/>
          </a:prstGeom>
          <a:noFill/>
        </p:spPr>
        <p:txBody>
          <a:bodyPr wrap="square">
            <a:spAutoFit/>
          </a:bodyPr>
          <a:lstStyle/>
          <a:p>
            <a:r>
              <a:rPr lang="it-IT" sz="1200" b="1" i="1" dirty="0" err="1">
                <a:solidFill>
                  <a:schemeClr val="bg1"/>
                </a:solidFill>
              </a:rPr>
              <a:t>Trovini</a:t>
            </a:r>
            <a:r>
              <a:rPr lang="it-IT" sz="1200" b="1" i="1" dirty="0">
                <a:solidFill>
                  <a:schemeClr val="bg1"/>
                </a:solidFill>
              </a:rPr>
              <a:t>,….. De Filippis, </a:t>
            </a:r>
            <a:r>
              <a:rPr lang="it-IT" sz="1200" b="1" i="1" dirty="0" err="1">
                <a:solidFill>
                  <a:schemeClr val="bg1"/>
                </a:solidFill>
              </a:rPr>
              <a:t>European</a:t>
            </a:r>
            <a:r>
              <a:rPr lang="it-IT" sz="1200" b="1" i="1" dirty="0">
                <a:solidFill>
                  <a:schemeClr val="bg1"/>
                </a:solidFill>
              </a:rPr>
              <a:t> </a:t>
            </a:r>
            <a:r>
              <a:rPr lang="it-IT" sz="1200" b="1" i="1" dirty="0" err="1">
                <a:solidFill>
                  <a:schemeClr val="bg1"/>
                </a:solidFill>
              </a:rPr>
              <a:t>Psychiatry</a:t>
            </a:r>
            <a:r>
              <a:rPr lang="it-IT" sz="1200" b="1" i="1" dirty="0">
                <a:solidFill>
                  <a:schemeClr val="bg1"/>
                </a:solidFill>
              </a:rPr>
              <a:t> </a:t>
            </a:r>
            <a:r>
              <a:rPr lang="it-IT" sz="1200" b="1" i="1" dirty="0" err="1">
                <a:solidFill>
                  <a:schemeClr val="bg1"/>
                </a:solidFill>
              </a:rPr>
              <a:t>accepted</a:t>
            </a:r>
            <a:endParaRPr lang="it-IT" sz="1200" b="1" i="1" dirty="0">
              <a:solidFill>
                <a:schemeClr val="bg1"/>
              </a:solidFill>
              <a:effectLst/>
            </a:endParaRPr>
          </a:p>
        </p:txBody>
      </p:sp>
    </p:spTree>
    <p:extLst>
      <p:ext uri="{BB962C8B-B14F-4D97-AF65-F5344CB8AC3E}">
        <p14:creationId xmlns:p14="http://schemas.microsoft.com/office/powerpoint/2010/main" val="3739975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AFEAB-77BD-564D-8C59-94BB9A724225}"/>
              </a:ext>
            </a:extLst>
          </p:cNvPr>
          <p:cNvSpPr>
            <a:spLocks noGrp="1"/>
          </p:cNvSpPr>
          <p:nvPr>
            <p:ph type="title"/>
          </p:nvPr>
        </p:nvSpPr>
        <p:spPr>
          <a:xfrm>
            <a:off x="0" y="333871"/>
            <a:ext cx="12192000" cy="498262"/>
          </a:xfrm>
        </p:spPr>
        <p:txBody>
          <a:bodyPr>
            <a:noAutofit/>
          </a:bodyPr>
          <a:lstStyle/>
          <a:p>
            <a:pPr algn="ctr"/>
            <a:r>
              <a:rPr lang="it-IT" sz="2200" i="1" dirty="0" err="1">
                <a:solidFill>
                  <a:schemeClr val="tx1"/>
                </a:solidFill>
                <a:effectLst/>
                <a:latin typeface="+mn-lt"/>
              </a:rPr>
              <a:t>Neuropsychological</a:t>
            </a:r>
            <a:r>
              <a:rPr lang="it-IT" sz="2200" i="1" dirty="0">
                <a:solidFill>
                  <a:schemeClr val="tx1"/>
                </a:solidFill>
                <a:effectLst/>
                <a:latin typeface="+mn-lt"/>
              </a:rPr>
              <a:t> </a:t>
            </a:r>
            <a:r>
              <a:rPr lang="it-IT" sz="2200" i="1" dirty="0" err="1">
                <a:solidFill>
                  <a:schemeClr val="tx1"/>
                </a:solidFill>
                <a:effectLst/>
                <a:latin typeface="+mn-lt"/>
              </a:rPr>
              <a:t>consequences</a:t>
            </a:r>
            <a:r>
              <a:rPr lang="it-IT" sz="2200" i="1" dirty="0">
                <a:solidFill>
                  <a:schemeClr val="tx1"/>
                </a:solidFill>
                <a:latin typeface="+mn-lt"/>
              </a:rPr>
              <a:t> </a:t>
            </a:r>
            <a:r>
              <a:rPr lang="it-IT" sz="2200" i="1" dirty="0">
                <a:solidFill>
                  <a:schemeClr val="tx1"/>
                </a:solidFill>
                <a:effectLst/>
                <a:latin typeface="+mn-lt"/>
              </a:rPr>
              <a:t>of alcohol and </a:t>
            </a:r>
            <a:r>
              <a:rPr lang="it-IT" sz="2200" i="1" dirty="0" err="1">
                <a:solidFill>
                  <a:schemeClr val="tx1"/>
                </a:solidFill>
                <a:effectLst/>
                <a:latin typeface="+mn-lt"/>
              </a:rPr>
              <a:t>drug</a:t>
            </a:r>
            <a:r>
              <a:rPr lang="it-IT" sz="2200" i="1" dirty="0">
                <a:solidFill>
                  <a:schemeClr val="tx1"/>
                </a:solidFill>
                <a:effectLst/>
                <a:latin typeface="+mn-lt"/>
              </a:rPr>
              <a:t> </a:t>
            </a:r>
            <a:r>
              <a:rPr lang="it-IT" sz="2200" i="1" dirty="0" err="1">
                <a:solidFill>
                  <a:schemeClr val="tx1"/>
                </a:solidFill>
                <a:effectLst/>
                <a:latin typeface="+mn-lt"/>
              </a:rPr>
              <a:t>abuse</a:t>
            </a:r>
            <a:r>
              <a:rPr lang="it-IT" sz="2200" i="1" dirty="0">
                <a:solidFill>
                  <a:schemeClr val="tx1"/>
                </a:solidFill>
                <a:effectLst/>
                <a:latin typeface="+mn-lt"/>
              </a:rPr>
              <a:t> on </a:t>
            </a:r>
            <a:r>
              <a:rPr lang="it-IT" sz="2200" i="1" dirty="0" err="1">
                <a:solidFill>
                  <a:schemeClr val="tx1"/>
                </a:solidFill>
                <a:effectLst/>
                <a:latin typeface="+mn-lt"/>
              </a:rPr>
              <a:t>different</a:t>
            </a:r>
            <a:r>
              <a:rPr lang="it-IT" sz="2200" i="1" dirty="0">
                <a:solidFill>
                  <a:schemeClr val="tx1"/>
                </a:solidFill>
                <a:latin typeface="+mn-lt"/>
              </a:rPr>
              <a:t> </a:t>
            </a:r>
            <a:r>
              <a:rPr lang="it-IT" sz="2200" i="1" dirty="0" err="1">
                <a:solidFill>
                  <a:schemeClr val="tx1"/>
                </a:solidFill>
                <a:effectLst/>
                <a:latin typeface="+mn-lt"/>
              </a:rPr>
              <a:t>components</a:t>
            </a:r>
            <a:r>
              <a:rPr lang="it-IT" sz="2200" i="1" dirty="0">
                <a:solidFill>
                  <a:schemeClr val="tx1"/>
                </a:solidFill>
                <a:effectLst/>
                <a:latin typeface="+mn-lt"/>
              </a:rPr>
              <a:t> of executive </a:t>
            </a:r>
            <a:r>
              <a:rPr lang="it-IT" sz="2200" i="1" dirty="0" err="1">
                <a:solidFill>
                  <a:schemeClr val="tx1"/>
                </a:solidFill>
                <a:effectLst/>
                <a:latin typeface="+mn-lt"/>
              </a:rPr>
              <a:t>functions</a:t>
            </a:r>
            <a:endParaRPr lang="it-IT" sz="2200" i="1" dirty="0">
              <a:solidFill>
                <a:schemeClr val="tx1"/>
              </a:solidFill>
              <a:effectLst/>
              <a:latin typeface="+mn-lt"/>
            </a:endParaRPr>
          </a:p>
        </p:txBody>
      </p:sp>
      <p:sp>
        <p:nvSpPr>
          <p:cNvPr id="10" name="CasellaDiTesto 9">
            <a:extLst>
              <a:ext uri="{FF2B5EF4-FFF2-40B4-BE49-F238E27FC236}">
                <a16:creationId xmlns:a16="http://schemas.microsoft.com/office/drawing/2014/main" id="{7A292902-8714-2541-8A41-B9409B21D786}"/>
              </a:ext>
            </a:extLst>
          </p:cNvPr>
          <p:cNvSpPr txBox="1"/>
          <p:nvPr/>
        </p:nvSpPr>
        <p:spPr>
          <a:xfrm>
            <a:off x="5549462" y="6505103"/>
            <a:ext cx="6607836" cy="30777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it-IT" sz="1400" dirty="0">
              <a:solidFill>
                <a:schemeClr val="bg1"/>
              </a:solidFill>
            </a:endParaRPr>
          </a:p>
        </p:txBody>
      </p:sp>
      <p:sp>
        <p:nvSpPr>
          <p:cNvPr id="9" name="Rettangolo 8">
            <a:extLst>
              <a:ext uri="{FF2B5EF4-FFF2-40B4-BE49-F238E27FC236}">
                <a16:creationId xmlns:a16="http://schemas.microsoft.com/office/drawing/2014/main" id="{2DE0B64A-D3BC-5141-B9AF-FC2F9418DC57}"/>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BEB94551-3DC8-9741-BDAD-45137E330D6D}"/>
              </a:ext>
            </a:extLst>
          </p:cNvPr>
          <p:cNvSpPr/>
          <p:nvPr/>
        </p:nvSpPr>
        <p:spPr>
          <a:xfrm>
            <a:off x="0" y="1034252"/>
            <a:ext cx="12191999" cy="79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E122AF1E-3C08-729F-C998-EC281F77D4AB}"/>
              </a:ext>
            </a:extLst>
          </p:cNvPr>
          <p:cNvSpPr txBox="1"/>
          <p:nvPr/>
        </p:nvSpPr>
        <p:spPr>
          <a:xfrm>
            <a:off x="5195454" y="6552728"/>
            <a:ext cx="6996542" cy="276999"/>
          </a:xfrm>
          <a:prstGeom prst="rect">
            <a:avLst/>
          </a:prstGeom>
          <a:noFill/>
        </p:spPr>
        <p:txBody>
          <a:bodyPr wrap="square">
            <a:spAutoFit/>
          </a:bodyPr>
          <a:lstStyle/>
          <a:p>
            <a:r>
              <a:rPr lang="it-IT" sz="1200" b="1" i="0" u="none" strike="noStrike" dirty="0">
                <a:solidFill>
                  <a:schemeClr val="bg1"/>
                </a:solidFill>
                <a:effectLst/>
              </a:rPr>
              <a:t>Fernández-Serrano MJ, Pérez-García M, Schmidt </a:t>
            </a:r>
            <a:r>
              <a:rPr lang="it-IT" sz="1200" b="1" i="0" u="none" strike="noStrike" dirty="0" err="1">
                <a:solidFill>
                  <a:schemeClr val="bg1"/>
                </a:solidFill>
                <a:effectLst/>
              </a:rPr>
              <a:t>Río</a:t>
            </a:r>
            <a:r>
              <a:rPr lang="it-IT" sz="1200" b="1" i="0" u="none" strike="noStrike" dirty="0">
                <a:solidFill>
                  <a:schemeClr val="bg1"/>
                </a:solidFill>
                <a:effectLst/>
              </a:rPr>
              <a:t>-Valle </a:t>
            </a:r>
            <a:r>
              <a:rPr lang="it-IT" sz="1200" b="1" i="0" u="none" strike="noStrike" dirty="0" err="1">
                <a:solidFill>
                  <a:schemeClr val="bg1"/>
                </a:solidFill>
                <a:effectLst/>
              </a:rPr>
              <a:t>J</a:t>
            </a:r>
            <a:r>
              <a:rPr lang="it-IT" sz="1200" b="1" i="0" u="none" strike="noStrike" dirty="0">
                <a:solidFill>
                  <a:schemeClr val="bg1"/>
                </a:solidFill>
                <a:effectLst/>
              </a:rPr>
              <a:t>, </a:t>
            </a:r>
            <a:r>
              <a:rPr lang="it-IT" sz="1200" b="1" i="0" u="none" strike="noStrike" dirty="0" err="1">
                <a:solidFill>
                  <a:schemeClr val="bg1"/>
                </a:solidFill>
                <a:effectLst/>
              </a:rPr>
              <a:t>Verdejo</a:t>
            </a:r>
            <a:r>
              <a:rPr lang="it-IT" sz="1200" b="1" i="0" u="none" strike="noStrike" dirty="0">
                <a:solidFill>
                  <a:schemeClr val="bg1"/>
                </a:solidFill>
                <a:effectLst/>
              </a:rPr>
              <a:t>-García A. </a:t>
            </a:r>
            <a:r>
              <a:rPr lang="it-IT" sz="1200" b="1" i="0" u="none" strike="noStrike" dirty="0" err="1">
                <a:solidFill>
                  <a:schemeClr val="bg1"/>
                </a:solidFill>
                <a:effectLst/>
              </a:rPr>
              <a:t>J</a:t>
            </a:r>
            <a:r>
              <a:rPr lang="it-IT" sz="1200" b="1" i="0" u="none" strike="noStrike" dirty="0">
                <a:solidFill>
                  <a:schemeClr val="bg1"/>
                </a:solidFill>
                <a:effectLst/>
              </a:rPr>
              <a:t> </a:t>
            </a:r>
            <a:r>
              <a:rPr lang="it-IT" sz="1200" b="1" i="0" u="none" strike="noStrike" dirty="0" err="1">
                <a:solidFill>
                  <a:schemeClr val="bg1"/>
                </a:solidFill>
                <a:effectLst/>
              </a:rPr>
              <a:t>Psychopharmacol</a:t>
            </a:r>
            <a:r>
              <a:rPr lang="it-IT" sz="1200" b="1" i="0" u="none" strike="noStrike" dirty="0">
                <a:solidFill>
                  <a:schemeClr val="bg1"/>
                </a:solidFill>
                <a:effectLst/>
              </a:rPr>
              <a:t>. 2010</a:t>
            </a:r>
            <a:endParaRPr lang="it-IT" sz="1200" b="1" dirty="0">
              <a:solidFill>
                <a:schemeClr val="bg1"/>
              </a:solidFill>
            </a:endParaRPr>
          </a:p>
        </p:txBody>
      </p:sp>
      <p:pic>
        <p:nvPicPr>
          <p:cNvPr id="6" name="Immagine 5">
            <a:extLst>
              <a:ext uri="{FF2B5EF4-FFF2-40B4-BE49-F238E27FC236}">
                <a16:creationId xmlns:a16="http://schemas.microsoft.com/office/drawing/2014/main" id="{8765931C-1509-9CC5-15C9-D7CDA658968B}"/>
              </a:ext>
            </a:extLst>
          </p:cNvPr>
          <p:cNvPicPr>
            <a:picLocks noChangeAspect="1"/>
          </p:cNvPicPr>
          <p:nvPr/>
        </p:nvPicPr>
        <p:blipFill>
          <a:blip r:embed="rId3"/>
          <a:stretch>
            <a:fillRect/>
          </a:stretch>
        </p:blipFill>
        <p:spPr>
          <a:xfrm>
            <a:off x="336842" y="1764143"/>
            <a:ext cx="11427696" cy="3265055"/>
          </a:xfrm>
          <a:prstGeom prst="rect">
            <a:avLst/>
          </a:prstGeom>
        </p:spPr>
      </p:pic>
    </p:spTree>
    <p:extLst>
      <p:ext uri="{BB962C8B-B14F-4D97-AF65-F5344CB8AC3E}">
        <p14:creationId xmlns:p14="http://schemas.microsoft.com/office/powerpoint/2010/main" val="2064715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AFEAB-77BD-564D-8C59-94BB9A724225}"/>
              </a:ext>
            </a:extLst>
          </p:cNvPr>
          <p:cNvSpPr>
            <a:spLocks noGrp="1"/>
          </p:cNvSpPr>
          <p:nvPr>
            <p:ph type="title"/>
          </p:nvPr>
        </p:nvSpPr>
        <p:spPr>
          <a:xfrm>
            <a:off x="0" y="344841"/>
            <a:ext cx="12192000" cy="409410"/>
          </a:xfrm>
        </p:spPr>
        <p:txBody>
          <a:bodyPr>
            <a:noAutofit/>
          </a:bodyPr>
          <a:lstStyle/>
          <a:p>
            <a:pPr algn="ctr"/>
            <a:r>
              <a:rPr lang="it-IT" sz="2200" i="1" dirty="0" err="1">
                <a:solidFill>
                  <a:srgbClr val="2D3F67"/>
                </a:solidFill>
                <a:effectLst/>
                <a:latin typeface="+mn-lt"/>
              </a:rPr>
              <a:t>Circadian</a:t>
            </a:r>
            <a:r>
              <a:rPr lang="it-IT" sz="2200" i="1" dirty="0">
                <a:solidFill>
                  <a:srgbClr val="2D3F67"/>
                </a:solidFill>
                <a:effectLst/>
                <a:latin typeface="+mn-lt"/>
              </a:rPr>
              <a:t> </a:t>
            </a:r>
            <a:r>
              <a:rPr lang="it-IT" sz="2200" i="1" dirty="0" err="1">
                <a:solidFill>
                  <a:srgbClr val="2D3F67"/>
                </a:solidFill>
                <a:effectLst/>
                <a:latin typeface="+mn-lt"/>
              </a:rPr>
              <a:t>function</a:t>
            </a:r>
            <a:endParaRPr lang="it-IT" sz="2200" i="1" dirty="0">
              <a:solidFill>
                <a:srgbClr val="2D3F67"/>
              </a:solidFill>
              <a:effectLst/>
              <a:latin typeface="+mn-lt"/>
            </a:endParaRPr>
          </a:p>
        </p:txBody>
      </p:sp>
      <p:sp>
        <p:nvSpPr>
          <p:cNvPr id="10" name="CasellaDiTesto 9">
            <a:extLst>
              <a:ext uri="{FF2B5EF4-FFF2-40B4-BE49-F238E27FC236}">
                <a16:creationId xmlns:a16="http://schemas.microsoft.com/office/drawing/2014/main" id="{7A292902-8714-2541-8A41-B9409B21D786}"/>
              </a:ext>
            </a:extLst>
          </p:cNvPr>
          <p:cNvSpPr txBox="1"/>
          <p:nvPr/>
        </p:nvSpPr>
        <p:spPr>
          <a:xfrm>
            <a:off x="5549462" y="6505103"/>
            <a:ext cx="6607836" cy="30777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it-IT" sz="1400" dirty="0">
              <a:solidFill>
                <a:schemeClr val="bg1"/>
              </a:solidFill>
            </a:endParaRPr>
          </a:p>
        </p:txBody>
      </p:sp>
      <p:sp>
        <p:nvSpPr>
          <p:cNvPr id="8" name="Rettangolo 7">
            <a:extLst>
              <a:ext uri="{FF2B5EF4-FFF2-40B4-BE49-F238E27FC236}">
                <a16:creationId xmlns:a16="http://schemas.microsoft.com/office/drawing/2014/main" id="{465E7799-E3A6-2F42-8449-EBAB173E516F}"/>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1 8">
            <a:extLst>
              <a:ext uri="{FF2B5EF4-FFF2-40B4-BE49-F238E27FC236}">
                <a16:creationId xmlns:a16="http://schemas.microsoft.com/office/drawing/2014/main" id="{1B9073E7-C5D8-7C41-94B1-336E05F82879}"/>
              </a:ext>
            </a:extLst>
          </p:cNvPr>
          <p:cNvCxnSpPr>
            <a:cxnSpLocks/>
          </p:cNvCxnSpPr>
          <p:nvPr/>
        </p:nvCxnSpPr>
        <p:spPr>
          <a:xfrm>
            <a:off x="0" y="867747"/>
            <a:ext cx="12192000" cy="0"/>
          </a:xfrm>
          <a:prstGeom prst="line">
            <a:avLst/>
          </a:prstGeom>
          <a:ln w="28575">
            <a:solidFill>
              <a:srgbClr val="002D5F"/>
            </a:solidFill>
          </a:ln>
        </p:spPr>
        <p:style>
          <a:lnRef idx="1">
            <a:schemeClr val="accent1"/>
          </a:lnRef>
          <a:fillRef idx="0">
            <a:schemeClr val="accent1"/>
          </a:fillRef>
          <a:effectRef idx="0">
            <a:schemeClr val="accent1"/>
          </a:effectRef>
          <a:fontRef idx="minor">
            <a:schemeClr val="tx1"/>
          </a:fontRef>
        </p:style>
      </p:cxnSp>
      <p:sp>
        <p:nvSpPr>
          <p:cNvPr id="13" name="Rettangolo 12">
            <a:extLst>
              <a:ext uri="{FF2B5EF4-FFF2-40B4-BE49-F238E27FC236}">
                <a16:creationId xmlns:a16="http://schemas.microsoft.com/office/drawing/2014/main" id="{7C6CDCFC-D535-494F-96D0-C24FE4CA5FBE}"/>
              </a:ext>
            </a:extLst>
          </p:cNvPr>
          <p:cNvSpPr/>
          <p:nvPr/>
        </p:nvSpPr>
        <p:spPr>
          <a:xfrm>
            <a:off x="0" y="1034252"/>
            <a:ext cx="12191999" cy="79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CC2F2DD7-EBFE-9E4D-BDC3-D19F7C1F0E9C}"/>
              </a:ext>
            </a:extLst>
          </p:cNvPr>
          <p:cNvSpPr/>
          <p:nvPr/>
        </p:nvSpPr>
        <p:spPr>
          <a:xfrm>
            <a:off x="7495681" y="6566168"/>
            <a:ext cx="4669820" cy="276999"/>
          </a:xfrm>
          <a:prstGeom prst="rect">
            <a:avLst/>
          </a:prstGeom>
        </p:spPr>
        <p:txBody>
          <a:bodyPr wrap="square">
            <a:spAutoFit/>
          </a:bodyPr>
          <a:lstStyle/>
          <a:p>
            <a:r>
              <a:rPr lang="it-IT" sz="1200" b="1" dirty="0">
                <a:solidFill>
                  <a:schemeClr val="bg1"/>
                </a:solidFill>
                <a:latin typeface="GillSansStd"/>
              </a:rPr>
              <a:t>G S </a:t>
            </a:r>
            <a:r>
              <a:rPr lang="it-IT" sz="1200" b="1" dirty="0" err="1">
                <a:solidFill>
                  <a:schemeClr val="bg1"/>
                </a:solidFill>
                <a:latin typeface="GillSansStd"/>
              </a:rPr>
              <a:t>Malhi</a:t>
            </a:r>
            <a:r>
              <a:rPr lang="it-IT" sz="1200" b="1" dirty="0">
                <a:solidFill>
                  <a:schemeClr val="bg1"/>
                </a:solidFill>
                <a:latin typeface="GillSansStd"/>
              </a:rPr>
              <a:t> et al; </a:t>
            </a:r>
            <a:r>
              <a:rPr lang="it-IT" sz="1200" b="1" dirty="0" err="1">
                <a:solidFill>
                  <a:schemeClr val="bg1"/>
                </a:solidFill>
                <a:latin typeface="GillSansStd"/>
              </a:rPr>
              <a:t>Australian</a:t>
            </a:r>
            <a:r>
              <a:rPr lang="it-IT" sz="1200" b="1" dirty="0">
                <a:solidFill>
                  <a:schemeClr val="bg1"/>
                </a:solidFill>
                <a:latin typeface="GillSansStd"/>
              </a:rPr>
              <a:t> &amp; New Zealand journal of </a:t>
            </a:r>
            <a:r>
              <a:rPr lang="it-IT" sz="1200" b="1" dirty="0" err="1">
                <a:solidFill>
                  <a:schemeClr val="bg1"/>
                </a:solidFill>
                <a:latin typeface="GillSansStd"/>
              </a:rPr>
              <a:t>Psychiatry</a:t>
            </a:r>
            <a:r>
              <a:rPr lang="it-IT" sz="1200" b="1" dirty="0">
                <a:solidFill>
                  <a:schemeClr val="bg1"/>
                </a:solidFill>
                <a:latin typeface="GillSansStd"/>
              </a:rPr>
              <a:t> 2021</a:t>
            </a:r>
            <a:endParaRPr lang="it-IT" sz="1400" dirty="0">
              <a:solidFill>
                <a:schemeClr val="bg1"/>
              </a:solidFill>
            </a:endParaRPr>
          </a:p>
        </p:txBody>
      </p:sp>
      <p:pic>
        <p:nvPicPr>
          <p:cNvPr id="5" name="Immagine 4">
            <a:extLst>
              <a:ext uri="{FF2B5EF4-FFF2-40B4-BE49-F238E27FC236}">
                <a16:creationId xmlns:a16="http://schemas.microsoft.com/office/drawing/2014/main" id="{2A16FADF-57C6-C8E2-65DF-7AC9D01591AD}"/>
              </a:ext>
            </a:extLst>
          </p:cNvPr>
          <p:cNvPicPr>
            <a:picLocks noChangeAspect="1"/>
          </p:cNvPicPr>
          <p:nvPr/>
        </p:nvPicPr>
        <p:blipFill>
          <a:blip r:embed="rId3"/>
          <a:stretch>
            <a:fillRect/>
          </a:stretch>
        </p:blipFill>
        <p:spPr>
          <a:xfrm>
            <a:off x="1269149" y="2057399"/>
            <a:ext cx="9674540" cy="2432713"/>
          </a:xfrm>
          <a:prstGeom prst="rect">
            <a:avLst/>
          </a:prstGeom>
        </p:spPr>
      </p:pic>
    </p:spTree>
    <p:extLst>
      <p:ext uri="{BB962C8B-B14F-4D97-AF65-F5344CB8AC3E}">
        <p14:creationId xmlns:p14="http://schemas.microsoft.com/office/powerpoint/2010/main" val="56811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E8BC1B49-236A-4F4E-8676-4651F5251803}"/>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4DD4E2CA-CD15-3B2A-9329-5965319FB166}"/>
              </a:ext>
            </a:extLst>
          </p:cNvPr>
          <p:cNvSpPr txBox="1"/>
          <p:nvPr/>
        </p:nvSpPr>
        <p:spPr>
          <a:xfrm flipV="1">
            <a:off x="507673" y="1043688"/>
            <a:ext cx="11128175" cy="4571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ttangolo 2">
            <a:extLst>
              <a:ext uri="{FF2B5EF4-FFF2-40B4-BE49-F238E27FC236}">
                <a16:creationId xmlns:a16="http://schemas.microsoft.com/office/drawing/2014/main" id="{63E1A35D-4963-A716-3F19-5B4A155DAD53}"/>
              </a:ext>
            </a:extLst>
          </p:cNvPr>
          <p:cNvSpPr/>
          <p:nvPr/>
        </p:nvSpPr>
        <p:spPr>
          <a:xfrm>
            <a:off x="5140036" y="2105888"/>
            <a:ext cx="1787237"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rgbClr val="FF0000"/>
                </a:solidFill>
              </a:ln>
              <a:solidFill>
                <a:srgbClr val="FF0000"/>
              </a:solidFill>
            </a:endParaRPr>
          </a:p>
        </p:txBody>
      </p:sp>
      <p:pic>
        <p:nvPicPr>
          <p:cNvPr id="5" name="Picture 3">
            <a:extLst>
              <a:ext uri="{FF2B5EF4-FFF2-40B4-BE49-F238E27FC236}">
                <a16:creationId xmlns:a16="http://schemas.microsoft.com/office/drawing/2014/main" id="{2C5BBF64-49B9-9CC1-B2FC-053F903FED4C}"/>
              </a:ext>
            </a:extLst>
          </p:cNvPr>
          <p:cNvPicPr>
            <a:picLocks noChangeAspect="1"/>
          </p:cNvPicPr>
          <p:nvPr/>
        </p:nvPicPr>
        <p:blipFill>
          <a:blip r:embed="rId2"/>
          <a:stretch>
            <a:fillRect/>
          </a:stretch>
        </p:blipFill>
        <p:spPr>
          <a:xfrm>
            <a:off x="2756847" y="1135349"/>
            <a:ext cx="5540992" cy="5383495"/>
          </a:xfrm>
          <a:prstGeom prst="rect">
            <a:avLst/>
          </a:prstGeom>
        </p:spPr>
      </p:pic>
      <p:sp>
        <p:nvSpPr>
          <p:cNvPr id="6" name="CasellaDiTesto 5">
            <a:extLst>
              <a:ext uri="{FF2B5EF4-FFF2-40B4-BE49-F238E27FC236}">
                <a16:creationId xmlns:a16="http://schemas.microsoft.com/office/drawing/2014/main" id="{2F1C0D95-D4E9-32AA-8EA1-5A1EC2F49868}"/>
              </a:ext>
            </a:extLst>
          </p:cNvPr>
          <p:cNvSpPr txBox="1"/>
          <p:nvPr/>
        </p:nvSpPr>
        <p:spPr>
          <a:xfrm>
            <a:off x="532269" y="6591304"/>
            <a:ext cx="11627891" cy="276999"/>
          </a:xfrm>
          <a:prstGeom prst="rect">
            <a:avLst/>
          </a:prstGeom>
          <a:noFill/>
        </p:spPr>
        <p:txBody>
          <a:bodyPr wrap="square" rtlCol="0">
            <a:spAutoFit/>
          </a:bodyPr>
          <a:lstStyle/>
          <a:p>
            <a:r>
              <a:rPr lang="en-US" sz="1200" dirty="0">
                <a:solidFill>
                  <a:schemeClr val="bg1"/>
                </a:solidFill>
              </a:rPr>
              <a:t>Italian National Institute of Statistics (</a:t>
            </a:r>
            <a:r>
              <a:rPr lang="en-US" sz="1200" dirty="0" err="1">
                <a:solidFill>
                  <a:schemeClr val="bg1"/>
                </a:solidFill>
              </a:rPr>
              <a:t>Istat</a:t>
            </a:r>
            <a:r>
              <a:rPr lang="en-US" sz="1200" dirty="0">
                <a:solidFill>
                  <a:schemeClr val="bg1"/>
                </a:solidFill>
              </a:rPr>
              <a:t>). Mental health at various stages of life: years 2015–2017. Available from: https://www.istat.it/it/files// 2018/07/Mental-</a:t>
            </a:r>
            <a:r>
              <a:rPr lang="en-US" sz="1200" dirty="0" err="1">
                <a:solidFill>
                  <a:schemeClr val="bg1"/>
                </a:solidFill>
              </a:rPr>
              <a:t>health.pdf</a:t>
            </a:r>
            <a:r>
              <a:rPr lang="en-US" sz="1200" dirty="0">
                <a:solidFill>
                  <a:schemeClr val="bg1"/>
                </a:solidFill>
              </a:rPr>
              <a:t>.  2022</a:t>
            </a:r>
            <a:r>
              <a:rPr lang="en-US" sz="800" dirty="0"/>
              <a:t>.</a:t>
            </a:r>
            <a:endParaRPr lang="it-IT" sz="800" dirty="0"/>
          </a:p>
        </p:txBody>
      </p:sp>
    </p:spTree>
    <p:extLst>
      <p:ext uri="{BB962C8B-B14F-4D97-AF65-F5344CB8AC3E}">
        <p14:creationId xmlns:p14="http://schemas.microsoft.com/office/powerpoint/2010/main" val="3116481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AFEAB-77BD-564D-8C59-94BB9A724225}"/>
              </a:ext>
            </a:extLst>
          </p:cNvPr>
          <p:cNvSpPr>
            <a:spLocks noGrp="1"/>
          </p:cNvSpPr>
          <p:nvPr>
            <p:ph type="title"/>
          </p:nvPr>
        </p:nvSpPr>
        <p:spPr>
          <a:xfrm>
            <a:off x="0" y="302061"/>
            <a:ext cx="12192000" cy="732155"/>
          </a:xfrm>
        </p:spPr>
        <p:txBody>
          <a:bodyPr>
            <a:noAutofit/>
          </a:bodyPr>
          <a:lstStyle/>
          <a:p>
            <a:pPr algn="ctr"/>
            <a:r>
              <a:rPr lang="it-IT" sz="2200" dirty="0">
                <a:solidFill>
                  <a:schemeClr val="tx1"/>
                </a:solidFill>
                <a:latin typeface="+mn-lt"/>
              </a:rPr>
              <a:t>Global status report on </a:t>
            </a:r>
            <a:r>
              <a:rPr lang="it-IT" sz="2200" dirty="0" err="1">
                <a:solidFill>
                  <a:schemeClr val="tx1"/>
                </a:solidFill>
                <a:latin typeface="+mn-lt"/>
              </a:rPr>
              <a:t>alcohol</a:t>
            </a:r>
            <a:r>
              <a:rPr lang="it-IT" sz="2200" dirty="0">
                <a:solidFill>
                  <a:schemeClr val="tx1"/>
                </a:solidFill>
                <a:latin typeface="+mn-lt"/>
              </a:rPr>
              <a:t> and </a:t>
            </a:r>
            <a:r>
              <a:rPr lang="it-IT" sz="2200" dirty="0" err="1">
                <a:solidFill>
                  <a:schemeClr val="tx1"/>
                </a:solidFill>
                <a:latin typeface="+mn-lt"/>
              </a:rPr>
              <a:t>health</a:t>
            </a:r>
            <a:r>
              <a:rPr lang="it-IT" sz="2200" dirty="0">
                <a:solidFill>
                  <a:schemeClr val="tx1"/>
                </a:solidFill>
                <a:latin typeface="+mn-lt"/>
              </a:rPr>
              <a:t> 2018</a:t>
            </a:r>
          </a:p>
        </p:txBody>
      </p:sp>
      <p:sp>
        <p:nvSpPr>
          <p:cNvPr id="10" name="CasellaDiTesto 9">
            <a:extLst>
              <a:ext uri="{FF2B5EF4-FFF2-40B4-BE49-F238E27FC236}">
                <a16:creationId xmlns:a16="http://schemas.microsoft.com/office/drawing/2014/main" id="{7A292902-8714-2541-8A41-B9409B21D786}"/>
              </a:ext>
            </a:extLst>
          </p:cNvPr>
          <p:cNvSpPr txBox="1"/>
          <p:nvPr/>
        </p:nvSpPr>
        <p:spPr>
          <a:xfrm>
            <a:off x="5549462" y="6505103"/>
            <a:ext cx="6607836" cy="30777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it-IT" sz="1400" dirty="0">
              <a:solidFill>
                <a:schemeClr val="bg1"/>
              </a:solidFill>
            </a:endParaRPr>
          </a:p>
        </p:txBody>
      </p:sp>
      <p:sp>
        <p:nvSpPr>
          <p:cNvPr id="7" name="Rettangolo 6">
            <a:extLst>
              <a:ext uri="{FF2B5EF4-FFF2-40B4-BE49-F238E27FC236}">
                <a16:creationId xmlns:a16="http://schemas.microsoft.com/office/drawing/2014/main" id="{B021E968-C4F8-6741-A3C5-FA88D9DB2697}"/>
              </a:ext>
            </a:extLst>
          </p:cNvPr>
          <p:cNvSpPr/>
          <p:nvPr/>
        </p:nvSpPr>
        <p:spPr>
          <a:xfrm>
            <a:off x="6520070" y="6518539"/>
            <a:ext cx="5608431" cy="307777"/>
          </a:xfrm>
          <a:prstGeom prst="rect">
            <a:avLst/>
          </a:prstGeom>
        </p:spPr>
        <p:txBody>
          <a:bodyPr wrap="square">
            <a:spAutoFit/>
          </a:bodyPr>
          <a:lstStyle/>
          <a:p>
            <a:r>
              <a:rPr lang="it-IT" sz="1400" b="1" dirty="0">
                <a:solidFill>
                  <a:schemeClr val="bg1"/>
                </a:solidFill>
              </a:rPr>
              <a:t>World </a:t>
            </a:r>
            <a:r>
              <a:rPr lang="it-IT" sz="1400" b="1" dirty="0" err="1">
                <a:solidFill>
                  <a:schemeClr val="bg1"/>
                </a:solidFill>
              </a:rPr>
              <a:t>Health</a:t>
            </a:r>
            <a:r>
              <a:rPr lang="it-IT" sz="1400" b="1" dirty="0">
                <a:solidFill>
                  <a:schemeClr val="bg1"/>
                </a:solidFill>
              </a:rPr>
              <a:t> Organization 2018;                  </a:t>
            </a:r>
            <a:r>
              <a:rPr lang="it-IT" sz="1400" b="1" dirty="0" err="1">
                <a:solidFill>
                  <a:schemeClr val="bg1"/>
                </a:solidFill>
              </a:rPr>
              <a:t>Kalin</a:t>
            </a:r>
            <a:r>
              <a:rPr lang="it-IT" sz="1400" b="1" dirty="0">
                <a:solidFill>
                  <a:schemeClr val="bg1"/>
                </a:solidFill>
              </a:rPr>
              <a:t> N. H; A </a:t>
            </a:r>
            <a:r>
              <a:rPr lang="it-IT" sz="1400" b="1" dirty="0" err="1">
                <a:solidFill>
                  <a:schemeClr val="bg1"/>
                </a:solidFill>
              </a:rPr>
              <a:t>J</a:t>
            </a:r>
            <a:r>
              <a:rPr lang="it-IT" sz="1400" b="1" dirty="0">
                <a:solidFill>
                  <a:schemeClr val="bg1"/>
                </a:solidFill>
              </a:rPr>
              <a:t> </a:t>
            </a:r>
            <a:r>
              <a:rPr lang="it-IT" sz="1400" b="1" dirty="0" err="1">
                <a:solidFill>
                  <a:schemeClr val="bg1"/>
                </a:solidFill>
              </a:rPr>
              <a:t>Psychiatry</a:t>
            </a:r>
            <a:r>
              <a:rPr lang="it-IT" sz="1400" b="1">
                <a:solidFill>
                  <a:schemeClr val="bg1"/>
                </a:solidFill>
              </a:rPr>
              <a:t> 2020</a:t>
            </a:r>
            <a:endParaRPr lang="it-IT" sz="600" b="1" dirty="0">
              <a:solidFill>
                <a:schemeClr val="bg1"/>
              </a:solidFill>
            </a:endParaRPr>
          </a:p>
        </p:txBody>
      </p:sp>
      <p:sp>
        <p:nvSpPr>
          <p:cNvPr id="8" name="Rettangolo 7">
            <a:extLst>
              <a:ext uri="{FF2B5EF4-FFF2-40B4-BE49-F238E27FC236}">
                <a16:creationId xmlns:a16="http://schemas.microsoft.com/office/drawing/2014/main" id="{DC7487A9-00D5-7049-A015-E67A7BB2178F}"/>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0B793569-A157-6D4C-8A4C-5783FCD1A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06" y="1160997"/>
            <a:ext cx="6512594" cy="5351514"/>
          </a:xfrm>
          <a:prstGeom prst="rect">
            <a:avLst/>
          </a:prstGeom>
        </p:spPr>
      </p:pic>
      <p:sp>
        <p:nvSpPr>
          <p:cNvPr id="14" name="Rettangolo 13">
            <a:extLst>
              <a:ext uri="{FF2B5EF4-FFF2-40B4-BE49-F238E27FC236}">
                <a16:creationId xmlns:a16="http://schemas.microsoft.com/office/drawing/2014/main" id="{E2235421-894E-A541-B551-DCAF0C656C56}"/>
              </a:ext>
            </a:extLst>
          </p:cNvPr>
          <p:cNvSpPr/>
          <p:nvPr/>
        </p:nvSpPr>
        <p:spPr>
          <a:xfrm>
            <a:off x="6692900" y="1762701"/>
            <a:ext cx="5318794" cy="3785652"/>
          </a:xfrm>
          <a:prstGeom prst="rect">
            <a:avLst/>
          </a:prstGeom>
        </p:spPr>
        <p:txBody>
          <a:bodyPr wrap="square">
            <a:spAutoFit/>
          </a:bodyPr>
          <a:lstStyle/>
          <a:p>
            <a:pPr marL="342900" indent="-342900" algn="just">
              <a:buFont typeface="Wingdings" pitchFamily="2" charset="2"/>
              <a:buChar char="v"/>
            </a:pPr>
            <a:r>
              <a:rPr lang="it-IT" sz="2000" dirty="0"/>
              <a:t>L'alcol provoca 2,5 milioni di morti ogni anno </a:t>
            </a:r>
          </a:p>
          <a:p>
            <a:pPr marL="342900" indent="-342900" algn="just">
              <a:buFont typeface="Wingdings" pitchFamily="2" charset="2"/>
              <a:buChar char="v"/>
            </a:pPr>
            <a:endParaRPr lang="it-IT" sz="2000" dirty="0"/>
          </a:p>
          <a:p>
            <a:pPr marL="342900" indent="-342900" algn="just">
              <a:buFont typeface="Wingdings" pitchFamily="2" charset="2"/>
              <a:buChar char="v"/>
            </a:pPr>
            <a:r>
              <a:rPr lang="it-IT" sz="2000" dirty="0"/>
              <a:t>Il 50% dei crimini dovuti a violenze</a:t>
            </a:r>
          </a:p>
          <a:p>
            <a:pPr algn="just"/>
            <a:endParaRPr lang="it-IT" sz="2000" dirty="0"/>
          </a:p>
          <a:p>
            <a:pPr marL="342900" indent="-342900" algn="just">
              <a:buFont typeface="Wingdings" pitchFamily="2" charset="2"/>
              <a:buChar char="v"/>
            </a:pPr>
            <a:r>
              <a:rPr lang="it-IT" sz="2000" dirty="0"/>
              <a:t>Il 25% dei decessi nei paesi industrializzati è dovuto all'abuso di sostanze psicotrope</a:t>
            </a:r>
          </a:p>
          <a:p>
            <a:pPr marL="342900" indent="-342900" algn="just">
              <a:buFont typeface="Wingdings" pitchFamily="2" charset="2"/>
              <a:buChar char="v"/>
            </a:pPr>
            <a:endParaRPr lang="it-IT" sz="2000" dirty="0"/>
          </a:p>
          <a:p>
            <a:pPr marL="342900" indent="-342900" algn="just">
              <a:buFont typeface="Wingdings" pitchFamily="2" charset="2"/>
              <a:buChar char="v"/>
            </a:pPr>
            <a:r>
              <a:rPr lang="it-IT" sz="2000" dirty="0"/>
              <a:t> </a:t>
            </a:r>
            <a:r>
              <a:rPr lang="it-IT" sz="2000" dirty="0">
                <a:solidFill>
                  <a:schemeClr val="accent2"/>
                </a:solidFill>
              </a:rPr>
              <a:t>I disturbi da uso di sostanze rimangono gravemente sotto trattati</a:t>
            </a:r>
          </a:p>
          <a:p>
            <a:pPr algn="just"/>
            <a:r>
              <a:rPr lang="it-IT" sz="2000" dirty="0">
                <a:solidFill>
                  <a:schemeClr val="accent2"/>
                </a:solidFill>
              </a:rPr>
              <a:t> </a:t>
            </a:r>
          </a:p>
          <a:p>
            <a:pPr marL="342900" indent="-342900" algn="just">
              <a:buFont typeface="Wingdings" pitchFamily="2" charset="2"/>
              <a:buChar char="v"/>
            </a:pPr>
            <a:r>
              <a:rPr lang="it-IT" sz="2000" dirty="0">
                <a:solidFill>
                  <a:srgbClr val="FF0000"/>
                </a:solidFill>
              </a:rPr>
              <a:t>Solo l'11% delle persone che necessitano di cure ha ricevuto cure adeguate nel 2018</a:t>
            </a:r>
          </a:p>
        </p:txBody>
      </p:sp>
      <p:cxnSp>
        <p:nvCxnSpPr>
          <p:cNvPr id="11" name="Connettore 1 10">
            <a:extLst>
              <a:ext uri="{FF2B5EF4-FFF2-40B4-BE49-F238E27FC236}">
                <a16:creationId xmlns:a16="http://schemas.microsoft.com/office/drawing/2014/main" id="{6482D11C-0D56-904B-A92E-B84D717B0760}"/>
              </a:ext>
            </a:extLst>
          </p:cNvPr>
          <p:cNvCxnSpPr>
            <a:cxnSpLocks/>
          </p:cNvCxnSpPr>
          <p:nvPr/>
        </p:nvCxnSpPr>
        <p:spPr>
          <a:xfrm>
            <a:off x="0" y="867747"/>
            <a:ext cx="12192000" cy="0"/>
          </a:xfrm>
          <a:prstGeom prst="line">
            <a:avLst/>
          </a:prstGeom>
          <a:ln w="28575">
            <a:solidFill>
              <a:srgbClr val="002D5F"/>
            </a:solidFill>
          </a:ln>
        </p:spPr>
        <p:style>
          <a:lnRef idx="1">
            <a:schemeClr val="accent1"/>
          </a:lnRef>
          <a:fillRef idx="0">
            <a:schemeClr val="accent1"/>
          </a:fillRef>
          <a:effectRef idx="0">
            <a:schemeClr val="accent1"/>
          </a:effectRef>
          <a:fontRef idx="minor">
            <a:schemeClr val="tx1"/>
          </a:fontRef>
        </p:style>
      </p:cxnSp>
      <p:sp>
        <p:nvSpPr>
          <p:cNvPr id="13" name="Rettangolo 12">
            <a:extLst>
              <a:ext uri="{FF2B5EF4-FFF2-40B4-BE49-F238E27FC236}">
                <a16:creationId xmlns:a16="http://schemas.microsoft.com/office/drawing/2014/main" id="{E3A22E80-7286-5C47-9A71-08D9691EB2AA}"/>
              </a:ext>
            </a:extLst>
          </p:cNvPr>
          <p:cNvSpPr/>
          <p:nvPr/>
        </p:nvSpPr>
        <p:spPr>
          <a:xfrm>
            <a:off x="0" y="1034252"/>
            <a:ext cx="12191999" cy="79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0163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checkerboard(across)">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checkerboard(across)">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checkerboard(across)">
                                      <p:cBhvr>
                                        <p:cTn id="17" dur="500"/>
                                        <p:tgtEl>
                                          <p:spTgt spid="1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4">
                                            <p:txEl>
                                              <p:pRg st="6" end="6"/>
                                            </p:txEl>
                                          </p:spTgt>
                                        </p:tgtEl>
                                        <p:attrNameLst>
                                          <p:attrName>style.visibility</p:attrName>
                                        </p:attrNameLst>
                                      </p:cBhvr>
                                      <p:to>
                                        <p:strVal val="visible"/>
                                      </p:to>
                                    </p:set>
                                    <p:animEffect transition="in" filter="checkerboard(across)">
                                      <p:cBhvr>
                                        <p:cTn id="22" dur="500"/>
                                        <p:tgtEl>
                                          <p:spTgt spid="1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4">
                                            <p:txEl>
                                              <p:pRg st="7" end="7"/>
                                            </p:txEl>
                                          </p:spTgt>
                                        </p:tgtEl>
                                        <p:attrNameLst>
                                          <p:attrName>style.visibility</p:attrName>
                                        </p:attrNameLst>
                                      </p:cBhvr>
                                      <p:to>
                                        <p:strVal val="visible"/>
                                      </p:to>
                                    </p:set>
                                    <p:animEffect transition="in" filter="checkerboard(across)">
                                      <p:cBhvr>
                                        <p:cTn id="27" dur="500"/>
                                        <p:tgtEl>
                                          <p:spTgt spid="14">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4">
                                            <p:txEl>
                                              <p:pRg st="8" end="8"/>
                                            </p:txEl>
                                          </p:spTgt>
                                        </p:tgtEl>
                                        <p:attrNameLst>
                                          <p:attrName>style.visibility</p:attrName>
                                        </p:attrNameLst>
                                      </p:cBhvr>
                                      <p:to>
                                        <p:strVal val="visible"/>
                                      </p:to>
                                    </p:set>
                                    <p:animEffect transition="in" filter="checkerboard(across)">
                                      <p:cBhvr>
                                        <p:cTn id="32" dur="500"/>
                                        <p:tgtEl>
                                          <p:spTgt spid="1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AFEAB-77BD-564D-8C59-94BB9A724225}"/>
              </a:ext>
            </a:extLst>
          </p:cNvPr>
          <p:cNvSpPr>
            <a:spLocks noGrp="1"/>
          </p:cNvSpPr>
          <p:nvPr>
            <p:ph type="title"/>
          </p:nvPr>
        </p:nvSpPr>
        <p:spPr>
          <a:xfrm>
            <a:off x="519793" y="360505"/>
            <a:ext cx="11103936" cy="562814"/>
          </a:xfrm>
        </p:spPr>
        <p:txBody>
          <a:bodyPr>
            <a:noAutofit/>
          </a:bodyPr>
          <a:lstStyle/>
          <a:p>
            <a:pPr algn="ctr"/>
            <a:r>
              <a:rPr lang="it-IT" sz="2200" i="1" dirty="0" err="1">
                <a:solidFill>
                  <a:schemeClr val="tx1"/>
                </a:solidFill>
                <a:effectLst/>
                <a:latin typeface="+mn-lt"/>
              </a:rPr>
              <a:t>Cocaine’s</a:t>
            </a:r>
            <a:r>
              <a:rPr lang="it-IT" sz="2200" i="1" dirty="0">
                <a:solidFill>
                  <a:schemeClr val="tx1"/>
                </a:solidFill>
                <a:effectLst/>
                <a:latin typeface="+mn-lt"/>
              </a:rPr>
              <a:t> </a:t>
            </a:r>
            <a:r>
              <a:rPr lang="it-IT" sz="2200" i="1" dirty="0" err="1">
                <a:solidFill>
                  <a:schemeClr val="tx1"/>
                </a:solidFill>
                <a:effectLst/>
                <a:latin typeface="+mn-lt"/>
              </a:rPr>
              <a:t>Cerebrovascular</a:t>
            </a:r>
            <a:r>
              <a:rPr lang="it-IT" sz="2200" i="1" dirty="0">
                <a:solidFill>
                  <a:schemeClr val="tx1"/>
                </a:solidFill>
                <a:effectLst/>
                <a:latin typeface="+mn-lt"/>
              </a:rPr>
              <a:t> </a:t>
            </a:r>
            <a:r>
              <a:rPr lang="it-IT" sz="2200" i="1" dirty="0" err="1">
                <a:solidFill>
                  <a:schemeClr val="tx1"/>
                </a:solidFill>
                <a:effectLst/>
                <a:latin typeface="+mn-lt"/>
              </a:rPr>
              <a:t>Vasoconstriction</a:t>
            </a:r>
            <a:r>
              <a:rPr lang="it-IT" sz="2200" i="1" dirty="0">
                <a:solidFill>
                  <a:schemeClr val="tx1"/>
                </a:solidFill>
                <a:effectLst/>
                <a:latin typeface="+mn-lt"/>
              </a:rPr>
              <a:t> </a:t>
            </a:r>
            <a:r>
              <a:rPr lang="it-IT" sz="2200" i="1" dirty="0" err="1">
                <a:solidFill>
                  <a:schemeClr val="tx1"/>
                </a:solidFill>
                <a:effectLst/>
                <a:latin typeface="+mn-lt"/>
              </a:rPr>
              <a:t>Is</a:t>
            </a:r>
            <a:r>
              <a:rPr lang="it-IT" sz="2200" i="1" dirty="0">
                <a:solidFill>
                  <a:schemeClr val="tx1"/>
                </a:solidFill>
                <a:effectLst/>
                <a:latin typeface="+mn-lt"/>
              </a:rPr>
              <a:t> Associated With </a:t>
            </a:r>
            <a:r>
              <a:rPr lang="it-IT" sz="2200" i="1" dirty="0" err="1">
                <a:solidFill>
                  <a:schemeClr val="tx1"/>
                </a:solidFill>
                <a:effectLst/>
                <a:latin typeface="+mn-lt"/>
              </a:rPr>
              <a:t>Astrocytic</a:t>
            </a:r>
            <a:r>
              <a:rPr lang="it-IT" sz="2200" i="1" dirty="0">
                <a:solidFill>
                  <a:schemeClr val="tx1"/>
                </a:solidFill>
                <a:effectLst/>
                <a:latin typeface="+mn-lt"/>
              </a:rPr>
              <a:t> Ca </a:t>
            </a:r>
            <a:r>
              <a:rPr lang="it-IT" sz="2200" i="1" dirty="0" err="1">
                <a:solidFill>
                  <a:schemeClr val="tx1"/>
                </a:solidFill>
                <a:effectLst/>
                <a:latin typeface="+mn-lt"/>
              </a:rPr>
              <a:t>Increase</a:t>
            </a:r>
            <a:br>
              <a:rPr lang="it-IT" sz="2200" i="1" dirty="0">
                <a:solidFill>
                  <a:schemeClr val="tx1"/>
                </a:solidFill>
                <a:effectLst/>
                <a:latin typeface="+mn-lt"/>
              </a:rPr>
            </a:br>
            <a:r>
              <a:rPr lang="it-IT" sz="2200" i="1" dirty="0">
                <a:solidFill>
                  <a:schemeClr val="tx1"/>
                </a:solidFill>
                <a:effectLst/>
                <a:latin typeface="+mn-lt"/>
              </a:rPr>
              <a:t>In Mice</a:t>
            </a:r>
            <a:br>
              <a:rPr lang="it-IT" sz="2200" i="1" dirty="0">
                <a:effectLst/>
                <a:latin typeface="+mn-lt"/>
              </a:rPr>
            </a:br>
            <a:br>
              <a:rPr lang="it-IT" sz="2200" dirty="0">
                <a:solidFill>
                  <a:schemeClr val="tx1"/>
                </a:solidFill>
                <a:latin typeface="+mn-lt"/>
              </a:rPr>
            </a:br>
            <a:endParaRPr lang="it-IT" sz="2200" dirty="0">
              <a:latin typeface="+mn-lt"/>
            </a:endParaRPr>
          </a:p>
        </p:txBody>
      </p:sp>
      <p:sp>
        <p:nvSpPr>
          <p:cNvPr id="3" name="Rettangolo 2">
            <a:extLst>
              <a:ext uri="{FF2B5EF4-FFF2-40B4-BE49-F238E27FC236}">
                <a16:creationId xmlns:a16="http://schemas.microsoft.com/office/drawing/2014/main" id="{F4C5F1E1-3C95-594C-B8DB-8AFA6D013457}"/>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FBC8522D-0B9B-2F83-DB17-D1830C7D7814}"/>
              </a:ext>
            </a:extLst>
          </p:cNvPr>
          <p:cNvPicPr>
            <a:picLocks noChangeAspect="1"/>
          </p:cNvPicPr>
          <p:nvPr/>
        </p:nvPicPr>
        <p:blipFill>
          <a:blip r:embed="rId3"/>
          <a:stretch>
            <a:fillRect/>
          </a:stretch>
        </p:blipFill>
        <p:spPr>
          <a:xfrm>
            <a:off x="2230537" y="1034251"/>
            <a:ext cx="7772400" cy="5505173"/>
          </a:xfrm>
          <a:prstGeom prst="rect">
            <a:avLst/>
          </a:prstGeom>
        </p:spPr>
      </p:pic>
      <p:sp>
        <p:nvSpPr>
          <p:cNvPr id="15" name="CasellaDiTesto 14">
            <a:extLst>
              <a:ext uri="{FF2B5EF4-FFF2-40B4-BE49-F238E27FC236}">
                <a16:creationId xmlns:a16="http://schemas.microsoft.com/office/drawing/2014/main" id="{B058A0FF-80CF-F6F4-675C-CDC2C118F359}"/>
              </a:ext>
            </a:extLst>
          </p:cNvPr>
          <p:cNvSpPr txBox="1"/>
          <p:nvPr/>
        </p:nvSpPr>
        <p:spPr>
          <a:xfrm>
            <a:off x="7557653" y="6577439"/>
            <a:ext cx="4592782" cy="276999"/>
          </a:xfrm>
          <a:prstGeom prst="rect">
            <a:avLst/>
          </a:prstGeom>
          <a:noFill/>
        </p:spPr>
        <p:txBody>
          <a:bodyPr wrap="square">
            <a:spAutoFit/>
          </a:bodyPr>
          <a:lstStyle/>
          <a:p>
            <a:r>
              <a:rPr lang="it-IT" sz="1200" b="1" i="0" u="none" strike="noStrike" dirty="0" err="1">
                <a:solidFill>
                  <a:schemeClr val="bg1"/>
                </a:solidFill>
                <a:effectLst/>
              </a:rPr>
              <a:t>Liu</a:t>
            </a:r>
            <a:r>
              <a:rPr lang="it-IT" sz="1200" b="1" i="0" u="none" strike="noStrike" dirty="0">
                <a:solidFill>
                  <a:schemeClr val="bg1"/>
                </a:solidFill>
                <a:effectLst/>
              </a:rPr>
              <a:t> Y, </a:t>
            </a:r>
            <a:r>
              <a:rPr lang="it-IT" sz="1200" b="1" i="0" u="none" strike="noStrike" dirty="0" err="1">
                <a:solidFill>
                  <a:schemeClr val="bg1"/>
                </a:solidFill>
                <a:effectLst/>
              </a:rPr>
              <a:t>Hua</a:t>
            </a:r>
            <a:r>
              <a:rPr lang="it-IT" sz="1200" b="1" i="0" u="none" strike="noStrike" dirty="0">
                <a:solidFill>
                  <a:schemeClr val="bg1"/>
                </a:solidFill>
                <a:effectLst/>
              </a:rPr>
              <a:t> Y, Park K, </a:t>
            </a:r>
            <a:r>
              <a:rPr lang="it-IT" sz="1200" b="1" i="0" u="none" strike="noStrike" dirty="0" err="1">
                <a:solidFill>
                  <a:schemeClr val="bg1"/>
                </a:solidFill>
                <a:effectLst/>
              </a:rPr>
              <a:t>Volkow</a:t>
            </a:r>
            <a:r>
              <a:rPr lang="it-IT" sz="1200" b="1" i="0" u="none" strike="noStrike" dirty="0">
                <a:solidFill>
                  <a:schemeClr val="bg1"/>
                </a:solidFill>
                <a:effectLst/>
              </a:rPr>
              <a:t> ND, Pan Y, </a:t>
            </a:r>
            <a:r>
              <a:rPr lang="it-IT" sz="1200" b="1" i="0" u="none" strike="noStrike" dirty="0" err="1">
                <a:solidFill>
                  <a:schemeClr val="bg1"/>
                </a:solidFill>
                <a:effectLst/>
              </a:rPr>
              <a:t>Du</a:t>
            </a:r>
            <a:r>
              <a:rPr lang="it-IT" sz="1200" b="1" i="0" u="none" strike="noStrike" dirty="0">
                <a:solidFill>
                  <a:schemeClr val="bg1"/>
                </a:solidFill>
                <a:effectLst/>
              </a:rPr>
              <a:t> C. </a:t>
            </a:r>
            <a:r>
              <a:rPr lang="it-IT" sz="1200" b="1" i="0" u="none" strike="noStrike" dirty="0" err="1">
                <a:solidFill>
                  <a:schemeClr val="bg1"/>
                </a:solidFill>
                <a:effectLst/>
              </a:rPr>
              <a:t>Commun</a:t>
            </a:r>
            <a:r>
              <a:rPr lang="it-IT" sz="1200" b="1" i="0" u="none" strike="noStrike" dirty="0">
                <a:solidFill>
                  <a:schemeClr val="bg1"/>
                </a:solidFill>
                <a:effectLst/>
              </a:rPr>
              <a:t> </a:t>
            </a:r>
            <a:r>
              <a:rPr lang="it-IT" sz="1200" b="1" i="0" u="none" strike="noStrike" dirty="0" err="1">
                <a:solidFill>
                  <a:schemeClr val="bg1"/>
                </a:solidFill>
                <a:effectLst/>
              </a:rPr>
              <a:t>Biol</a:t>
            </a:r>
            <a:r>
              <a:rPr lang="it-IT" sz="1200" b="1" i="0" u="none" strike="noStrike" dirty="0">
                <a:solidFill>
                  <a:schemeClr val="bg1"/>
                </a:solidFill>
                <a:effectLst/>
              </a:rPr>
              <a:t>. 2022</a:t>
            </a:r>
            <a:endParaRPr lang="it-IT" sz="1200" b="1" dirty="0">
              <a:solidFill>
                <a:schemeClr val="bg1"/>
              </a:solidFill>
            </a:endParaRPr>
          </a:p>
        </p:txBody>
      </p:sp>
      <p:sp>
        <p:nvSpPr>
          <p:cNvPr id="4" name="CasellaDiTesto 3">
            <a:extLst>
              <a:ext uri="{FF2B5EF4-FFF2-40B4-BE49-F238E27FC236}">
                <a16:creationId xmlns:a16="http://schemas.microsoft.com/office/drawing/2014/main" id="{285C0AE6-EC37-7B16-4C81-30D3B2206CDE}"/>
              </a:ext>
            </a:extLst>
          </p:cNvPr>
          <p:cNvSpPr txBox="1"/>
          <p:nvPr/>
        </p:nvSpPr>
        <p:spPr>
          <a:xfrm flipV="1">
            <a:off x="507673" y="1043688"/>
            <a:ext cx="11128175" cy="4571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95888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E8BC1B49-236A-4F4E-8676-4651F5251803}"/>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A516468D-6DA3-8083-99C5-19354C67979D}"/>
              </a:ext>
            </a:extLst>
          </p:cNvPr>
          <p:cNvSpPr txBox="1"/>
          <p:nvPr/>
        </p:nvSpPr>
        <p:spPr>
          <a:xfrm>
            <a:off x="100113" y="357200"/>
            <a:ext cx="12007217" cy="430887"/>
          </a:xfrm>
          <a:prstGeom prst="rect">
            <a:avLst/>
          </a:prstGeom>
          <a:noFill/>
        </p:spPr>
        <p:txBody>
          <a:bodyPr wrap="square">
            <a:spAutoFit/>
          </a:bodyPr>
          <a:lstStyle/>
          <a:p>
            <a:pPr algn="ctr"/>
            <a:r>
              <a:rPr lang="it-IT" sz="2200" b="1" i="1" dirty="0"/>
              <a:t>Multiple </a:t>
            </a:r>
            <a:r>
              <a:rPr lang="it-IT" sz="2200" b="1" i="1" dirty="0" err="1"/>
              <a:t>Cerebral</a:t>
            </a:r>
            <a:r>
              <a:rPr lang="it-IT" sz="2200" b="1" i="1" dirty="0"/>
              <a:t> </a:t>
            </a:r>
            <a:r>
              <a:rPr lang="it-IT" sz="2200" b="1" i="1" dirty="0" err="1"/>
              <a:t>Infarcts</a:t>
            </a:r>
            <a:r>
              <a:rPr lang="it-IT" sz="2200" b="1" i="1" dirty="0"/>
              <a:t> In A Young </a:t>
            </a:r>
            <a:r>
              <a:rPr lang="it-IT" sz="2200" b="1" i="1" dirty="0" err="1"/>
              <a:t>Patient</a:t>
            </a:r>
            <a:r>
              <a:rPr lang="it-IT" sz="2200" b="1" i="1" dirty="0"/>
              <a:t> Associated With Marijuana Use</a:t>
            </a:r>
          </a:p>
        </p:txBody>
      </p:sp>
      <p:pic>
        <p:nvPicPr>
          <p:cNvPr id="5" name="Immagine 4">
            <a:extLst>
              <a:ext uri="{FF2B5EF4-FFF2-40B4-BE49-F238E27FC236}">
                <a16:creationId xmlns:a16="http://schemas.microsoft.com/office/drawing/2014/main" id="{748EF156-A2E9-F4DE-D139-A0153620E6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121" y="2010738"/>
            <a:ext cx="11757833" cy="4284125"/>
          </a:xfrm>
          <a:prstGeom prst="rect">
            <a:avLst/>
          </a:prstGeom>
        </p:spPr>
      </p:pic>
      <p:sp>
        <p:nvSpPr>
          <p:cNvPr id="12" name="CasellaDiTesto 11">
            <a:extLst>
              <a:ext uri="{FF2B5EF4-FFF2-40B4-BE49-F238E27FC236}">
                <a16:creationId xmlns:a16="http://schemas.microsoft.com/office/drawing/2014/main" id="{A80E9C43-D9B5-07FF-A821-674449116F21}"/>
              </a:ext>
            </a:extLst>
          </p:cNvPr>
          <p:cNvSpPr txBox="1"/>
          <p:nvPr/>
        </p:nvSpPr>
        <p:spPr>
          <a:xfrm>
            <a:off x="5579531" y="6517900"/>
            <a:ext cx="6561666" cy="307777"/>
          </a:xfrm>
          <a:prstGeom prst="rect">
            <a:avLst/>
          </a:prstGeom>
          <a:noFill/>
        </p:spPr>
        <p:txBody>
          <a:bodyPr wrap="square">
            <a:spAutoFit/>
          </a:bodyPr>
          <a:lstStyle/>
          <a:p>
            <a:r>
              <a:rPr lang="it-IT" sz="1400" b="0" i="0" u="none" strike="noStrike" kern="1200" dirty="0">
                <a:solidFill>
                  <a:schemeClr val="bg1"/>
                </a:solidFill>
                <a:effectLst/>
                <a:latin typeface="+mn-lt"/>
                <a:ea typeface="+mn-ea"/>
                <a:cs typeface="+mn-cs"/>
              </a:rPr>
              <a:t>Volpon LC, Sousa CLMM, Moreira SKK, Teixeira SR, Carlotti APCP. </a:t>
            </a:r>
            <a:r>
              <a:rPr lang="it-IT" sz="1400" b="0" i="0" u="none" strike="noStrike" kern="1200" dirty="0" err="1">
                <a:solidFill>
                  <a:schemeClr val="bg1"/>
                </a:solidFill>
                <a:effectLst/>
                <a:latin typeface="+mn-lt"/>
                <a:ea typeface="+mn-ea"/>
                <a:cs typeface="+mn-cs"/>
              </a:rPr>
              <a:t>J</a:t>
            </a:r>
            <a:r>
              <a:rPr lang="it-IT" sz="1400" b="0" i="0" u="none" strike="noStrike" kern="1200" dirty="0">
                <a:solidFill>
                  <a:schemeClr val="bg1"/>
                </a:solidFill>
                <a:effectLst/>
                <a:latin typeface="+mn-lt"/>
                <a:ea typeface="+mn-ea"/>
                <a:cs typeface="+mn-cs"/>
              </a:rPr>
              <a:t> </a:t>
            </a:r>
            <a:r>
              <a:rPr lang="it-IT" sz="1400" b="0" i="0" u="none" strike="noStrike" kern="1200" dirty="0" err="1">
                <a:solidFill>
                  <a:schemeClr val="bg1"/>
                </a:solidFill>
                <a:effectLst/>
                <a:latin typeface="+mn-lt"/>
                <a:ea typeface="+mn-ea"/>
                <a:cs typeface="+mn-cs"/>
              </a:rPr>
              <a:t>Addict</a:t>
            </a:r>
            <a:r>
              <a:rPr lang="it-IT" sz="1400" b="0" i="0" u="none" strike="noStrike" kern="1200" dirty="0">
                <a:solidFill>
                  <a:schemeClr val="bg1"/>
                </a:solidFill>
                <a:effectLst/>
                <a:latin typeface="+mn-lt"/>
                <a:ea typeface="+mn-ea"/>
                <a:cs typeface="+mn-cs"/>
              </a:rPr>
              <a:t> </a:t>
            </a:r>
            <a:r>
              <a:rPr lang="it-IT" sz="1400" b="0" i="0" u="none" strike="noStrike" kern="1200" dirty="0" err="1">
                <a:solidFill>
                  <a:schemeClr val="bg1"/>
                </a:solidFill>
                <a:effectLst/>
                <a:latin typeface="+mn-lt"/>
                <a:ea typeface="+mn-ea"/>
                <a:cs typeface="+mn-cs"/>
              </a:rPr>
              <a:t>Med</a:t>
            </a:r>
            <a:r>
              <a:rPr lang="it-IT" sz="1400" b="0" i="0" u="none" strike="noStrike" kern="1200" dirty="0">
                <a:solidFill>
                  <a:schemeClr val="bg1"/>
                </a:solidFill>
                <a:effectLst/>
                <a:latin typeface="+mn-lt"/>
                <a:ea typeface="+mn-ea"/>
                <a:cs typeface="+mn-cs"/>
              </a:rPr>
              <a:t>. 2017</a:t>
            </a:r>
            <a:endParaRPr lang="it-IT" sz="1400" dirty="0">
              <a:solidFill>
                <a:schemeClr val="bg1"/>
              </a:solidFill>
            </a:endParaRPr>
          </a:p>
        </p:txBody>
      </p:sp>
      <p:sp>
        <p:nvSpPr>
          <p:cNvPr id="13" name="CasellaDiTesto 12">
            <a:extLst>
              <a:ext uri="{FF2B5EF4-FFF2-40B4-BE49-F238E27FC236}">
                <a16:creationId xmlns:a16="http://schemas.microsoft.com/office/drawing/2014/main" id="{20A79EBA-4FD6-ED04-E816-21C5FAF79D6D}"/>
              </a:ext>
            </a:extLst>
          </p:cNvPr>
          <p:cNvSpPr txBox="1"/>
          <p:nvPr/>
        </p:nvSpPr>
        <p:spPr>
          <a:xfrm>
            <a:off x="203121" y="1204768"/>
            <a:ext cx="11757832" cy="461665"/>
          </a:xfrm>
          <a:prstGeom prst="rect">
            <a:avLst/>
          </a:prstGeom>
          <a:noFill/>
        </p:spPr>
        <p:txBody>
          <a:bodyPr wrap="square" rtlCol="0">
            <a:spAutoFit/>
          </a:bodyPr>
          <a:lstStyle/>
          <a:p>
            <a:pPr algn="ctr"/>
            <a:r>
              <a:rPr lang="it-IT" sz="2400" b="1" dirty="0">
                <a:solidFill>
                  <a:srgbClr val="FF0000"/>
                </a:solidFill>
              </a:rPr>
              <a:t>Adolescente 14 anni</a:t>
            </a:r>
          </a:p>
        </p:txBody>
      </p:sp>
      <p:sp>
        <p:nvSpPr>
          <p:cNvPr id="2" name="CasellaDiTesto 1">
            <a:extLst>
              <a:ext uri="{FF2B5EF4-FFF2-40B4-BE49-F238E27FC236}">
                <a16:creationId xmlns:a16="http://schemas.microsoft.com/office/drawing/2014/main" id="{77548192-366C-F1F0-9F6B-618E0ECC28E8}"/>
              </a:ext>
            </a:extLst>
          </p:cNvPr>
          <p:cNvSpPr txBox="1"/>
          <p:nvPr/>
        </p:nvSpPr>
        <p:spPr>
          <a:xfrm flipV="1">
            <a:off x="507673" y="1043688"/>
            <a:ext cx="11128175" cy="4571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4707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7A292902-8714-2541-8A41-B9409B21D786}"/>
              </a:ext>
            </a:extLst>
          </p:cNvPr>
          <p:cNvSpPr txBox="1"/>
          <p:nvPr/>
        </p:nvSpPr>
        <p:spPr>
          <a:xfrm>
            <a:off x="5549462" y="6505103"/>
            <a:ext cx="6607836" cy="30777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it-IT" sz="1400" dirty="0">
              <a:solidFill>
                <a:schemeClr val="bg1"/>
              </a:solidFill>
            </a:endParaRPr>
          </a:p>
        </p:txBody>
      </p:sp>
      <p:sp>
        <p:nvSpPr>
          <p:cNvPr id="8" name="Rettangolo 7">
            <a:extLst>
              <a:ext uri="{FF2B5EF4-FFF2-40B4-BE49-F238E27FC236}">
                <a16:creationId xmlns:a16="http://schemas.microsoft.com/office/drawing/2014/main" id="{E8BC1B49-236A-4F4E-8676-4651F5251803}"/>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51A0A6F5-ED1F-654F-9A02-2925E9F3E850}"/>
              </a:ext>
            </a:extLst>
          </p:cNvPr>
          <p:cNvPicPr>
            <a:picLocks noChangeAspect="1"/>
          </p:cNvPicPr>
          <p:nvPr/>
        </p:nvPicPr>
        <p:blipFill>
          <a:blip r:embed="rId2"/>
          <a:stretch>
            <a:fillRect/>
          </a:stretch>
        </p:blipFill>
        <p:spPr>
          <a:xfrm>
            <a:off x="1423852" y="1222004"/>
            <a:ext cx="9953898" cy="5261346"/>
          </a:xfrm>
          <a:prstGeom prst="rect">
            <a:avLst/>
          </a:prstGeom>
        </p:spPr>
      </p:pic>
      <p:sp>
        <p:nvSpPr>
          <p:cNvPr id="2" name="Rettangolo 1">
            <a:extLst>
              <a:ext uri="{FF2B5EF4-FFF2-40B4-BE49-F238E27FC236}">
                <a16:creationId xmlns:a16="http://schemas.microsoft.com/office/drawing/2014/main" id="{7EA644DC-7BA4-3293-55AE-83006BBE8D18}"/>
              </a:ext>
            </a:extLst>
          </p:cNvPr>
          <p:cNvSpPr/>
          <p:nvPr/>
        </p:nvSpPr>
        <p:spPr>
          <a:xfrm>
            <a:off x="7495681" y="6566168"/>
            <a:ext cx="4669820" cy="276999"/>
          </a:xfrm>
          <a:prstGeom prst="rect">
            <a:avLst/>
          </a:prstGeom>
        </p:spPr>
        <p:txBody>
          <a:bodyPr wrap="square">
            <a:spAutoFit/>
          </a:bodyPr>
          <a:lstStyle/>
          <a:p>
            <a:r>
              <a:rPr lang="it-IT" sz="1200" b="1" dirty="0">
                <a:solidFill>
                  <a:schemeClr val="bg1"/>
                </a:solidFill>
                <a:latin typeface="GillSansStd"/>
              </a:rPr>
              <a:t>G S </a:t>
            </a:r>
            <a:r>
              <a:rPr lang="it-IT" sz="1200" b="1" dirty="0" err="1">
                <a:solidFill>
                  <a:schemeClr val="bg1"/>
                </a:solidFill>
                <a:latin typeface="GillSansStd"/>
              </a:rPr>
              <a:t>Malhi</a:t>
            </a:r>
            <a:r>
              <a:rPr lang="it-IT" sz="1200" b="1" dirty="0">
                <a:solidFill>
                  <a:schemeClr val="bg1"/>
                </a:solidFill>
                <a:latin typeface="GillSansStd"/>
              </a:rPr>
              <a:t> et al; </a:t>
            </a:r>
            <a:r>
              <a:rPr lang="it-IT" sz="1200" b="1" dirty="0" err="1">
                <a:solidFill>
                  <a:schemeClr val="bg1"/>
                </a:solidFill>
                <a:latin typeface="GillSansStd"/>
              </a:rPr>
              <a:t>Australian</a:t>
            </a:r>
            <a:r>
              <a:rPr lang="it-IT" sz="1200" b="1" dirty="0">
                <a:solidFill>
                  <a:schemeClr val="bg1"/>
                </a:solidFill>
                <a:latin typeface="GillSansStd"/>
              </a:rPr>
              <a:t> &amp; New Zealand journal of </a:t>
            </a:r>
            <a:r>
              <a:rPr lang="it-IT" sz="1200" b="1" dirty="0" err="1">
                <a:solidFill>
                  <a:schemeClr val="bg1"/>
                </a:solidFill>
                <a:latin typeface="GillSansStd"/>
              </a:rPr>
              <a:t>Psychiatry</a:t>
            </a:r>
            <a:r>
              <a:rPr lang="it-IT" sz="1200" b="1" dirty="0">
                <a:solidFill>
                  <a:schemeClr val="bg1"/>
                </a:solidFill>
                <a:latin typeface="GillSansStd"/>
              </a:rPr>
              <a:t> 2021</a:t>
            </a:r>
            <a:endParaRPr lang="it-IT" sz="1400" dirty="0">
              <a:solidFill>
                <a:schemeClr val="bg1"/>
              </a:solidFill>
            </a:endParaRPr>
          </a:p>
        </p:txBody>
      </p:sp>
      <p:sp>
        <p:nvSpPr>
          <p:cNvPr id="3" name="CasellaDiTesto 2">
            <a:extLst>
              <a:ext uri="{FF2B5EF4-FFF2-40B4-BE49-F238E27FC236}">
                <a16:creationId xmlns:a16="http://schemas.microsoft.com/office/drawing/2014/main" id="{38A888C0-4BCF-C0BB-B765-F2B27658AF9B}"/>
              </a:ext>
            </a:extLst>
          </p:cNvPr>
          <p:cNvSpPr txBox="1"/>
          <p:nvPr/>
        </p:nvSpPr>
        <p:spPr>
          <a:xfrm flipV="1">
            <a:off x="507673" y="1043688"/>
            <a:ext cx="11128175" cy="4571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CasellaDiTesto 5">
            <a:extLst>
              <a:ext uri="{FF2B5EF4-FFF2-40B4-BE49-F238E27FC236}">
                <a16:creationId xmlns:a16="http://schemas.microsoft.com/office/drawing/2014/main" id="{75D88FD1-5416-73A5-0BB8-8E8893C81839}"/>
              </a:ext>
            </a:extLst>
          </p:cNvPr>
          <p:cNvSpPr txBox="1"/>
          <p:nvPr/>
        </p:nvSpPr>
        <p:spPr>
          <a:xfrm>
            <a:off x="507673" y="354412"/>
            <a:ext cx="11128174" cy="430887"/>
          </a:xfrm>
          <a:prstGeom prst="rect">
            <a:avLst/>
          </a:prstGeom>
          <a:noFill/>
        </p:spPr>
        <p:txBody>
          <a:bodyPr wrap="square">
            <a:spAutoFit/>
          </a:bodyPr>
          <a:lstStyle/>
          <a:p>
            <a:pPr algn="ctr"/>
            <a:r>
              <a:rPr lang="it-IT" sz="2200" b="1" i="1" dirty="0">
                <a:effectLst/>
              </a:rPr>
              <a:t>The management of major </a:t>
            </a:r>
            <a:r>
              <a:rPr lang="it-IT" sz="2200" b="1" i="1" dirty="0" err="1">
                <a:effectLst/>
              </a:rPr>
              <a:t>depression</a:t>
            </a:r>
            <a:endParaRPr lang="it-IT" sz="2200" b="1" i="1" dirty="0">
              <a:effectLst/>
            </a:endParaRPr>
          </a:p>
        </p:txBody>
      </p:sp>
    </p:spTree>
    <p:extLst>
      <p:ext uri="{BB962C8B-B14F-4D97-AF65-F5344CB8AC3E}">
        <p14:creationId xmlns:p14="http://schemas.microsoft.com/office/powerpoint/2010/main" val="438838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AFEAB-77BD-564D-8C59-94BB9A724225}"/>
              </a:ext>
            </a:extLst>
          </p:cNvPr>
          <p:cNvSpPr>
            <a:spLocks noGrp="1"/>
          </p:cNvSpPr>
          <p:nvPr>
            <p:ph type="title"/>
          </p:nvPr>
        </p:nvSpPr>
        <p:spPr>
          <a:xfrm>
            <a:off x="0" y="265328"/>
            <a:ext cx="12192000" cy="732155"/>
          </a:xfrm>
        </p:spPr>
        <p:txBody>
          <a:bodyPr>
            <a:noAutofit/>
          </a:bodyPr>
          <a:lstStyle/>
          <a:p>
            <a:pPr algn="ctr"/>
            <a:r>
              <a:rPr lang="en-US" sz="2000" dirty="0">
                <a:solidFill>
                  <a:schemeClr val="tx1"/>
                </a:solidFill>
                <a:latin typeface="+mn-lt"/>
              </a:rPr>
              <a:t>Depressive Symptomology as a Moderator of Friend Selection and Inﬂuence on Substance Use Involvement: Estimates from Grades 6 to 12 in Six Longitudinal School-Based Social Networks</a:t>
            </a:r>
            <a:endParaRPr lang="it-IT" sz="2000" dirty="0">
              <a:solidFill>
                <a:schemeClr val="tx1"/>
              </a:solidFill>
              <a:latin typeface="+mn-lt"/>
            </a:endParaRPr>
          </a:p>
        </p:txBody>
      </p:sp>
      <p:sp>
        <p:nvSpPr>
          <p:cNvPr id="10" name="CasellaDiTesto 9">
            <a:extLst>
              <a:ext uri="{FF2B5EF4-FFF2-40B4-BE49-F238E27FC236}">
                <a16:creationId xmlns:a16="http://schemas.microsoft.com/office/drawing/2014/main" id="{7A292902-8714-2541-8A41-B9409B21D786}"/>
              </a:ext>
            </a:extLst>
          </p:cNvPr>
          <p:cNvSpPr txBox="1"/>
          <p:nvPr/>
        </p:nvSpPr>
        <p:spPr>
          <a:xfrm>
            <a:off x="5549462" y="6505103"/>
            <a:ext cx="6607836" cy="30777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it-IT" sz="1400" dirty="0">
              <a:solidFill>
                <a:schemeClr val="bg1"/>
              </a:solidFill>
            </a:endParaRPr>
          </a:p>
        </p:txBody>
      </p:sp>
      <p:sp>
        <p:nvSpPr>
          <p:cNvPr id="7" name="Rettangolo 6">
            <a:extLst>
              <a:ext uri="{FF2B5EF4-FFF2-40B4-BE49-F238E27FC236}">
                <a16:creationId xmlns:a16="http://schemas.microsoft.com/office/drawing/2014/main" id="{B021E968-C4F8-6741-A3C5-FA88D9DB2697}"/>
              </a:ext>
            </a:extLst>
          </p:cNvPr>
          <p:cNvSpPr/>
          <p:nvPr/>
        </p:nvSpPr>
        <p:spPr>
          <a:xfrm>
            <a:off x="7191215" y="6592672"/>
            <a:ext cx="4974284" cy="276999"/>
          </a:xfrm>
          <a:prstGeom prst="rect">
            <a:avLst/>
          </a:prstGeom>
        </p:spPr>
        <p:txBody>
          <a:bodyPr wrap="square">
            <a:spAutoFit/>
          </a:bodyPr>
          <a:lstStyle/>
          <a:p>
            <a:r>
              <a:rPr lang="en-US" altLang="it-IT" sz="1200" dirty="0">
                <a:solidFill>
                  <a:schemeClr val="bg1"/>
                </a:solidFill>
                <a:ea typeface="Times New Roman" panose="02020603050405020304" pitchFamily="18" charset="0"/>
              </a:rPr>
              <a:t>Susan T. </a:t>
            </a:r>
            <a:r>
              <a:rPr lang="en-US" altLang="it-IT" sz="1200" dirty="0" err="1">
                <a:solidFill>
                  <a:schemeClr val="bg1"/>
                </a:solidFill>
                <a:ea typeface="Times New Roman" panose="02020603050405020304" pitchFamily="18" charset="0"/>
              </a:rPr>
              <a:t>Ennett</a:t>
            </a:r>
            <a:r>
              <a:rPr lang="en-US" altLang="it-IT" sz="1200" dirty="0">
                <a:solidFill>
                  <a:schemeClr val="bg1"/>
                </a:solidFill>
                <a:ea typeface="Times New Roman" panose="02020603050405020304" pitchFamily="18" charset="0"/>
              </a:rPr>
              <a:t>, et al; </a:t>
            </a:r>
            <a:r>
              <a:rPr lang="it-IT" sz="1200" dirty="0">
                <a:solidFill>
                  <a:schemeClr val="bg1"/>
                </a:solidFill>
              </a:rPr>
              <a:t>Journal of Youth and </a:t>
            </a:r>
            <a:r>
              <a:rPr lang="it-IT" sz="1200" dirty="0" err="1">
                <a:solidFill>
                  <a:schemeClr val="bg1"/>
                </a:solidFill>
              </a:rPr>
              <a:t>adolescence</a:t>
            </a:r>
            <a:r>
              <a:rPr lang="it-IT" sz="1200" dirty="0">
                <a:solidFill>
                  <a:schemeClr val="bg1"/>
                </a:solidFill>
              </a:rPr>
              <a:t>; </a:t>
            </a:r>
            <a:r>
              <a:rPr lang="it-IT" sz="1200" dirty="0" err="1">
                <a:solidFill>
                  <a:schemeClr val="bg1"/>
                </a:solidFill>
              </a:rPr>
              <a:t>Aug</a:t>
            </a:r>
            <a:r>
              <a:rPr lang="it-IT" sz="1200" dirty="0">
                <a:solidFill>
                  <a:schemeClr val="bg1"/>
                </a:solidFill>
              </a:rPr>
              <a:t> 2018</a:t>
            </a:r>
          </a:p>
        </p:txBody>
      </p:sp>
      <p:sp>
        <p:nvSpPr>
          <p:cNvPr id="8" name="Rettangolo 7">
            <a:extLst>
              <a:ext uri="{FF2B5EF4-FFF2-40B4-BE49-F238E27FC236}">
                <a16:creationId xmlns:a16="http://schemas.microsoft.com/office/drawing/2014/main" id="{465E7799-E3A6-2F42-8449-EBAB173E516F}"/>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1 8">
            <a:extLst>
              <a:ext uri="{FF2B5EF4-FFF2-40B4-BE49-F238E27FC236}">
                <a16:creationId xmlns:a16="http://schemas.microsoft.com/office/drawing/2014/main" id="{1B9073E7-C5D8-7C41-94B1-336E05F82879}"/>
              </a:ext>
            </a:extLst>
          </p:cNvPr>
          <p:cNvCxnSpPr>
            <a:cxnSpLocks/>
          </p:cNvCxnSpPr>
          <p:nvPr/>
        </p:nvCxnSpPr>
        <p:spPr>
          <a:xfrm>
            <a:off x="0" y="867747"/>
            <a:ext cx="12192000" cy="0"/>
          </a:xfrm>
          <a:prstGeom prst="line">
            <a:avLst/>
          </a:prstGeom>
          <a:ln w="28575">
            <a:solidFill>
              <a:srgbClr val="002D5F"/>
            </a:solidFill>
          </a:ln>
        </p:spPr>
        <p:style>
          <a:lnRef idx="1">
            <a:schemeClr val="accent1"/>
          </a:lnRef>
          <a:fillRef idx="0">
            <a:schemeClr val="accent1"/>
          </a:fillRef>
          <a:effectRef idx="0">
            <a:schemeClr val="accent1"/>
          </a:effectRef>
          <a:fontRef idx="minor">
            <a:schemeClr val="tx1"/>
          </a:fontRef>
        </p:style>
      </p:cxnSp>
      <p:sp>
        <p:nvSpPr>
          <p:cNvPr id="13" name="Rettangolo 12">
            <a:extLst>
              <a:ext uri="{FF2B5EF4-FFF2-40B4-BE49-F238E27FC236}">
                <a16:creationId xmlns:a16="http://schemas.microsoft.com/office/drawing/2014/main" id="{7C6CDCFC-D535-494F-96D0-C24FE4CA5FBE}"/>
              </a:ext>
            </a:extLst>
          </p:cNvPr>
          <p:cNvSpPr/>
          <p:nvPr/>
        </p:nvSpPr>
        <p:spPr>
          <a:xfrm>
            <a:off x="0" y="1034252"/>
            <a:ext cx="12191999" cy="79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A89B85DC-4D36-0F46-827F-848EE52568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23" y="1262809"/>
            <a:ext cx="6607836" cy="4747703"/>
          </a:xfrm>
          <a:prstGeom prst="rect">
            <a:avLst/>
          </a:prstGeom>
        </p:spPr>
      </p:pic>
      <p:sp>
        <p:nvSpPr>
          <p:cNvPr id="14" name="Rectangle 8">
            <a:extLst>
              <a:ext uri="{FF2B5EF4-FFF2-40B4-BE49-F238E27FC236}">
                <a16:creationId xmlns:a16="http://schemas.microsoft.com/office/drawing/2014/main" id="{673272C7-824B-9049-BD28-F97F358A812C}"/>
              </a:ext>
            </a:extLst>
          </p:cNvPr>
          <p:cNvSpPr/>
          <p:nvPr/>
        </p:nvSpPr>
        <p:spPr>
          <a:xfrm>
            <a:off x="198779" y="3650265"/>
            <a:ext cx="6522880" cy="1169708"/>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5" name="Rectangle 8">
            <a:extLst>
              <a:ext uri="{FF2B5EF4-FFF2-40B4-BE49-F238E27FC236}">
                <a16:creationId xmlns:a16="http://schemas.microsoft.com/office/drawing/2014/main" id="{F795E2D1-24D9-7D4F-9E01-723D647ECE7B}"/>
              </a:ext>
            </a:extLst>
          </p:cNvPr>
          <p:cNvSpPr/>
          <p:nvPr/>
        </p:nvSpPr>
        <p:spPr>
          <a:xfrm>
            <a:off x="196199" y="4841054"/>
            <a:ext cx="6522880" cy="11697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6" name="CasellaDiTesto 15">
            <a:extLst>
              <a:ext uri="{FF2B5EF4-FFF2-40B4-BE49-F238E27FC236}">
                <a16:creationId xmlns:a16="http://schemas.microsoft.com/office/drawing/2014/main" id="{8E470674-5ED6-D943-9CAF-1F26B3590756}"/>
              </a:ext>
            </a:extLst>
          </p:cNvPr>
          <p:cNvSpPr txBox="1"/>
          <p:nvPr/>
        </p:nvSpPr>
        <p:spPr>
          <a:xfrm>
            <a:off x="2584485" y="1295702"/>
            <a:ext cx="550151" cy="307777"/>
          </a:xfrm>
          <a:prstGeom prst="rect">
            <a:avLst/>
          </a:prstGeom>
          <a:noFill/>
        </p:spPr>
        <p:txBody>
          <a:bodyPr wrap="none" rtlCol="0">
            <a:spAutoFit/>
          </a:bodyPr>
          <a:lstStyle/>
          <a:p>
            <a:r>
              <a:rPr lang="it-IT" sz="1400" dirty="0"/>
              <a:t>6817</a:t>
            </a:r>
          </a:p>
        </p:txBody>
      </p:sp>
      <p:sp>
        <p:nvSpPr>
          <p:cNvPr id="17" name="CasellaDiTesto 16">
            <a:extLst>
              <a:ext uri="{FF2B5EF4-FFF2-40B4-BE49-F238E27FC236}">
                <a16:creationId xmlns:a16="http://schemas.microsoft.com/office/drawing/2014/main" id="{D58C133C-F97A-C641-9F39-89FA37C448D2}"/>
              </a:ext>
            </a:extLst>
          </p:cNvPr>
          <p:cNvSpPr txBox="1"/>
          <p:nvPr/>
        </p:nvSpPr>
        <p:spPr>
          <a:xfrm>
            <a:off x="6912244" y="1725124"/>
            <a:ext cx="5080977" cy="4154984"/>
          </a:xfrm>
          <a:prstGeom prst="rect">
            <a:avLst/>
          </a:prstGeom>
          <a:noFill/>
        </p:spPr>
        <p:txBody>
          <a:bodyPr wrap="square" rtlCol="0">
            <a:spAutoFit/>
          </a:bodyPr>
          <a:lstStyle/>
          <a:p>
            <a:pPr marL="285750" indent="-285750">
              <a:buFont typeface="Arial" panose="020B0604020202020204" pitchFamily="34" charset="0"/>
              <a:buChar char="•"/>
            </a:pPr>
            <a:r>
              <a:rPr lang="it-IT" dirty="0"/>
              <a:t>Nei giovani dai 13 ai 18 la percentuale di depressione varia dall’ 11% al 40% </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Gli adolescenti con sintomi depressivi hanno abilità sociali compromesse, che limitano il loro pool di amici e la capacità nel fare amicizia, rendendo più probabile la scelta di amici marginali e devianti </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a:t>L’uso di sostanze e la sintomatologia depressiva tendevano ad aumentare nei primi 5 anni in tutte le scuole, con la sintomatologia depressiva che scendeva leggermente nel 6° anno con l’accesso nella scuola superiore</a:t>
            </a:r>
          </a:p>
          <a:p>
            <a:pPr marL="285750" indent="-285750">
              <a:buFont typeface="Arial" panose="020B0604020202020204" pitchFamily="34" charset="0"/>
              <a:buChar char="•"/>
            </a:pPr>
            <a:endParaRPr lang="it-IT" sz="1200" dirty="0"/>
          </a:p>
        </p:txBody>
      </p:sp>
    </p:spTree>
    <p:extLst>
      <p:ext uri="{BB962C8B-B14F-4D97-AF65-F5344CB8AC3E}">
        <p14:creationId xmlns:p14="http://schemas.microsoft.com/office/powerpoint/2010/main" val="1035010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AFEAB-77BD-564D-8C59-94BB9A724225}"/>
              </a:ext>
            </a:extLst>
          </p:cNvPr>
          <p:cNvSpPr>
            <a:spLocks noGrp="1"/>
          </p:cNvSpPr>
          <p:nvPr>
            <p:ph type="title"/>
          </p:nvPr>
        </p:nvSpPr>
        <p:spPr>
          <a:xfrm>
            <a:off x="0" y="383694"/>
            <a:ext cx="12192000" cy="404474"/>
          </a:xfrm>
        </p:spPr>
        <p:txBody>
          <a:bodyPr>
            <a:noAutofit/>
          </a:bodyPr>
          <a:lstStyle/>
          <a:p>
            <a:pPr algn="ctr"/>
            <a:r>
              <a:rPr lang="it-IT" sz="2400" dirty="0">
                <a:solidFill>
                  <a:schemeClr val="tx1"/>
                </a:solidFill>
                <a:latin typeface="+mn-lt"/>
              </a:rPr>
              <a:t>Summary of </a:t>
            </a:r>
            <a:r>
              <a:rPr lang="it-IT" sz="2400" dirty="0" err="1">
                <a:solidFill>
                  <a:schemeClr val="tx1"/>
                </a:solidFill>
                <a:latin typeface="+mn-lt"/>
              </a:rPr>
              <a:t>substance</a:t>
            </a:r>
            <a:r>
              <a:rPr lang="it-IT" sz="2400" dirty="0">
                <a:solidFill>
                  <a:schemeClr val="tx1"/>
                </a:solidFill>
                <a:latin typeface="+mn-lt"/>
              </a:rPr>
              <a:t> use stages and </a:t>
            </a:r>
            <a:r>
              <a:rPr lang="it-IT" sz="2400" dirty="0" err="1">
                <a:solidFill>
                  <a:schemeClr val="tx1"/>
                </a:solidFill>
                <a:latin typeface="+mn-lt"/>
              </a:rPr>
              <a:t>associated</a:t>
            </a:r>
            <a:r>
              <a:rPr lang="it-IT" sz="2400" dirty="0">
                <a:solidFill>
                  <a:schemeClr val="tx1"/>
                </a:solidFill>
                <a:latin typeface="+mn-lt"/>
              </a:rPr>
              <a:t> </a:t>
            </a:r>
            <a:r>
              <a:rPr lang="it-IT" sz="2400" dirty="0" err="1">
                <a:solidFill>
                  <a:schemeClr val="tx1"/>
                </a:solidFill>
                <a:latin typeface="+mn-lt"/>
              </a:rPr>
              <a:t>mental</a:t>
            </a:r>
            <a:r>
              <a:rPr lang="it-IT" sz="2400" dirty="0">
                <a:solidFill>
                  <a:schemeClr val="tx1"/>
                </a:solidFill>
                <a:latin typeface="+mn-lt"/>
              </a:rPr>
              <a:t> and </a:t>
            </a:r>
            <a:r>
              <a:rPr lang="it-IT" sz="2400" dirty="0" err="1">
                <a:solidFill>
                  <a:schemeClr val="tx1"/>
                </a:solidFill>
                <a:latin typeface="+mn-lt"/>
              </a:rPr>
              <a:t>physical</a:t>
            </a:r>
            <a:r>
              <a:rPr lang="it-IT" sz="2400" dirty="0">
                <a:solidFill>
                  <a:schemeClr val="tx1"/>
                </a:solidFill>
                <a:latin typeface="+mn-lt"/>
              </a:rPr>
              <a:t> </a:t>
            </a:r>
            <a:r>
              <a:rPr lang="it-IT" sz="2400" dirty="0" err="1">
                <a:solidFill>
                  <a:schemeClr val="tx1"/>
                </a:solidFill>
                <a:latin typeface="+mn-lt"/>
              </a:rPr>
              <a:t>healthconditions</a:t>
            </a:r>
            <a:r>
              <a:rPr lang="it-IT" sz="2400" dirty="0">
                <a:solidFill>
                  <a:schemeClr val="tx1"/>
                </a:solidFill>
                <a:latin typeface="+mn-lt"/>
              </a:rPr>
              <a:t>, by life </a:t>
            </a:r>
          </a:p>
        </p:txBody>
      </p:sp>
      <p:sp>
        <p:nvSpPr>
          <p:cNvPr id="10" name="CasellaDiTesto 9">
            <a:extLst>
              <a:ext uri="{FF2B5EF4-FFF2-40B4-BE49-F238E27FC236}">
                <a16:creationId xmlns:a16="http://schemas.microsoft.com/office/drawing/2014/main" id="{7A292902-8714-2541-8A41-B9409B21D786}"/>
              </a:ext>
            </a:extLst>
          </p:cNvPr>
          <p:cNvSpPr txBox="1"/>
          <p:nvPr/>
        </p:nvSpPr>
        <p:spPr>
          <a:xfrm>
            <a:off x="5549462" y="6505103"/>
            <a:ext cx="6607836" cy="30777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it-IT" sz="1400" dirty="0">
              <a:solidFill>
                <a:schemeClr val="bg1"/>
              </a:solidFill>
            </a:endParaRPr>
          </a:p>
        </p:txBody>
      </p:sp>
      <p:sp>
        <p:nvSpPr>
          <p:cNvPr id="7" name="Rettangolo 6">
            <a:extLst>
              <a:ext uri="{FF2B5EF4-FFF2-40B4-BE49-F238E27FC236}">
                <a16:creationId xmlns:a16="http://schemas.microsoft.com/office/drawing/2014/main" id="{B021E968-C4F8-6741-A3C5-FA88D9DB2697}"/>
              </a:ext>
            </a:extLst>
          </p:cNvPr>
          <p:cNvSpPr/>
          <p:nvPr/>
        </p:nvSpPr>
        <p:spPr>
          <a:xfrm>
            <a:off x="8384229" y="6532376"/>
            <a:ext cx="3771165" cy="276999"/>
          </a:xfrm>
          <a:prstGeom prst="rect">
            <a:avLst/>
          </a:prstGeom>
        </p:spPr>
        <p:txBody>
          <a:bodyPr wrap="square">
            <a:spAutoFit/>
          </a:bodyPr>
          <a:lstStyle/>
          <a:p>
            <a:r>
              <a:rPr lang="it-IT" sz="1200" b="1" dirty="0">
                <a:solidFill>
                  <a:schemeClr val="bg1"/>
                </a:solidFill>
              </a:rPr>
              <a:t>T. M. </a:t>
            </a:r>
            <a:r>
              <a:rPr lang="it-IT" sz="1200" b="1" dirty="0" err="1">
                <a:solidFill>
                  <a:schemeClr val="bg1"/>
                </a:solidFill>
              </a:rPr>
              <a:t>Schulte</a:t>
            </a:r>
            <a:r>
              <a:rPr lang="it-IT" sz="1200" b="1" dirty="0">
                <a:solidFill>
                  <a:schemeClr val="bg1"/>
                </a:solidFill>
              </a:rPr>
              <a:t> and Y. </a:t>
            </a:r>
            <a:r>
              <a:rPr lang="it-IT" sz="1200" b="1" dirty="0" err="1">
                <a:solidFill>
                  <a:schemeClr val="bg1"/>
                </a:solidFill>
              </a:rPr>
              <a:t>Hser</a:t>
            </a:r>
            <a:r>
              <a:rPr lang="it-IT" sz="1200" b="1" dirty="0">
                <a:solidFill>
                  <a:schemeClr val="bg1"/>
                </a:solidFill>
              </a:rPr>
              <a:t>;</a:t>
            </a:r>
            <a:r>
              <a:rPr lang="it-IT" sz="1200" b="1" i="1" dirty="0">
                <a:solidFill>
                  <a:schemeClr val="bg1"/>
                </a:solidFill>
              </a:rPr>
              <a:t> Public </a:t>
            </a:r>
            <a:r>
              <a:rPr lang="it-IT" sz="1200" b="1" i="1" dirty="0" err="1">
                <a:solidFill>
                  <a:schemeClr val="bg1"/>
                </a:solidFill>
              </a:rPr>
              <a:t>Health</a:t>
            </a:r>
            <a:r>
              <a:rPr lang="it-IT" sz="1200" b="1" i="1" dirty="0">
                <a:solidFill>
                  <a:schemeClr val="bg1"/>
                </a:solidFill>
              </a:rPr>
              <a:t> </a:t>
            </a:r>
            <a:r>
              <a:rPr lang="it-IT" sz="1200" b="1" i="1" dirty="0" err="1">
                <a:solidFill>
                  <a:schemeClr val="bg1"/>
                </a:solidFill>
              </a:rPr>
              <a:t>Review</a:t>
            </a:r>
            <a:r>
              <a:rPr lang="it-IT" sz="1200" b="1" dirty="0">
                <a:solidFill>
                  <a:schemeClr val="bg1"/>
                </a:solidFill>
              </a:rPr>
              <a:t>, 2014 </a:t>
            </a:r>
          </a:p>
        </p:txBody>
      </p:sp>
      <p:sp>
        <p:nvSpPr>
          <p:cNvPr id="8" name="Rettangolo 7">
            <a:extLst>
              <a:ext uri="{FF2B5EF4-FFF2-40B4-BE49-F238E27FC236}">
                <a16:creationId xmlns:a16="http://schemas.microsoft.com/office/drawing/2014/main" id="{DC7487A9-00D5-7049-A015-E67A7BB2178F}"/>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Connettore 1 10">
            <a:extLst>
              <a:ext uri="{FF2B5EF4-FFF2-40B4-BE49-F238E27FC236}">
                <a16:creationId xmlns:a16="http://schemas.microsoft.com/office/drawing/2014/main" id="{47C40236-C0C7-9D4D-91A6-0D22A9093AEA}"/>
              </a:ext>
            </a:extLst>
          </p:cNvPr>
          <p:cNvCxnSpPr>
            <a:cxnSpLocks/>
          </p:cNvCxnSpPr>
          <p:nvPr/>
        </p:nvCxnSpPr>
        <p:spPr>
          <a:xfrm>
            <a:off x="0" y="867747"/>
            <a:ext cx="12192000" cy="0"/>
          </a:xfrm>
          <a:prstGeom prst="line">
            <a:avLst/>
          </a:prstGeom>
          <a:ln w="28575">
            <a:solidFill>
              <a:srgbClr val="002D5F"/>
            </a:solidFill>
          </a:ln>
        </p:spPr>
        <p:style>
          <a:lnRef idx="1">
            <a:schemeClr val="accent1"/>
          </a:lnRef>
          <a:fillRef idx="0">
            <a:schemeClr val="accent1"/>
          </a:fillRef>
          <a:effectRef idx="0">
            <a:schemeClr val="accent1"/>
          </a:effectRef>
          <a:fontRef idx="minor">
            <a:schemeClr val="tx1"/>
          </a:fontRef>
        </p:style>
      </p:cxnSp>
      <p:sp>
        <p:nvSpPr>
          <p:cNvPr id="13" name="Rettangolo 12">
            <a:extLst>
              <a:ext uri="{FF2B5EF4-FFF2-40B4-BE49-F238E27FC236}">
                <a16:creationId xmlns:a16="http://schemas.microsoft.com/office/drawing/2014/main" id="{BC25CC22-8C65-A447-A8E3-1B167AE9309F}"/>
              </a:ext>
            </a:extLst>
          </p:cNvPr>
          <p:cNvSpPr/>
          <p:nvPr/>
        </p:nvSpPr>
        <p:spPr>
          <a:xfrm>
            <a:off x="0" y="1034252"/>
            <a:ext cx="12191999" cy="79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a:extLst>
              <a:ext uri="{FF2B5EF4-FFF2-40B4-BE49-F238E27FC236}">
                <a16:creationId xmlns:a16="http://schemas.microsoft.com/office/drawing/2014/main" id="{48478F5F-5082-1341-92E1-693D12163B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6956"/>
            <a:ext cx="12192000" cy="524009"/>
          </a:xfrm>
          <a:prstGeom prst="rect">
            <a:avLst/>
          </a:prstGeom>
        </p:spPr>
      </p:pic>
      <p:sp>
        <p:nvSpPr>
          <p:cNvPr id="12" name="Rettangolo 11">
            <a:extLst>
              <a:ext uri="{FF2B5EF4-FFF2-40B4-BE49-F238E27FC236}">
                <a16:creationId xmlns:a16="http://schemas.microsoft.com/office/drawing/2014/main" id="{DAFD3FD0-F1FF-8E4D-BDBE-51443C642BC2}"/>
              </a:ext>
            </a:extLst>
          </p:cNvPr>
          <p:cNvSpPr/>
          <p:nvPr/>
        </p:nvSpPr>
        <p:spPr>
          <a:xfrm>
            <a:off x="0" y="4047563"/>
            <a:ext cx="12157297" cy="3077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Età adulta</a:t>
            </a:r>
          </a:p>
        </p:txBody>
      </p:sp>
      <p:sp>
        <p:nvSpPr>
          <p:cNvPr id="14" name="CasellaDiTesto 13">
            <a:extLst>
              <a:ext uri="{FF2B5EF4-FFF2-40B4-BE49-F238E27FC236}">
                <a16:creationId xmlns:a16="http://schemas.microsoft.com/office/drawing/2014/main" id="{33C8B35A-7379-654C-A41F-95AD6380DD7C}"/>
              </a:ext>
            </a:extLst>
          </p:cNvPr>
          <p:cNvSpPr txBox="1"/>
          <p:nvPr/>
        </p:nvSpPr>
        <p:spPr>
          <a:xfrm>
            <a:off x="234965" y="1670965"/>
            <a:ext cx="2016224" cy="4601260"/>
          </a:xfrm>
          <a:prstGeom prst="rect">
            <a:avLst/>
          </a:prstGeom>
          <a:noFill/>
        </p:spPr>
        <p:txBody>
          <a:bodyPr wrap="square" rtlCol="0">
            <a:spAutoFit/>
          </a:bodyPr>
          <a:lstStyle/>
          <a:p>
            <a:pPr algn="ctr"/>
            <a:r>
              <a:rPr lang="it-IT" sz="1600" dirty="0">
                <a:solidFill>
                  <a:srgbClr val="FF0000"/>
                </a:solidFill>
              </a:rPr>
              <a:t>Adolescenza</a:t>
            </a:r>
          </a:p>
          <a:p>
            <a:pPr algn="ctr"/>
            <a:endParaRPr lang="it-IT" sz="1400" dirty="0">
              <a:solidFill>
                <a:srgbClr val="FF0000"/>
              </a:solidFill>
            </a:endParaRPr>
          </a:p>
          <a:p>
            <a:r>
              <a:rPr lang="it-IT" sz="1500" dirty="0"/>
              <a:t>alcool</a:t>
            </a:r>
          </a:p>
          <a:p>
            <a:r>
              <a:rPr lang="it-IT" sz="1500" dirty="0"/>
              <a:t>cannabis</a:t>
            </a:r>
          </a:p>
          <a:p>
            <a:r>
              <a:rPr lang="it-IT" sz="1500" dirty="0"/>
              <a:t>Tabacco</a:t>
            </a:r>
          </a:p>
          <a:p>
            <a:r>
              <a:rPr lang="it-IT" sz="1500" dirty="0"/>
              <a:t>Inalanti </a:t>
            </a:r>
          </a:p>
          <a:p>
            <a:r>
              <a:rPr lang="it-IT" sz="1500" dirty="0"/>
              <a:t> Anfetamine</a:t>
            </a:r>
          </a:p>
          <a:p>
            <a:r>
              <a:rPr lang="it-IT" sz="1500" dirty="0"/>
              <a:t>Oppioidi/antidolorifici</a:t>
            </a:r>
          </a:p>
          <a:p>
            <a:pPr algn="ctr"/>
            <a:r>
              <a:rPr lang="it-IT" sz="1500" dirty="0">
                <a:solidFill>
                  <a:srgbClr val="FF0000"/>
                </a:solidFill>
              </a:rPr>
              <a:t> </a:t>
            </a:r>
          </a:p>
          <a:p>
            <a:endParaRPr lang="it-IT" sz="1400" dirty="0">
              <a:solidFill>
                <a:srgbClr val="002060"/>
              </a:solidFill>
            </a:endParaRPr>
          </a:p>
          <a:p>
            <a:endParaRPr lang="it-IT" sz="1400" dirty="0">
              <a:solidFill>
                <a:srgbClr val="002060"/>
              </a:solidFill>
            </a:endParaRPr>
          </a:p>
          <a:p>
            <a:endParaRPr lang="it-IT" sz="1400" dirty="0">
              <a:solidFill>
                <a:srgbClr val="002060"/>
              </a:solidFill>
            </a:endParaRPr>
          </a:p>
          <a:p>
            <a:endParaRPr lang="it-IT" sz="1400" dirty="0">
              <a:solidFill>
                <a:srgbClr val="002060"/>
              </a:solidFill>
            </a:endParaRPr>
          </a:p>
          <a:p>
            <a:endParaRPr lang="it-IT" sz="1200" dirty="0">
              <a:solidFill>
                <a:schemeClr val="tx1"/>
              </a:solidFill>
            </a:endParaRPr>
          </a:p>
          <a:p>
            <a:r>
              <a:rPr lang="it-IT" sz="1500" dirty="0">
                <a:solidFill>
                  <a:schemeClr val="tx1"/>
                </a:solidFill>
              </a:rPr>
              <a:t>Sostanze su menzionate</a:t>
            </a:r>
          </a:p>
          <a:p>
            <a:r>
              <a:rPr lang="it-IT" sz="1500" dirty="0">
                <a:solidFill>
                  <a:srgbClr val="FF0000"/>
                </a:solidFill>
              </a:rPr>
              <a:t>Benzodiazepine</a:t>
            </a:r>
          </a:p>
          <a:p>
            <a:r>
              <a:rPr lang="it-IT" sz="1500" dirty="0">
                <a:solidFill>
                  <a:srgbClr val="FF0000"/>
                </a:solidFill>
              </a:rPr>
              <a:t>Cocaina / "crack"</a:t>
            </a:r>
          </a:p>
          <a:p>
            <a:r>
              <a:rPr lang="it-IT" sz="1500" dirty="0">
                <a:solidFill>
                  <a:schemeClr val="tx1"/>
                </a:solidFill>
              </a:rPr>
              <a:t>Eroina</a:t>
            </a:r>
          </a:p>
          <a:p>
            <a:r>
              <a:rPr lang="it-IT" sz="1500" dirty="0">
                <a:solidFill>
                  <a:schemeClr val="tx1"/>
                </a:solidFill>
              </a:rPr>
              <a:t>Metamfetamina</a:t>
            </a:r>
          </a:p>
        </p:txBody>
      </p:sp>
      <p:sp>
        <p:nvSpPr>
          <p:cNvPr id="15" name="CasellaDiTesto 14">
            <a:extLst>
              <a:ext uri="{FF2B5EF4-FFF2-40B4-BE49-F238E27FC236}">
                <a16:creationId xmlns:a16="http://schemas.microsoft.com/office/drawing/2014/main" id="{D2DD0D7A-FB4F-E149-B5D8-7C56C5B9F0C3}"/>
              </a:ext>
            </a:extLst>
          </p:cNvPr>
          <p:cNvSpPr txBox="1"/>
          <p:nvPr/>
        </p:nvSpPr>
        <p:spPr>
          <a:xfrm>
            <a:off x="4647372" y="1718247"/>
            <a:ext cx="3030899" cy="4878259"/>
          </a:xfrm>
          <a:prstGeom prst="rect">
            <a:avLst/>
          </a:prstGeom>
          <a:noFill/>
        </p:spPr>
        <p:txBody>
          <a:bodyPr wrap="square" rtlCol="0">
            <a:spAutoFit/>
          </a:bodyPr>
          <a:lstStyle/>
          <a:p>
            <a:pPr algn="ctr"/>
            <a:r>
              <a:rPr lang="it-IT" sz="1600" dirty="0">
                <a:solidFill>
                  <a:srgbClr val="FF0000"/>
                </a:solidFill>
              </a:rPr>
              <a:t>Lesioni accidentali </a:t>
            </a:r>
          </a:p>
          <a:p>
            <a:endParaRPr lang="it-IT" sz="1500" dirty="0"/>
          </a:p>
          <a:p>
            <a:r>
              <a:rPr lang="it-IT" sz="1500" dirty="0"/>
              <a:t>Automobile </a:t>
            </a:r>
          </a:p>
          <a:p>
            <a:r>
              <a:rPr lang="it-IT" sz="1500" dirty="0"/>
              <a:t>Incidenti</a:t>
            </a:r>
          </a:p>
          <a:p>
            <a:r>
              <a:rPr lang="it-IT" sz="1500" dirty="0"/>
              <a:t>Violenza fisica </a:t>
            </a:r>
          </a:p>
          <a:p>
            <a:r>
              <a:rPr lang="it-IT" sz="1500" dirty="0"/>
              <a:t> Sessuale </a:t>
            </a:r>
          </a:p>
          <a:p>
            <a:r>
              <a:rPr lang="it-IT" sz="1500" dirty="0"/>
              <a:t>Avvelenamento / overdose</a:t>
            </a:r>
          </a:p>
          <a:p>
            <a:r>
              <a:rPr lang="it-IT" sz="1500" dirty="0"/>
              <a:t>Malattie trasmesse per via sessuale </a:t>
            </a:r>
          </a:p>
          <a:p>
            <a:r>
              <a:rPr lang="it-IT" sz="1500" dirty="0"/>
              <a:t>Problemi respiratori</a:t>
            </a:r>
          </a:p>
          <a:p>
            <a:endParaRPr lang="it-IT" sz="1400" dirty="0">
              <a:solidFill>
                <a:srgbClr val="002060"/>
              </a:solidFill>
            </a:endParaRPr>
          </a:p>
          <a:p>
            <a:endParaRPr lang="it-IT" sz="1200" dirty="0">
              <a:solidFill>
                <a:schemeClr val="tx1"/>
              </a:solidFill>
            </a:endParaRPr>
          </a:p>
          <a:p>
            <a:endParaRPr lang="it-IT" sz="1500" dirty="0">
              <a:solidFill>
                <a:schemeClr val="tx1"/>
              </a:solidFill>
            </a:endParaRPr>
          </a:p>
          <a:p>
            <a:endParaRPr lang="it-IT" sz="1500" dirty="0"/>
          </a:p>
          <a:p>
            <a:r>
              <a:rPr lang="it-IT" sz="1500" dirty="0">
                <a:solidFill>
                  <a:schemeClr val="tx1"/>
                </a:solidFill>
              </a:rPr>
              <a:t>Avvelenamento/sovradosaggio</a:t>
            </a:r>
          </a:p>
          <a:p>
            <a:r>
              <a:rPr lang="it-IT" sz="1500" dirty="0">
                <a:solidFill>
                  <a:schemeClr val="tx1"/>
                </a:solidFill>
              </a:rPr>
              <a:t>Malattie a trasmissione sessuale Cancro</a:t>
            </a:r>
          </a:p>
          <a:p>
            <a:r>
              <a:rPr lang="it-IT" sz="1500" dirty="0">
                <a:solidFill>
                  <a:srgbClr val="FF0000"/>
                </a:solidFill>
              </a:rPr>
              <a:t>Cardiopatia / ipertensione / ictus Diabete</a:t>
            </a:r>
          </a:p>
          <a:p>
            <a:r>
              <a:rPr lang="it-IT" sz="1500" dirty="0">
                <a:solidFill>
                  <a:schemeClr val="tx1"/>
                </a:solidFill>
              </a:rPr>
              <a:t>Problemi respiratori</a:t>
            </a:r>
          </a:p>
          <a:p>
            <a:r>
              <a:rPr lang="it-IT" sz="1500" dirty="0">
                <a:solidFill>
                  <a:srgbClr val="FF0000"/>
                </a:solidFill>
              </a:rPr>
              <a:t>Danno al fegato / malattia</a:t>
            </a:r>
          </a:p>
          <a:p>
            <a:endParaRPr lang="it-IT" sz="1400" dirty="0"/>
          </a:p>
        </p:txBody>
      </p:sp>
      <p:sp>
        <p:nvSpPr>
          <p:cNvPr id="16" name="CasellaDiTesto 15">
            <a:extLst>
              <a:ext uri="{FF2B5EF4-FFF2-40B4-BE49-F238E27FC236}">
                <a16:creationId xmlns:a16="http://schemas.microsoft.com/office/drawing/2014/main" id="{1F6AEC6A-02D4-0A46-8F97-89507A5BC9D8}"/>
              </a:ext>
            </a:extLst>
          </p:cNvPr>
          <p:cNvSpPr txBox="1"/>
          <p:nvPr/>
        </p:nvSpPr>
        <p:spPr>
          <a:xfrm>
            <a:off x="8981720" y="1727793"/>
            <a:ext cx="2520279" cy="1661993"/>
          </a:xfrm>
          <a:prstGeom prst="rect">
            <a:avLst/>
          </a:prstGeom>
          <a:noFill/>
        </p:spPr>
        <p:txBody>
          <a:bodyPr wrap="square" rtlCol="0">
            <a:spAutoFit/>
          </a:bodyPr>
          <a:lstStyle/>
          <a:p>
            <a:r>
              <a:rPr lang="it-IT" sz="1600" dirty="0">
                <a:solidFill>
                  <a:srgbClr val="FF0000"/>
                </a:solidFill>
              </a:rPr>
              <a:t>Ideazione suicidaria </a:t>
            </a:r>
          </a:p>
          <a:p>
            <a:endParaRPr lang="it-IT" sz="1200" dirty="0"/>
          </a:p>
          <a:p>
            <a:r>
              <a:rPr lang="it-IT" sz="1500" dirty="0"/>
              <a:t>Depressione</a:t>
            </a:r>
          </a:p>
          <a:p>
            <a:r>
              <a:rPr lang="it-IT" sz="1500" dirty="0"/>
              <a:t>Ansia </a:t>
            </a:r>
          </a:p>
          <a:p>
            <a:r>
              <a:rPr lang="it-IT" sz="1500" dirty="0"/>
              <a:t>ADHD</a:t>
            </a:r>
          </a:p>
          <a:p>
            <a:r>
              <a:rPr lang="it-IT" sz="1500" dirty="0"/>
              <a:t>Disordine della condotta</a:t>
            </a:r>
          </a:p>
          <a:p>
            <a:endParaRPr lang="it-IT" sz="1400" dirty="0"/>
          </a:p>
        </p:txBody>
      </p:sp>
      <p:sp>
        <p:nvSpPr>
          <p:cNvPr id="17" name="CasellaDiTesto 16">
            <a:extLst>
              <a:ext uri="{FF2B5EF4-FFF2-40B4-BE49-F238E27FC236}">
                <a16:creationId xmlns:a16="http://schemas.microsoft.com/office/drawing/2014/main" id="{3A05A3CE-3D28-9C4C-8046-3C3BD3C3CC83}"/>
              </a:ext>
            </a:extLst>
          </p:cNvPr>
          <p:cNvSpPr txBox="1"/>
          <p:nvPr/>
        </p:nvSpPr>
        <p:spPr>
          <a:xfrm>
            <a:off x="9061533" y="4455836"/>
            <a:ext cx="3063232" cy="1708160"/>
          </a:xfrm>
          <a:prstGeom prst="rect">
            <a:avLst/>
          </a:prstGeom>
          <a:noFill/>
        </p:spPr>
        <p:txBody>
          <a:bodyPr wrap="square" rtlCol="0">
            <a:spAutoFit/>
          </a:bodyPr>
          <a:lstStyle/>
          <a:p>
            <a:r>
              <a:rPr lang="it-IT" sz="1500" dirty="0"/>
              <a:t>Ideazione suicidaria</a:t>
            </a:r>
          </a:p>
          <a:p>
            <a:r>
              <a:rPr lang="it-IT" sz="1500" dirty="0"/>
              <a:t>Depressione</a:t>
            </a:r>
          </a:p>
          <a:p>
            <a:r>
              <a:rPr lang="it-IT" sz="1500" dirty="0"/>
              <a:t>Ansia/Attacchi di Panico</a:t>
            </a:r>
          </a:p>
          <a:p>
            <a:r>
              <a:rPr lang="it-IT" sz="1500" dirty="0">
                <a:solidFill>
                  <a:srgbClr val="FF0000"/>
                </a:solidFill>
              </a:rPr>
              <a:t>Disturbo Bipolare</a:t>
            </a:r>
          </a:p>
          <a:p>
            <a:r>
              <a:rPr lang="it-IT" sz="1500" dirty="0">
                <a:solidFill>
                  <a:srgbClr val="FF0000"/>
                </a:solidFill>
              </a:rPr>
              <a:t>Disturbo post traumatico</a:t>
            </a:r>
          </a:p>
          <a:p>
            <a:r>
              <a:rPr lang="it-IT" sz="1500" dirty="0">
                <a:solidFill>
                  <a:srgbClr val="FF0000"/>
                </a:solidFill>
              </a:rPr>
              <a:t>Fobia sociale</a:t>
            </a:r>
          </a:p>
          <a:p>
            <a:r>
              <a:rPr lang="it-IT" sz="1500" dirty="0">
                <a:solidFill>
                  <a:srgbClr val="FF0000"/>
                </a:solidFill>
              </a:rPr>
              <a:t>Disturbo della personalità antisociale</a:t>
            </a:r>
          </a:p>
        </p:txBody>
      </p:sp>
    </p:spTree>
    <p:extLst>
      <p:ext uri="{BB962C8B-B14F-4D97-AF65-F5344CB8AC3E}">
        <p14:creationId xmlns:p14="http://schemas.microsoft.com/office/powerpoint/2010/main" val="562191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AFEAB-77BD-564D-8C59-94BB9A724225}"/>
              </a:ext>
            </a:extLst>
          </p:cNvPr>
          <p:cNvSpPr>
            <a:spLocks noGrp="1"/>
          </p:cNvSpPr>
          <p:nvPr>
            <p:ph type="title"/>
          </p:nvPr>
        </p:nvSpPr>
        <p:spPr>
          <a:xfrm>
            <a:off x="0" y="343518"/>
            <a:ext cx="12192000" cy="449166"/>
          </a:xfrm>
        </p:spPr>
        <p:txBody>
          <a:bodyPr>
            <a:noAutofit/>
          </a:bodyPr>
          <a:lstStyle/>
          <a:p>
            <a:pPr algn="ctr"/>
            <a:r>
              <a:rPr lang="it-IT" sz="2300" dirty="0">
                <a:solidFill>
                  <a:schemeClr val="tx1"/>
                </a:solidFill>
                <a:latin typeface="+mn-lt"/>
              </a:rPr>
              <a:t>Characterization of </a:t>
            </a:r>
            <a:r>
              <a:rPr lang="it-IT" sz="2300" dirty="0" err="1">
                <a:solidFill>
                  <a:schemeClr val="tx1"/>
                </a:solidFill>
                <a:latin typeface="+mn-lt"/>
              </a:rPr>
              <a:t>psychiatrically</a:t>
            </a:r>
            <a:r>
              <a:rPr lang="it-IT" sz="2300" dirty="0">
                <a:solidFill>
                  <a:schemeClr val="tx1"/>
                </a:solidFill>
                <a:latin typeface="+mn-lt"/>
              </a:rPr>
              <a:t> </a:t>
            </a:r>
            <a:r>
              <a:rPr lang="it-IT" sz="2300" dirty="0" err="1">
                <a:solidFill>
                  <a:schemeClr val="tx1"/>
                </a:solidFill>
                <a:latin typeface="+mn-lt"/>
              </a:rPr>
              <a:t>hospitalized</a:t>
            </a:r>
            <a:r>
              <a:rPr lang="it-IT" sz="2300" dirty="0">
                <a:solidFill>
                  <a:schemeClr val="tx1"/>
                </a:solidFill>
                <a:latin typeface="+mn-lt"/>
              </a:rPr>
              <a:t> college </a:t>
            </a:r>
            <a:r>
              <a:rPr lang="it-IT" sz="2300" dirty="0" err="1">
                <a:solidFill>
                  <a:schemeClr val="tx1"/>
                </a:solidFill>
                <a:latin typeface="+mn-lt"/>
              </a:rPr>
              <a:t>students</a:t>
            </a:r>
            <a:endParaRPr lang="it-IT" sz="2300" dirty="0">
              <a:solidFill>
                <a:schemeClr val="tx1"/>
              </a:solidFill>
              <a:latin typeface="+mn-lt"/>
            </a:endParaRPr>
          </a:p>
        </p:txBody>
      </p:sp>
      <p:sp>
        <p:nvSpPr>
          <p:cNvPr id="10" name="CasellaDiTesto 9">
            <a:extLst>
              <a:ext uri="{FF2B5EF4-FFF2-40B4-BE49-F238E27FC236}">
                <a16:creationId xmlns:a16="http://schemas.microsoft.com/office/drawing/2014/main" id="{7A292902-8714-2541-8A41-B9409B21D786}"/>
              </a:ext>
            </a:extLst>
          </p:cNvPr>
          <p:cNvSpPr txBox="1"/>
          <p:nvPr/>
        </p:nvSpPr>
        <p:spPr>
          <a:xfrm>
            <a:off x="5549462" y="6505103"/>
            <a:ext cx="6607836" cy="30777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it-IT" sz="1400" dirty="0">
              <a:solidFill>
                <a:schemeClr val="bg1"/>
              </a:solidFill>
            </a:endParaRPr>
          </a:p>
        </p:txBody>
      </p:sp>
      <p:sp>
        <p:nvSpPr>
          <p:cNvPr id="7" name="Rettangolo 6">
            <a:extLst>
              <a:ext uri="{FF2B5EF4-FFF2-40B4-BE49-F238E27FC236}">
                <a16:creationId xmlns:a16="http://schemas.microsoft.com/office/drawing/2014/main" id="{B021E968-C4F8-6741-A3C5-FA88D9DB2697}"/>
              </a:ext>
            </a:extLst>
          </p:cNvPr>
          <p:cNvSpPr/>
          <p:nvPr/>
        </p:nvSpPr>
        <p:spPr>
          <a:xfrm>
            <a:off x="7754486" y="6604917"/>
            <a:ext cx="4420112" cy="276999"/>
          </a:xfrm>
          <a:prstGeom prst="rect">
            <a:avLst/>
          </a:prstGeom>
        </p:spPr>
        <p:txBody>
          <a:bodyPr wrap="square">
            <a:spAutoFit/>
          </a:bodyPr>
          <a:lstStyle/>
          <a:p>
            <a:r>
              <a:rPr lang="it-IT" sz="1200" dirty="0">
                <a:solidFill>
                  <a:schemeClr val="bg1"/>
                </a:solidFill>
              </a:rPr>
              <a:t>Laura </a:t>
            </a:r>
            <a:r>
              <a:rPr lang="it-IT" sz="1200" dirty="0" err="1">
                <a:solidFill>
                  <a:schemeClr val="bg1"/>
                </a:solidFill>
              </a:rPr>
              <a:t>Braider</a:t>
            </a:r>
            <a:r>
              <a:rPr lang="it-IT" sz="1200" dirty="0">
                <a:solidFill>
                  <a:schemeClr val="bg1"/>
                </a:solidFill>
              </a:rPr>
              <a:t>, et al</a:t>
            </a:r>
            <a:r>
              <a:rPr lang="en-US" sz="700" dirty="0">
                <a:solidFill>
                  <a:schemeClr val="bg1"/>
                </a:solidFill>
              </a:rPr>
              <a:t>; </a:t>
            </a:r>
            <a:r>
              <a:rPr lang="it-IT" sz="1200" dirty="0">
                <a:solidFill>
                  <a:schemeClr val="bg1"/>
                </a:solidFill>
              </a:rPr>
              <a:t>Journal of American College </a:t>
            </a:r>
            <a:r>
              <a:rPr lang="it-IT" sz="1200" dirty="0" err="1">
                <a:solidFill>
                  <a:schemeClr val="bg1"/>
                </a:solidFill>
              </a:rPr>
              <a:t>Health</a:t>
            </a:r>
            <a:r>
              <a:rPr lang="it-IT" sz="1200" dirty="0">
                <a:solidFill>
                  <a:schemeClr val="bg1"/>
                </a:solidFill>
              </a:rPr>
              <a:t>;  2018</a:t>
            </a:r>
            <a:endParaRPr lang="it-IT" sz="1400" dirty="0">
              <a:solidFill>
                <a:schemeClr val="bg1"/>
              </a:solidFill>
            </a:endParaRPr>
          </a:p>
        </p:txBody>
      </p:sp>
      <p:sp>
        <p:nvSpPr>
          <p:cNvPr id="8" name="Rettangolo 7">
            <a:extLst>
              <a:ext uri="{FF2B5EF4-FFF2-40B4-BE49-F238E27FC236}">
                <a16:creationId xmlns:a16="http://schemas.microsoft.com/office/drawing/2014/main" id="{465E7799-E3A6-2F42-8449-EBAB173E516F}"/>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1 8">
            <a:extLst>
              <a:ext uri="{FF2B5EF4-FFF2-40B4-BE49-F238E27FC236}">
                <a16:creationId xmlns:a16="http://schemas.microsoft.com/office/drawing/2014/main" id="{1B9073E7-C5D8-7C41-94B1-336E05F82879}"/>
              </a:ext>
            </a:extLst>
          </p:cNvPr>
          <p:cNvCxnSpPr>
            <a:cxnSpLocks/>
          </p:cNvCxnSpPr>
          <p:nvPr/>
        </p:nvCxnSpPr>
        <p:spPr>
          <a:xfrm>
            <a:off x="0" y="867747"/>
            <a:ext cx="12192000" cy="0"/>
          </a:xfrm>
          <a:prstGeom prst="line">
            <a:avLst/>
          </a:prstGeom>
          <a:ln w="28575">
            <a:solidFill>
              <a:srgbClr val="002D5F"/>
            </a:solidFill>
          </a:ln>
        </p:spPr>
        <p:style>
          <a:lnRef idx="1">
            <a:schemeClr val="accent1"/>
          </a:lnRef>
          <a:fillRef idx="0">
            <a:schemeClr val="accent1"/>
          </a:fillRef>
          <a:effectRef idx="0">
            <a:schemeClr val="accent1"/>
          </a:effectRef>
          <a:fontRef idx="minor">
            <a:schemeClr val="tx1"/>
          </a:fontRef>
        </p:style>
      </p:cxnSp>
      <p:sp>
        <p:nvSpPr>
          <p:cNvPr id="13" name="Rettangolo 12">
            <a:extLst>
              <a:ext uri="{FF2B5EF4-FFF2-40B4-BE49-F238E27FC236}">
                <a16:creationId xmlns:a16="http://schemas.microsoft.com/office/drawing/2014/main" id="{7C6CDCFC-D535-494F-96D0-C24FE4CA5FBE}"/>
              </a:ext>
            </a:extLst>
          </p:cNvPr>
          <p:cNvSpPr/>
          <p:nvPr/>
        </p:nvSpPr>
        <p:spPr>
          <a:xfrm>
            <a:off x="0" y="1034252"/>
            <a:ext cx="12191999" cy="79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1" name="Gruppo 10">
            <a:extLst>
              <a:ext uri="{FF2B5EF4-FFF2-40B4-BE49-F238E27FC236}">
                <a16:creationId xmlns:a16="http://schemas.microsoft.com/office/drawing/2014/main" id="{6A7E011E-8E31-634C-8348-57EA5CAFAAB4}"/>
              </a:ext>
            </a:extLst>
          </p:cNvPr>
          <p:cNvGrpSpPr/>
          <p:nvPr/>
        </p:nvGrpSpPr>
        <p:grpSpPr>
          <a:xfrm>
            <a:off x="914401" y="1188149"/>
            <a:ext cx="10554789" cy="5070123"/>
            <a:chOff x="108297" y="962404"/>
            <a:chExt cx="8928994" cy="3826165"/>
          </a:xfrm>
        </p:grpSpPr>
        <p:pic>
          <p:nvPicPr>
            <p:cNvPr id="12" name="Immagine 11">
              <a:extLst>
                <a:ext uri="{FF2B5EF4-FFF2-40B4-BE49-F238E27FC236}">
                  <a16:creationId xmlns:a16="http://schemas.microsoft.com/office/drawing/2014/main" id="{4C063A1F-385C-4A44-AB65-C986D26B6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314" y="962404"/>
              <a:ext cx="3645131" cy="3825055"/>
            </a:xfrm>
            <a:prstGeom prst="rect">
              <a:avLst/>
            </a:prstGeom>
          </p:spPr>
        </p:pic>
        <p:pic>
          <p:nvPicPr>
            <p:cNvPr id="14" name="Immagine 13">
              <a:extLst>
                <a:ext uri="{FF2B5EF4-FFF2-40B4-BE49-F238E27FC236}">
                  <a16:creationId xmlns:a16="http://schemas.microsoft.com/office/drawing/2014/main" id="{B43E01EE-506E-FF49-BE09-DA8B64111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395" y="973242"/>
              <a:ext cx="5036895" cy="3813149"/>
            </a:xfrm>
            <a:prstGeom prst="rect">
              <a:avLst/>
            </a:prstGeom>
          </p:spPr>
        </p:pic>
        <p:pic>
          <p:nvPicPr>
            <p:cNvPr id="15" name="Immagine 14">
              <a:extLst>
                <a:ext uri="{FF2B5EF4-FFF2-40B4-BE49-F238E27FC236}">
                  <a16:creationId xmlns:a16="http://schemas.microsoft.com/office/drawing/2014/main" id="{6938C766-D051-3F4B-BD14-0934DFB2AD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97" y="2041386"/>
              <a:ext cx="8928994" cy="2747183"/>
            </a:xfrm>
            <a:prstGeom prst="rect">
              <a:avLst/>
            </a:prstGeom>
          </p:spPr>
        </p:pic>
      </p:grpSp>
      <p:sp>
        <p:nvSpPr>
          <p:cNvPr id="16" name="Rectangle 8">
            <a:extLst>
              <a:ext uri="{FF2B5EF4-FFF2-40B4-BE49-F238E27FC236}">
                <a16:creationId xmlns:a16="http://schemas.microsoft.com/office/drawing/2014/main" id="{2623F819-8E36-D549-9E75-D5EC92E9D9ED}"/>
              </a:ext>
            </a:extLst>
          </p:cNvPr>
          <p:cNvSpPr/>
          <p:nvPr/>
        </p:nvSpPr>
        <p:spPr>
          <a:xfrm>
            <a:off x="983509" y="1463363"/>
            <a:ext cx="4409970" cy="626694"/>
          </a:xfrm>
          <a:prstGeom prst="rect">
            <a:avLst/>
          </a:prstGeom>
          <a:no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Rectangle 8">
            <a:extLst>
              <a:ext uri="{FF2B5EF4-FFF2-40B4-BE49-F238E27FC236}">
                <a16:creationId xmlns:a16="http://schemas.microsoft.com/office/drawing/2014/main" id="{43F1D568-01D3-124D-82A8-560A3A9A2274}"/>
              </a:ext>
            </a:extLst>
          </p:cNvPr>
          <p:cNvSpPr/>
          <p:nvPr/>
        </p:nvSpPr>
        <p:spPr>
          <a:xfrm>
            <a:off x="5481548" y="1641703"/>
            <a:ext cx="5830886" cy="383464"/>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Tree>
    <p:extLst>
      <p:ext uri="{BB962C8B-B14F-4D97-AF65-F5344CB8AC3E}">
        <p14:creationId xmlns:p14="http://schemas.microsoft.com/office/powerpoint/2010/main" val="269854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AFEAB-77BD-564D-8C59-94BB9A724225}"/>
              </a:ext>
            </a:extLst>
          </p:cNvPr>
          <p:cNvSpPr>
            <a:spLocks noGrp="1"/>
          </p:cNvSpPr>
          <p:nvPr>
            <p:ph type="title"/>
          </p:nvPr>
        </p:nvSpPr>
        <p:spPr>
          <a:xfrm>
            <a:off x="519793" y="365126"/>
            <a:ext cx="11103936" cy="562814"/>
          </a:xfrm>
        </p:spPr>
        <p:txBody>
          <a:bodyPr>
            <a:noAutofit/>
          </a:bodyPr>
          <a:lstStyle/>
          <a:p>
            <a:pPr algn="ctr"/>
            <a:r>
              <a:rPr lang="it-IT" sz="2200" i="1" dirty="0">
                <a:solidFill>
                  <a:schemeClr val="tx1"/>
                </a:solidFill>
                <a:latin typeface="+mn-lt"/>
              </a:rPr>
              <a:t>Consumo Di Cannabis Nella Popolazione Studentesca Italiana</a:t>
            </a:r>
            <a:br>
              <a:rPr lang="it-IT" sz="2200" dirty="0">
                <a:solidFill>
                  <a:schemeClr val="tx1"/>
                </a:solidFill>
                <a:latin typeface="+mn-lt"/>
              </a:rPr>
            </a:br>
            <a:endParaRPr lang="it-IT" sz="2200" dirty="0">
              <a:latin typeface="+mn-lt"/>
            </a:endParaRPr>
          </a:p>
        </p:txBody>
      </p:sp>
      <p:sp>
        <p:nvSpPr>
          <p:cNvPr id="3" name="Rettangolo 2">
            <a:extLst>
              <a:ext uri="{FF2B5EF4-FFF2-40B4-BE49-F238E27FC236}">
                <a16:creationId xmlns:a16="http://schemas.microsoft.com/office/drawing/2014/main" id="{F4C5F1E1-3C95-594C-B8DB-8AFA6D013457}"/>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a:extLst>
              <a:ext uri="{FF2B5EF4-FFF2-40B4-BE49-F238E27FC236}">
                <a16:creationId xmlns:a16="http://schemas.microsoft.com/office/drawing/2014/main" id="{F708113C-3A54-B840-BDB6-35EE2ED3F0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433" y="1142008"/>
            <a:ext cx="10315164" cy="5375634"/>
          </a:xfrm>
          <a:prstGeom prst="rect">
            <a:avLst/>
          </a:prstGeom>
        </p:spPr>
      </p:pic>
      <p:pic>
        <p:nvPicPr>
          <p:cNvPr id="13" name="Immagine 12">
            <a:extLst>
              <a:ext uri="{FF2B5EF4-FFF2-40B4-BE49-F238E27FC236}">
                <a16:creationId xmlns:a16="http://schemas.microsoft.com/office/drawing/2014/main" id="{EFF44637-04DB-0445-B33E-3C824B698D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2441" y="6545818"/>
            <a:ext cx="3540033" cy="266416"/>
          </a:xfrm>
          <a:prstGeom prst="rect">
            <a:avLst/>
          </a:prstGeom>
        </p:spPr>
      </p:pic>
      <p:sp>
        <p:nvSpPr>
          <p:cNvPr id="14" name="CasellaDiTesto 13">
            <a:extLst>
              <a:ext uri="{FF2B5EF4-FFF2-40B4-BE49-F238E27FC236}">
                <a16:creationId xmlns:a16="http://schemas.microsoft.com/office/drawing/2014/main" id="{7A574687-91E3-F14A-9DC7-46D7E9E0386C}"/>
              </a:ext>
            </a:extLst>
          </p:cNvPr>
          <p:cNvSpPr txBox="1"/>
          <p:nvPr/>
        </p:nvSpPr>
        <p:spPr>
          <a:xfrm>
            <a:off x="12405" y="6537917"/>
            <a:ext cx="4685065" cy="307328"/>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it-IT" sz="1397" dirty="0"/>
              <a:t>Comunicata alla Presidenza del Consiglio il 14 settembre 2018</a:t>
            </a:r>
          </a:p>
        </p:txBody>
      </p:sp>
      <p:sp>
        <p:nvSpPr>
          <p:cNvPr id="4" name="CasellaDiTesto 3">
            <a:extLst>
              <a:ext uri="{FF2B5EF4-FFF2-40B4-BE49-F238E27FC236}">
                <a16:creationId xmlns:a16="http://schemas.microsoft.com/office/drawing/2014/main" id="{25223980-4DF5-DF5F-DEFF-A5B90D13194E}"/>
              </a:ext>
            </a:extLst>
          </p:cNvPr>
          <p:cNvSpPr txBox="1"/>
          <p:nvPr/>
        </p:nvSpPr>
        <p:spPr>
          <a:xfrm flipV="1">
            <a:off x="507673" y="1043688"/>
            <a:ext cx="11128175" cy="4571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03152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AFEAB-77BD-564D-8C59-94BB9A724225}"/>
              </a:ext>
            </a:extLst>
          </p:cNvPr>
          <p:cNvSpPr>
            <a:spLocks noGrp="1"/>
          </p:cNvSpPr>
          <p:nvPr>
            <p:ph type="title"/>
          </p:nvPr>
        </p:nvSpPr>
        <p:spPr>
          <a:xfrm>
            <a:off x="519793" y="365126"/>
            <a:ext cx="11103936" cy="562814"/>
          </a:xfrm>
        </p:spPr>
        <p:txBody>
          <a:bodyPr>
            <a:noAutofit/>
          </a:bodyPr>
          <a:lstStyle/>
          <a:p>
            <a:pPr algn="ctr"/>
            <a:r>
              <a:rPr lang="it-IT" sz="2200" i="1" u="none" strike="noStrike" dirty="0">
                <a:solidFill>
                  <a:schemeClr val="tx1"/>
                </a:solidFill>
                <a:effectLst/>
                <a:latin typeface="+mn-lt"/>
              </a:rPr>
              <a:t>Le Varietà Più Forti E Più Potenti De Cannabis</a:t>
            </a:r>
          </a:p>
        </p:txBody>
      </p:sp>
      <p:sp>
        <p:nvSpPr>
          <p:cNvPr id="3" name="Rettangolo 2">
            <a:extLst>
              <a:ext uri="{FF2B5EF4-FFF2-40B4-BE49-F238E27FC236}">
                <a16:creationId xmlns:a16="http://schemas.microsoft.com/office/drawing/2014/main" id="{F4C5F1E1-3C95-594C-B8DB-8AFA6D013457}"/>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7175FD0C-F2E5-8E23-46B8-FE592A166471}"/>
              </a:ext>
            </a:extLst>
          </p:cNvPr>
          <p:cNvSpPr txBox="1"/>
          <p:nvPr/>
        </p:nvSpPr>
        <p:spPr>
          <a:xfrm flipV="1">
            <a:off x="507673" y="1043688"/>
            <a:ext cx="11128175" cy="4571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CasellaDiTesto 5">
            <a:extLst>
              <a:ext uri="{FF2B5EF4-FFF2-40B4-BE49-F238E27FC236}">
                <a16:creationId xmlns:a16="http://schemas.microsoft.com/office/drawing/2014/main" id="{4DC8D53B-8924-4986-EC59-9B095E20A01C}"/>
              </a:ext>
            </a:extLst>
          </p:cNvPr>
          <p:cNvSpPr txBox="1"/>
          <p:nvPr/>
        </p:nvSpPr>
        <p:spPr>
          <a:xfrm>
            <a:off x="9093204" y="6499740"/>
            <a:ext cx="3055257" cy="338554"/>
          </a:xfrm>
          <a:prstGeom prst="rect">
            <a:avLst/>
          </a:prstGeom>
          <a:noFill/>
        </p:spPr>
        <p:txBody>
          <a:bodyPr wrap="square">
            <a:spAutoFit/>
          </a:bodyPr>
          <a:lstStyle/>
          <a:p>
            <a:r>
              <a:rPr lang="it-IT" sz="1200" b="0" i="0" u="none" strike="noStrike" dirty="0">
                <a:solidFill>
                  <a:srgbClr val="FFFFFF"/>
                </a:solidFill>
                <a:effectLst/>
                <a:latin typeface="Roboto" panose="02000000000000000000" pitchFamily="2" charset="0"/>
              </a:rPr>
              <a:t>E</a:t>
            </a:r>
            <a:r>
              <a:rPr lang="it-IT" sz="1600" b="1" i="1" u="none" strike="noStrike" dirty="0">
                <a:solidFill>
                  <a:schemeClr val="bg1"/>
                </a:solidFill>
                <a:effectLst/>
              </a:rPr>
              <a:t>: </a:t>
            </a:r>
            <a:r>
              <a:rPr lang="it-IT" sz="1600" b="1" i="1" u="sng" dirty="0">
                <a:solidFill>
                  <a:schemeClr val="bg1"/>
                </a:solidFill>
                <a:effectLst/>
                <a:hlinkClick r:id="rId3">
                  <a:extLst>
                    <a:ext uri="{A12FA001-AC4F-418D-AE19-62706E023703}">
                      <ahyp:hlinkClr xmlns:ahyp="http://schemas.microsoft.com/office/drawing/2018/hyperlinkcolor" val="tx"/>
                    </a:ext>
                  </a:extLst>
                </a:hlinkClick>
              </a:rPr>
              <a:t>info@zamnesia.com</a:t>
            </a:r>
            <a:endParaRPr lang="it-IT" sz="1200" b="1" i="1" dirty="0">
              <a:solidFill>
                <a:schemeClr val="bg1"/>
              </a:solidFill>
            </a:endParaRPr>
          </a:p>
        </p:txBody>
      </p:sp>
      <p:pic>
        <p:nvPicPr>
          <p:cNvPr id="10" name="Immagine 9" descr="Immagine che contiene testo, schermata, Carattere, ricevuta&#10;&#10;Descrizione generata automaticamente">
            <a:extLst>
              <a:ext uri="{FF2B5EF4-FFF2-40B4-BE49-F238E27FC236}">
                <a16:creationId xmlns:a16="http://schemas.microsoft.com/office/drawing/2014/main" id="{F940B0B0-F0AD-905C-F8A5-A003646F4FDE}"/>
              </a:ext>
            </a:extLst>
          </p:cNvPr>
          <p:cNvPicPr>
            <a:picLocks noChangeAspect="1"/>
          </p:cNvPicPr>
          <p:nvPr/>
        </p:nvPicPr>
        <p:blipFill>
          <a:blip r:embed="rId4"/>
          <a:stretch>
            <a:fillRect/>
          </a:stretch>
        </p:blipFill>
        <p:spPr>
          <a:xfrm>
            <a:off x="5077880" y="3615266"/>
            <a:ext cx="7048500" cy="2844800"/>
          </a:xfrm>
          <a:prstGeom prst="rect">
            <a:avLst/>
          </a:prstGeom>
        </p:spPr>
      </p:pic>
      <p:pic>
        <p:nvPicPr>
          <p:cNvPr id="11" name="Immagine 10" descr="Immagine che contiene Pianta terrestre, pianta, albero, Pianta vascolare&#10;&#10;Descrizione generata automaticamente">
            <a:extLst>
              <a:ext uri="{FF2B5EF4-FFF2-40B4-BE49-F238E27FC236}">
                <a16:creationId xmlns:a16="http://schemas.microsoft.com/office/drawing/2014/main" id="{C3F37A83-2AFD-AF8A-01CC-C5FE2B95726C}"/>
              </a:ext>
            </a:extLst>
          </p:cNvPr>
          <p:cNvPicPr>
            <a:picLocks noChangeAspect="1"/>
          </p:cNvPicPr>
          <p:nvPr/>
        </p:nvPicPr>
        <p:blipFill>
          <a:blip r:embed="rId5"/>
          <a:stretch>
            <a:fillRect/>
          </a:stretch>
        </p:blipFill>
        <p:spPr>
          <a:xfrm>
            <a:off x="44454" y="1132417"/>
            <a:ext cx="5047136" cy="2936664"/>
          </a:xfrm>
          <a:prstGeom prst="rect">
            <a:avLst/>
          </a:prstGeom>
        </p:spPr>
      </p:pic>
    </p:spTree>
    <p:extLst>
      <p:ext uri="{BB962C8B-B14F-4D97-AF65-F5344CB8AC3E}">
        <p14:creationId xmlns:p14="http://schemas.microsoft.com/office/powerpoint/2010/main" val="25323342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AFEAB-77BD-564D-8C59-94BB9A724225}"/>
              </a:ext>
            </a:extLst>
          </p:cNvPr>
          <p:cNvSpPr>
            <a:spLocks noGrp="1"/>
          </p:cNvSpPr>
          <p:nvPr>
            <p:ph type="title"/>
          </p:nvPr>
        </p:nvSpPr>
        <p:spPr>
          <a:xfrm>
            <a:off x="519793" y="365126"/>
            <a:ext cx="11103936" cy="562814"/>
          </a:xfrm>
        </p:spPr>
        <p:txBody>
          <a:bodyPr>
            <a:noAutofit/>
          </a:bodyPr>
          <a:lstStyle/>
          <a:p>
            <a:pPr algn="ctr"/>
            <a:r>
              <a:rPr lang="it-IT" sz="2200" i="1" u="none" strike="noStrike" dirty="0">
                <a:solidFill>
                  <a:schemeClr val="tx1"/>
                </a:solidFill>
                <a:effectLst/>
                <a:latin typeface="+mn-lt"/>
              </a:rPr>
              <a:t>Le Varietà Più Forti E Più Potenti De Cannabis</a:t>
            </a:r>
          </a:p>
        </p:txBody>
      </p:sp>
      <p:sp>
        <p:nvSpPr>
          <p:cNvPr id="3" name="Rettangolo 2">
            <a:extLst>
              <a:ext uri="{FF2B5EF4-FFF2-40B4-BE49-F238E27FC236}">
                <a16:creationId xmlns:a16="http://schemas.microsoft.com/office/drawing/2014/main" id="{F4C5F1E1-3C95-594C-B8DB-8AFA6D013457}"/>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7175FD0C-F2E5-8E23-46B8-FE592A166471}"/>
              </a:ext>
            </a:extLst>
          </p:cNvPr>
          <p:cNvSpPr txBox="1"/>
          <p:nvPr/>
        </p:nvSpPr>
        <p:spPr>
          <a:xfrm flipV="1">
            <a:off x="507673" y="1043688"/>
            <a:ext cx="11128175" cy="4571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CasellaDiTesto 5">
            <a:extLst>
              <a:ext uri="{FF2B5EF4-FFF2-40B4-BE49-F238E27FC236}">
                <a16:creationId xmlns:a16="http://schemas.microsoft.com/office/drawing/2014/main" id="{4DC8D53B-8924-4986-EC59-9B095E20A01C}"/>
              </a:ext>
            </a:extLst>
          </p:cNvPr>
          <p:cNvSpPr txBox="1"/>
          <p:nvPr/>
        </p:nvSpPr>
        <p:spPr>
          <a:xfrm>
            <a:off x="9093204" y="6499740"/>
            <a:ext cx="3055257" cy="338554"/>
          </a:xfrm>
          <a:prstGeom prst="rect">
            <a:avLst/>
          </a:prstGeom>
          <a:noFill/>
        </p:spPr>
        <p:txBody>
          <a:bodyPr wrap="square">
            <a:spAutoFit/>
          </a:bodyPr>
          <a:lstStyle/>
          <a:p>
            <a:r>
              <a:rPr lang="it-IT" sz="1200" b="0" i="0" u="none" strike="noStrike" dirty="0">
                <a:solidFill>
                  <a:srgbClr val="FFFFFF"/>
                </a:solidFill>
                <a:effectLst/>
                <a:latin typeface="Roboto" panose="02000000000000000000" pitchFamily="2" charset="0"/>
              </a:rPr>
              <a:t>E</a:t>
            </a:r>
            <a:r>
              <a:rPr lang="it-IT" sz="1600" b="1" i="1" u="none" strike="noStrike" dirty="0">
                <a:solidFill>
                  <a:schemeClr val="bg1"/>
                </a:solidFill>
                <a:effectLst/>
              </a:rPr>
              <a:t>: </a:t>
            </a:r>
            <a:r>
              <a:rPr lang="it-IT" sz="1600" b="1" i="1" u="sng" dirty="0">
                <a:solidFill>
                  <a:schemeClr val="bg1"/>
                </a:solidFill>
                <a:effectLst/>
                <a:hlinkClick r:id="rId3">
                  <a:extLst>
                    <a:ext uri="{A12FA001-AC4F-418D-AE19-62706E023703}">
                      <ahyp:hlinkClr xmlns:ahyp="http://schemas.microsoft.com/office/drawing/2018/hyperlinkcolor" val="tx"/>
                    </a:ext>
                  </a:extLst>
                </a:hlinkClick>
              </a:rPr>
              <a:t>info@zamnesia.com</a:t>
            </a:r>
            <a:endParaRPr lang="it-IT" sz="1200" b="1" i="1" dirty="0">
              <a:solidFill>
                <a:schemeClr val="bg1"/>
              </a:solidFill>
            </a:endParaRPr>
          </a:p>
        </p:txBody>
      </p:sp>
      <p:pic>
        <p:nvPicPr>
          <p:cNvPr id="7" name="Immagine 6" descr="Immagine che contiene aria aperta, fiore, pianta&#10;&#10;Descrizione generata automaticamente">
            <a:extLst>
              <a:ext uri="{FF2B5EF4-FFF2-40B4-BE49-F238E27FC236}">
                <a16:creationId xmlns:a16="http://schemas.microsoft.com/office/drawing/2014/main" id="{9E5AB338-1BB6-5F0E-DFF3-BCE6D8B9F4DE}"/>
              </a:ext>
            </a:extLst>
          </p:cNvPr>
          <p:cNvPicPr>
            <a:picLocks noChangeAspect="1"/>
          </p:cNvPicPr>
          <p:nvPr/>
        </p:nvPicPr>
        <p:blipFill>
          <a:blip r:embed="rId4"/>
          <a:stretch>
            <a:fillRect/>
          </a:stretch>
        </p:blipFill>
        <p:spPr>
          <a:xfrm>
            <a:off x="52919" y="1136650"/>
            <a:ext cx="4521196" cy="2972954"/>
          </a:xfrm>
          <a:prstGeom prst="rect">
            <a:avLst/>
          </a:prstGeom>
        </p:spPr>
      </p:pic>
      <p:pic>
        <p:nvPicPr>
          <p:cNvPr id="9" name="Immagine 8" descr="Immagine che contiene testo, schermata, Carattere, bianco&#10;&#10;Descrizione generata automaticamente">
            <a:extLst>
              <a:ext uri="{FF2B5EF4-FFF2-40B4-BE49-F238E27FC236}">
                <a16:creationId xmlns:a16="http://schemas.microsoft.com/office/drawing/2014/main" id="{EE1C3089-ADC5-C520-271B-03E6578DE6AB}"/>
              </a:ext>
            </a:extLst>
          </p:cNvPr>
          <p:cNvPicPr>
            <a:picLocks noChangeAspect="1"/>
          </p:cNvPicPr>
          <p:nvPr/>
        </p:nvPicPr>
        <p:blipFill>
          <a:blip r:embed="rId5"/>
          <a:stretch>
            <a:fillRect/>
          </a:stretch>
        </p:blipFill>
        <p:spPr>
          <a:xfrm>
            <a:off x="4574114" y="3581401"/>
            <a:ext cx="7581900" cy="2946400"/>
          </a:xfrm>
          <a:prstGeom prst="rect">
            <a:avLst/>
          </a:prstGeom>
        </p:spPr>
      </p:pic>
    </p:spTree>
    <p:extLst>
      <p:ext uri="{BB962C8B-B14F-4D97-AF65-F5344CB8AC3E}">
        <p14:creationId xmlns:p14="http://schemas.microsoft.com/office/powerpoint/2010/main" val="2228794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AFEAB-77BD-564D-8C59-94BB9A724225}"/>
              </a:ext>
            </a:extLst>
          </p:cNvPr>
          <p:cNvSpPr>
            <a:spLocks noGrp="1"/>
          </p:cNvSpPr>
          <p:nvPr>
            <p:ph type="title"/>
          </p:nvPr>
        </p:nvSpPr>
        <p:spPr>
          <a:xfrm>
            <a:off x="0" y="252076"/>
            <a:ext cx="12192000" cy="732155"/>
          </a:xfrm>
        </p:spPr>
        <p:txBody>
          <a:bodyPr>
            <a:noAutofit/>
          </a:bodyPr>
          <a:lstStyle/>
          <a:p>
            <a:pPr algn="ctr"/>
            <a:r>
              <a:rPr lang="it-IT" sz="2200" dirty="0">
                <a:solidFill>
                  <a:schemeClr val="tx1"/>
                </a:solidFill>
                <a:latin typeface="+mn-lt"/>
              </a:rPr>
              <a:t>Global </a:t>
            </a:r>
            <a:r>
              <a:rPr lang="it-IT" sz="2200" dirty="0" err="1">
                <a:solidFill>
                  <a:schemeClr val="tx1"/>
                </a:solidFill>
                <a:latin typeface="+mn-lt"/>
              </a:rPr>
              <a:t>burden</a:t>
            </a:r>
            <a:r>
              <a:rPr lang="it-IT" sz="2200" dirty="0">
                <a:solidFill>
                  <a:schemeClr val="tx1"/>
                </a:solidFill>
                <a:latin typeface="+mn-lt"/>
              </a:rPr>
              <a:t> of </a:t>
            </a:r>
            <a:r>
              <a:rPr lang="it-IT" sz="2200" dirty="0" err="1">
                <a:solidFill>
                  <a:schemeClr val="tx1"/>
                </a:solidFill>
                <a:latin typeface="+mn-lt"/>
              </a:rPr>
              <a:t>diseases</a:t>
            </a:r>
            <a:r>
              <a:rPr lang="it-IT" sz="2200" dirty="0">
                <a:solidFill>
                  <a:schemeClr val="tx1"/>
                </a:solidFill>
                <a:latin typeface="+mn-lt"/>
              </a:rPr>
              <a:t>, </a:t>
            </a:r>
            <a:r>
              <a:rPr lang="it-IT" sz="2200" dirty="0" err="1">
                <a:solidFill>
                  <a:schemeClr val="tx1"/>
                </a:solidFill>
                <a:latin typeface="+mn-lt"/>
              </a:rPr>
              <a:t>injuries</a:t>
            </a:r>
            <a:r>
              <a:rPr lang="it-IT" sz="2200" dirty="0">
                <a:solidFill>
                  <a:schemeClr val="tx1"/>
                </a:solidFill>
                <a:latin typeface="+mn-lt"/>
              </a:rPr>
              <a:t>, and </a:t>
            </a:r>
            <a:r>
              <a:rPr lang="it-IT" sz="2200" dirty="0" err="1">
                <a:solidFill>
                  <a:schemeClr val="tx1"/>
                </a:solidFill>
                <a:latin typeface="+mn-lt"/>
              </a:rPr>
              <a:t>risk</a:t>
            </a:r>
            <a:r>
              <a:rPr lang="it-IT" sz="2200" dirty="0">
                <a:solidFill>
                  <a:schemeClr val="tx1"/>
                </a:solidFill>
                <a:latin typeface="+mn-lt"/>
              </a:rPr>
              <a:t> </a:t>
            </a:r>
            <a:r>
              <a:rPr lang="it-IT" sz="2200" dirty="0" err="1">
                <a:solidFill>
                  <a:schemeClr val="tx1"/>
                </a:solidFill>
                <a:latin typeface="+mn-lt"/>
              </a:rPr>
              <a:t>factors</a:t>
            </a:r>
            <a:r>
              <a:rPr lang="it-IT" sz="2200" dirty="0">
                <a:solidFill>
                  <a:schemeClr val="tx1"/>
                </a:solidFill>
                <a:latin typeface="+mn-lt"/>
              </a:rPr>
              <a:t> for </a:t>
            </a:r>
            <a:r>
              <a:rPr lang="it-IT" sz="2200" dirty="0" err="1">
                <a:solidFill>
                  <a:schemeClr val="tx1"/>
                </a:solidFill>
                <a:latin typeface="+mn-lt"/>
              </a:rPr>
              <a:t>young</a:t>
            </a:r>
            <a:r>
              <a:rPr lang="it-IT" sz="2200" dirty="0">
                <a:solidFill>
                  <a:schemeClr val="tx1"/>
                </a:solidFill>
                <a:latin typeface="+mn-lt"/>
              </a:rPr>
              <a:t> </a:t>
            </a:r>
            <a:r>
              <a:rPr lang="it-IT" sz="2200" dirty="0" err="1">
                <a:solidFill>
                  <a:schemeClr val="tx1"/>
                </a:solidFill>
                <a:latin typeface="+mn-lt"/>
              </a:rPr>
              <a:t>people’s</a:t>
            </a:r>
            <a:r>
              <a:rPr lang="it-IT" sz="2200" dirty="0">
                <a:solidFill>
                  <a:schemeClr val="tx1"/>
                </a:solidFill>
                <a:latin typeface="+mn-lt"/>
              </a:rPr>
              <a:t> </a:t>
            </a:r>
            <a:r>
              <a:rPr lang="it-IT" sz="2200" dirty="0" err="1">
                <a:solidFill>
                  <a:schemeClr val="tx1"/>
                </a:solidFill>
                <a:latin typeface="+mn-lt"/>
              </a:rPr>
              <a:t>health</a:t>
            </a:r>
            <a:r>
              <a:rPr lang="it-IT" sz="2200" dirty="0">
                <a:solidFill>
                  <a:schemeClr val="tx1"/>
                </a:solidFill>
                <a:latin typeface="+mn-lt"/>
              </a:rPr>
              <a:t> </a:t>
            </a:r>
            <a:r>
              <a:rPr lang="it-IT" sz="2200" dirty="0" err="1">
                <a:solidFill>
                  <a:schemeClr val="tx1"/>
                </a:solidFill>
                <a:latin typeface="+mn-lt"/>
              </a:rPr>
              <a:t>during</a:t>
            </a:r>
            <a:r>
              <a:rPr lang="it-IT" sz="2200" dirty="0">
                <a:solidFill>
                  <a:schemeClr val="tx1"/>
                </a:solidFill>
                <a:latin typeface="+mn-lt"/>
              </a:rPr>
              <a:t> 1990–2013: a </a:t>
            </a:r>
            <a:r>
              <a:rPr lang="it-IT" sz="2200" dirty="0" err="1">
                <a:solidFill>
                  <a:schemeClr val="tx1"/>
                </a:solidFill>
                <a:latin typeface="+mn-lt"/>
              </a:rPr>
              <a:t>systematic</a:t>
            </a:r>
            <a:r>
              <a:rPr lang="it-IT" sz="2200" dirty="0">
                <a:solidFill>
                  <a:schemeClr val="tx1"/>
                </a:solidFill>
                <a:latin typeface="+mn-lt"/>
              </a:rPr>
              <a:t> </a:t>
            </a:r>
            <a:r>
              <a:rPr lang="it-IT" sz="2200" dirty="0" err="1">
                <a:solidFill>
                  <a:schemeClr val="tx1"/>
                </a:solidFill>
                <a:latin typeface="+mn-lt"/>
              </a:rPr>
              <a:t>analysis</a:t>
            </a:r>
            <a:r>
              <a:rPr lang="it-IT" sz="2200" dirty="0">
                <a:solidFill>
                  <a:schemeClr val="tx1"/>
                </a:solidFill>
                <a:latin typeface="+mn-lt"/>
              </a:rPr>
              <a:t> for the Global </a:t>
            </a:r>
            <a:r>
              <a:rPr lang="it-IT" sz="2200" dirty="0" err="1">
                <a:solidFill>
                  <a:schemeClr val="tx1"/>
                </a:solidFill>
                <a:latin typeface="+mn-lt"/>
              </a:rPr>
              <a:t>Burden</a:t>
            </a:r>
            <a:r>
              <a:rPr lang="it-IT" sz="2200" dirty="0">
                <a:solidFill>
                  <a:schemeClr val="tx1"/>
                </a:solidFill>
                <a:latin typeface="+mn-lt"/>
              </a:rPr>
              <a:t> of </a:t>
            </a:r>
            <a:r>
              <a:rPr lang="it-IT" sz="2200" dirty="0" err="1">
                <a:solidFill>
                  <a:schemeClr val="tx1"/>
                </a:solidFill>
                <a:latin typeface="+mn-lt"/>
              </a:rPr>
              <a:t>Disease</a:t>
            </a:r>
            <a:r>
              <a:rPr lang="it-IT" sz="2200" dirty="0">
                <a:solidFill>
                  <a:schemeClr val="tx1"/>
                </a:solidFill>
                <a:latin typeface="+mn-lt"/>
              </a:rPr>
              <a:t> </a:t>
            </a:r>
            <a:r>
              <a:rPr lang="it-IT" sz="2200" dirty="0" err="1">
                <a:solidFill>
                  <a:schemeClr val="tx1"/>
                </a:solidFill>
                <a:latin typeface="+mn-lt"/>
              </a:rPr>
              <a:t>Study</a:t>
            </a:r>
            <a:r>
              <a:rPr lang="it-IT" sz="2200" dirty="0">
                <a:solidFill>
                  <a:schemeClr val="tx1"/>
                </a:solidFill>
                <a:latin typeface="+mn-lt"/>
              </a:rPr>
              <a:t> 2013</a:t>
            </a:r>
          </a:p>
        </p:txBody>
      </p:sp>
      <p:sp>
        <p:nvSpPr>
          <p:cNvPr id="10" name="CasellaDiTesto 9">
            <a:extLst>
              <a:ext uri="{FF2B5EF4-FFF2-40B4-BE49-F238E27FC236}">
                <a16:creationId xmlns:a16="http://schemas.microsoft.com/office/drawing/2014/main" id="{7A292902-8714-2541-8A41-B9409B21D786}"/>
              </a:ext>
            </a:extLst>
          </p:cNvPr>
          <p:cNvSpPr txBox="1"/>
          <p:nvPr/>
        </p:nvSpPr>
        <p:spPr>
          <a:xfrm>
            <a:off x="5549462" y="6505103"/>
            <a:ext cx="6607836" cy="30777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it-IT" sz="1400" dirty="0">
              <a:solidFill>
                <a:schemeClr val="bg1"/>
              </a:solidFill>
            </a:endParaRPr>
          </a:p>
        </p:txBody>
      </p:sp>
      <p:sp>
        <p:nvSpPr>
          <p:cNvPr id="7" name="Rettangolo 6">
            <a:extLst>
              <a:ext uri="{FF2B5EF4-FFF2-40B4-BE49-F238E27FC236}">
                <a16:creationId xmlns:a16="http://schemas.microsoft.com/office/drawing/2014/main" id="{B021E968-C4F8-6741-A3C5-FA88D9DB2697}"/>
              </a:ext>
            </a:extLst>
          </p:cNvPr>
          <p:cNvSpPr/>
          <p:nvPr/>
        </p:nvSpPr>
        <p:spPr>
          <a:xfrm>
            <a:off x="9909864" y="6566735"/>
            <a:ext cx="2277803" cy="276999"/>
          </a:xfrm>
          <a:prstGeom prst="rect">
            <a:avLst/>
          </a:prstGeom>
        </p:spPr>
        <p:txBody>
          <a:bodyPr wrap="square">
            <a:spAutoFit/>
          </a:bodyPr>
          <a:lstStyle/>
          <a:p>
            <a:r>
              <a:rPr lang="it-IT" sz="1200" i="1" dirty="0">
                <a:solidFill>
                  <a:schemeClr val="bg1"/>
                </a:solidFill>
              </a:rPr>
              <a:t>Ali H </a:t>
            </a:r>
            <a:r>
              <a:rPr lang="it-IT" sz="1200" i="1" dirty="0" err="1">
                <a:solidFill>
                  <a:schemeClr val="bg1"/>
                </a:solidFill>
              </a:rPr>
              <a:t>Mokdad</a:t>
            </a:r>
            <a:r>
              <a:rPr lang="it-IT" sz="1200" i="1" dirty="0">
                <a:solidFill>
                  <a:schemeClr val="bg1"/>
                </a:solidFill>
              </a:rPr>
              <a:t>, et al; Lancet 2016</a:t>
            </a:r>
            <a:endParaRPr lang="it-IT" sz="800" dirty="0">
              <a:solidFill>
                <a:schemeClr val="bg1"/>
              </a:solidFill>
            </a:endParaRPr>
          </a:p>
        </p:txBody>
      </p:sp>
      <p:sp>
        <p:nvSpPr>
          <p:cNvPr id="8" name="Rettangolo 7">
            <a:extLst>
              <a:ext uri="{FF2B5EF4-FFF2-40B4-BE49-F238E27FC236}">
                <a16:creationId xmlns:a16="http://schemas.microsoft.com/office/drawing/2014/main" id="{465E7799-E3A6-2F42-8449-EBAB173E516F}"/>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1 8">
            <a:extLst>
              <a:ext uri="{FF2B5EF4-FFF2-40B4-BE49-F238E27FC236}">
                <a16:creationId xmlns:a16="http://schemas.microsoft.com/office/drawing/2014/main" id="{1B9073E7-C5D8-7C41-94B1-336E05F82879}"/>
              </a:ext>
            </a:extLst>
          </p:cNvPr>
          <p:cNvCxnSpPr>
            <a:cxnSpLocks/>
          </p:cNvCxnSpPr>
          <p:nvPr/>
        </p:nvCxnSpPr>
        <p:spPr>
          <a:xfrm>
            <a:off x="0" y="867747"/>
            <a:ext cx="12192000" cy="0"/>
          </a:xfrm>
          <a:prstGeom prst="line">
            <a:avLst/>
          </a:prstGeom>
          <a:ln w="28575">
            <a:solidFill>
              <a:srgbClr val="002D5F"/>
            </a:solidFill>
          </a:ln>
        </p:spPr>
        <p:style>
          <a:lnRef idx="1">
            <a:schemeClr val="accent1"/>
          </a:lnRef>
          <a:fillRef idx="0">
            <a:schemeClr val="accent1"/>
          </a:fillRef>
          <a:effectRef idx="0">
            <a:schemeClr val="accent1"/>
          </a:effectRef>
          <a:fontRef idx="minor">
            <a:schemeClr val="tx1"/>
          </a:fontRef>
        </p:style>
      </p:cxnSp>
      <p:sp>
        <p:nvSpPr>
          <p:cNvPr id="13" name="Rettangolo 12">
            <a:extLst>
              <a:ext uri="{FF2B5EF4-FFF2-40B4-BE49-F238E27FC236}">
                <a16:creationId xmlns:a16="http://schemas.microsoft.com/office/drawing/2014/main" id="{7C6CDCFC-D535-494F-96D0-C24FE4CA5FBE}"/>
              </a:ext>
            </a:extLst>
          </p:cNvPr>
          <p:cNvSpPr/>
          <p:nvPr/>
        </p:nvSpPr>
        <p:spPr>
          <a:xfrm>
            <a:off x="0" y="1034252"/>
            <a:ext cx="12191999" cy="79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4" name="Gruppo 13">
            <a:extLst>
              <a:ext uri="{FF2B5EF4-FFF2-40B4-BE49-F238E27FC236}">
                <a16:creationId xmlns:a16="http://schemas.microsoft.com/office/drawing/2014/main" id="{930A3E15-6E0D-A441-B68C-B1D76A5967E2}"/>
              </a:ext>
            </a:extLst>
          </p:cNvPr>
          <p:cNvGrpSpPr/>
          <p:nvPr/>
        </p:nvGrpSpPr>
        <p:grpSpPr>
          <a:xfrm>
            <a:off x="1097280" y="1145707"/>
            <a:ext cx="10433002" cy="5359396"/>
            <a:chOff x="1692474" y="1093455"/>
            <a:chExt cx="5184575" cy="3607404"/>
          </a:xfrm>
        </p:grpSpPr>
        <p:pic>
          <p:nvPicPr>
            <p:cNvPr id="15" name="Immagine 14">
              <a:extLst>
                <a:ext uri="{FF2B5EF4-FFF2-40B4-BE49-F238E27FC236}">
                  <a16:creationId xmlns:a16="http://schemas.microsoft.com/office/drawing/2014/main" id="{D2F12D4E-2E12-2B43-8BC0-23D4A6B64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362" y="1093455"/>
              <a:ext cx="5165687" cy="454754"/>
            </a:xfrm>
            <a:prstGeom prst="rect">
              <a:avLst/>
            </a:prstGeom>
          </p:spPr>
        </p:pic>
        <p:pic>
          <p:nvPicPr>
            <p:cNvPr id="16" name="Immagine 15">
              <a:extLst>
                <a:ext uri="{FF2B5EF4-FFF2-40B4-BE49-F238E27FC236}">
                  <a16:creationId xmlns:a16="http://schemas.microsoft.com/office/drawing/2014/main" id="{8B0136C5-5549-2A49-B7C6-8192435B60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474" y="1548209"/>
              <a:ext cx="5022117" cy="3152650"/>
            </a:xfrm>
            <a:prstGeom prst="rect">
              <a:avLst/>
            </a:prstGeom>
          </p:spPr>
        </p:pic>
      </p:grpSp>
      <p:sp>
        <p:nvSpPr>
          <p:cNvPr id="17" name="Rettangolo 16">
            <a:extLst>
              <a:ext uri="{FF2B5EF4-FFF2-40B4-BE49-F238E27FC236}">
                <a16:creationId xmlns:a16="http://schemas.microsoft.com/office/drawing/2014/main" id="{958352F6-95AE-6743-99AB-EDF4F6A1E0C7}"/>
              </a:ext>
            </a:extLst>
          </p:cNvPr>
          <p:cNvSpPr/>
          <p:nvPr/>
        </p:nvSpPr>
        <p:spPr>
          <a:xfrm>
            <a:off x="1097280" y="2880991"/>
            <a:ext cx="3958046" cy="305144"/>
          </a:xfrm>
          <a:prstGeom prst="rect">
            <a:avLst/>
          </a:prstGeom>
          <a:noFill/>
          <a:ln w="38100">
            <a:solidFill>
              <a:srgbClr val="3B68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7F7EDD77-F00F-6845-836B-72885AAE9A5B}"/>
              </a:ext>
            </a:extLst>
          </p:cNvPr>
          <p:cNvSpPr/>
          <p:nvPr/>
        </p:nvSpPr>
        <p:spPr>
          <a:xfrm>
            <a:off x="5086668" y="2351146"/>
            <a:ext cx="6008052" cy="4312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21452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heckerboard(across)">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AFEAB-77BD-564D-8C59-94BB9A724225}"/>
              </a:ext>
            </a:extLst>
          </p:cNvPr>
          <p:cNvSpPr>
            <a:spLocks noGrp="1"/>
          </p:cNvSpPr>
          <p:nvPr>
            <p:ph type="title"/>
          </p:nvPr>
        </p:nvSpPr>
        <p:spPr>
          <a:xfrm>
            <a:off x="519793" y="365126"/>
            <a:ext cx="11103936" cy="562814"/>
          </a:xfrm>
        </p:spPr>
        <p:txBody>
          <a:bodyPr>
            <a:noAutofit/>
          </a:bodyPr>
          <a:lstStyle/>
          <a:p>
            <a:pPr algn="ctr"/>
            <a:r>
              <a:rPr lang="it-IT" sz="2200" i="1" u="none" strike="noStrike" dirty="0">
                <a:solidFill>
                  <a:schemeClr val="tx1"/>
                </a:solidFill>
                <a:effectLst/>
                <a:latin typeface="+mn-lt"/>
              </a:rPr>
              <a:t>Le Varietà Più Forti E Più Potenti De Cannabis</a:t>
            </a:r>
          </a:p>
        </p:txBody>
      </p:sp>
      <p:sp>
        <p:nvSpPr>
          <p:cNvPr id="3" name="Rettangolo 2">
            <a:extLst>
              <a:ext uri="{FF2B5EF4-FFF2-40B4-BE49-F238E27FC236}">
                <a16:creationId xmlns:a16="http://schemas.microsoft.com/office/drawing/2014/main" id="{F4C5F1E1-3C95-594C-B8DB-8AFA6D013457}"/>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7175FD0C-F2E5-8E23-46B8-FE592A166471}"/>
              </a:ext>
            </a:extLst>
          </p:cNvPr>
          <p:cNvSpPr txBox="1"/>
          <p:nvPr/>
        </p:nvSpPr>
        <p:spPr>
          <a:xfrm flipV="1">
            <a:off x="507673" y="1043688"/>
            <a:ext cx="11128175" cy="4571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CasellaDiTesto 5">
            <a:extLst>
              <a:ext uri="{FF2B5EF4-FFF2-40B4-BE49-F238E27FC236}">
                <a16:creationId xmlns:a16="http://schemas.microsoft.com/office/drawing/2014/main" id="{4DC8D53B-8924-4986-EC59-9B095E20A01C}"/>
              </a:ext>
            </a:extLst>
          </p:cNvPr>
          <p:cNvSpPr txBox="1"/>
          <p:nvPr/>
        </p:nvSpPr>
        <p:spPr>
          <a:xfrm>
            <a:off x="9093204" y="6499740"/>
            <a:ext cx="3055257" cy="338554"/>
          </a:xfrm>
          <a:prstGeom prst="rect">
            <a:avLst/>
          </a:prstGeom>
          <a:noFill/>
        </p:spPr>
        <p:txBody>
          <a:bodyPr wrap="square">
            <a:spAutoFit/>
          </a:bodyPr>
          <a:lstStyle/>
          <a:p>
            <a:r>
              <a:rPr lang="it-IT" sz="1200" b="0" i="0" u="none" strike="noStrike" dirty="0">
                <a:solidFill>
                  <a:srgbClr val="FFFFFF"/>
                </a:solidFill>
                <a:effectLst/>
                <a:latin typeface="Roboto" panose="02000000000000000000" pitchFamily="2" charset="0"/>
              </a:rPr>
              <a:t>E</a:t>
            </a:r>
            <a:r>
              <a:rPr lang="it-IT" sz="1600" b="1" i="1" u="none" strike="noStrike" dirty="0">
                <a:solidFill>
                  <a:schemeClr val="bg1"/>
                </a:solidFill>
                <a:effectLst/>
              </a:rPr>
              <a:t>: </a:t>
            </a:r>
            <a:r>
              <a:rPr lang="it-IT" sz="1600" b="1" i="1" u="sng" dirty="0">
                <a:solidFill>
                  <a:schemeClr val="bg1"/>
                </a:solidFill>
                <a:effectLst/>
                <a:hlinkClick r:id="rId3">
                  <a:extLst>
                    <a:ext uri="{A12FA001-AC4F-418D-AE19-62706E023703}">
                      <ahyp:hlinkClr xmlns:ahyp="http://schemas.microsoft.com/office/drawing/2018/hyperlinkcolor" val="tx"/>
                    </a:ext>
                  </a:extLst>
                </a:hlinkClick>
              </a:rPr>
              <a:t>info@zamnesia.com</a:t>
            </a:r>
            <a:endParaRPr lang="it-IT" sz="1200" b="1" i="1" dirty="0">
              <a:solidFill>
                <a:schemeClr val="bg1"/>
              </a:solidFill>
            </a:endParaRPr>
          </a:p>
        </p:txBody>
      </p:sp>
      <p:pic>
        <p:nvPicPr>
          <p:cNvPr id="8" name="Immagine 7" descr="Immagine che contiene Pianta terrestre, aria aperta, pianta, flora&#10;&#10;Descrizione generata automaticamente">
            <a:extLst>
              <a:ext uri="{FF2B5EF4-FFF2-40B4-BE49-F238E27FC236}">
                <a16:creationId xmlns:a16="http://schemas.microsoft.com/office/drawing/2014/main" id="{07B3F47F-58D3-A267-1C70-98AFF348E3BC}"/>
              </a:ext>
            </a:extLst>
          </p:cNvPr>
          <p:cNvPicPr>
            <a:picLocks noChangeAspect="1"/>
          </p:cNvPicPr>
          <p:nvPr/>
        </p:nvPicPr>
        <p:blipFill>
          <a:blip r:embed="rId4"/>
          <a:stretch>
            <a:fillRect/>
          </a:stretch>
        </p:blipFill>
        <p:spPr>
          <a:xfrm>
            <a:off x="91020" y="1162050"/>
            <a:ext cx="5141380" cy="3964304"/>
          </a:xfrm>
          <a:prstGeom prst="rect">
            <a:avLst/>
          </a:prstGeom>
        </p:spPr>
      </p:pic>
      <p:pic>
        <p:nvPicPr>
          <p:cNvPr id="11" name="Immagine 10" descr="Immagine che contiene testo, schermata, Carattere, numero&#10;&#10;Descrizione generata automaticamente">
            <a:extLst>
              <a:ext uri="{FF2B5EF4-FFF2-40B4-BE49-F238E27FC236}">
                <a16:creationId xmlns:a16="http://schemas.microsoft.com/office/drawing/2014/main" id="{6063B1F5-F2D5-DFA6-B26C-AF1FDF4CD6E5}"/>
              </a:ext>
            </a:extLst>
          </p:cNvPr>
          <p:cNvPicPr>
            <a:picLocks noChangeAspect="1"/>
          </p:cNvPicPr>
          <p:nvPr/>
        </p:nvPicPr>
        <p:blipFill>
          <a:blip r:embed="rId5"/>
          <a:stretch>
            <a:fillRect/>
          </a:stretch>
        </p:blipFill>
        <p:spPr>
          <a:xfrm>
            <a:off x="5786965" y="3230035"/>
            <a:ext cx="6273800" cy="3276600"/>
          </a:xfrm>
          <a:prstGeom prst="rect">
            <a:avLst/>
          </a:prstGeom>
        </p:spPr>
      </p:pic>
    </p:spTree>
    <p:extLst>
      <p:ext uri="{BB962C8B-B14F-4D97-AF65-F5344CB8AC3E}">
        <p14:creationId xmlns:p14="http://schemas.microsoft.com/office/powerpoint/2010/main" val="27853104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AFEAB-77BD-564D-8C59-94BB9A724225}"/>
              </a:ext>
            </a:extLst>
          </p:cNvPr>
          <p:cNvSpPr>
            <a:spLocks noGrp="1"/>
          </p:cNvSpPr>
          <p:nvPr>
            <p:ph type="title"/>
          </p:nvPr>
        </p:nvSpPr>
        <p:spPr>
          <a:xfrm>
            <a:off x="0" y="358483"/>
            <a:ext cx="12192000" cy="434894"/>
          </a:xfrm>
        </p:spPr>
        <p:txBody>
          <a:bodyPr>
            <a:noAutofit/>
          </a:bodyPr>
          <a:lstStyle/>
          <a:p>
            <a:pPr algn="ctr"/>
            <a:r>
              <a:rPr lang="it-IT" sz="2200" dirty="0">
                <a:solidFill>
                  <a:schemeClr val="tx1"/>
                </a:solidFill>
                <a:latin typeface="+mn-lt"/>
              </a:rPr>
              <a:t>Cannabis and </a:t>
            </a:r>
            <a:r>
              <a:rPr lang="it-IT" sz="2200" dirty="0" err="1">
                <a:solidFill>
                  <a:schemeClr val="tx1"/>
                </a:solidFill>
                <a:latin typeface="+mn-lt"/>
              </a:rPr>
              <a:t>synaptic</a:t>
            </a:r>
            <a:r>
              <a:rPr lang="it-IT" sz="2200" dirty="0">
                <a:solidFill>
                  <a:schemeClr val="tx1"/>
                </a:solidFill>
                <a:latin typeface="+mn-lt"/>
              </a:rPr>
              <a:t> </a:t>
            </a:r>
            <a:r>
              <a:rPr lang="it-IT" sz="2200" dirty="0" err="1">
                <a:solidFill>
                  <a:schemeClr val="tx1"/>
                </a:solidFill>
                <a:latin typeface="+mn-lt"/>
              </a:rPr>
              <a:t>reprogramming</a:t>
            </a:r>
            <a:r>
              <a:rPr lang="it-IT" sz="2200" dirty="0">
                <a:solidFill>
                  <a:schemeClr val="tx1"/>
                </a:solidFill>
                <a:latin typeface="+mn-lt"/>
              </a:rPr>
              <a:t> of the </a:t>
            </a:r>
            <a:r>
              <a:rPr lang="it-IT" sz="2200" dirty="0" err="1">
                <a:solidFill>
                  <a:schemeClr val="tx1"/>
                </a:solidFill>
                <a:latin typeface="+mn-lt"/>
              </a:rPr>
              <a:t>developing</a:t>
            </a:r>
            <a:r>
              <a:rPr lang="it-IT" sz="2200" dirty="0">
                <a:solidFill>
                  <a:schemeClr val="tx1"/>
                </a:solidFill>
                <a:latin typeface="+mn-lt"/>
              </a:rPr>
              <a:t> brain</a:t>
            </a:r>
          </a:p>
        </p:txBody>
      </p:sp>
      <p:sp>
        <p:nvSpPr>
          <p:cNvPr id="10" name="CasellaDiTesto 9">
            <a:extLst>
              <a:ext uri="{FF2B5EF4-FFF2-40B4-BE49-F238E27FC236}">
                <a16:creationId xmlns:a16="http://schemas.microsoft.com/office/drawing/2014/main" id="{7A292902-8714-2541-8A41-B9409B21D786}"/>
              </a:ext>
            </a:extLst>
          </p:cNvPr>
          <p:cNvSpPr txBox="1"/>
          <p:nvPr/>
        </p:nvSpPr>
        <p:spPr>
          <a:xfrm>
            <a:off x="5549462" y="6505103"/>
            <a:ext cx="6607836" cy="30777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it-IT" sz="1400" dirty="0">
              <a:solidFill>
                <a:schemeClr val="bg1"/>
              </a:solidFill>
            </a:endParaRPr>
          </a:p>
        </p:txBody>
      </p:sp>
      <p:sp>
        <p:nvSpPr>
          <p:cNvPr id="8" name="Rettangolo 7">
            <a:extLst>
              <a:ext uri="{FF2B5EF4-FFF2-40B4-BE49-F238E27FC236}">
                <a16:creationId xmlns:a16="http://schemas.microsoft.com/office/drawing/2014/main" id="{465E7799-E3A6-2F42-8449-EBAB173E516F}"/>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1 8">
            <a:extLst>
              <a:ext uri="{FF2B5EF4-FFF2-40B4-BE49-F238E27FC236}">
                <a16:creationId xmlns:a16="http://schemas.microsoft.com/office/drawing/2014/main" id="{1B9073E7-C5D8-7C41-94B1-336E05F82879}"/>
              </a:ext>
            </a:extLst>
          </p:cNvPr>
          <p:cNvCxnSpPr>
            <a:cxnSpLocks/>
          </p:cNvCxnSpPr>
          <p:nvPr/>
        </p:nvCxnSpPr>
        <p:spPr>
          <a:xfrm>
            <a:off x="0" y="867747"/>
            <a:ext cx="12192000" cy="0"/>
          </a:xfrm>
          <a:prstGeom prst="line">
            <a:avLst/>
          </a:prstGeom>
          <a:ln w="28575">
            <a:solidFill>
              <a:srgbClr val="002D5F"/>
            </a:solidFill>
          </a:ln>
        </p:spPr>
        <p:style>
          <a:lnRef idx="1">
            <a:schemeClr val="accent1"/>
          </a:lnRef>
          <a:fillRef idx="0">
            <a:schemeClr val="accent1"/>
          </a:fillRef>
          <a:effectRef idx="0">
            <a:schemeClr val="accent1"/>
          </a:effectRef>
          <a:fontRef idx="minor">
            <a:schemeClr val="tx1"/>
          </a:fontRef>
        </p:style>
      </p:cxnSp>
      <p:sp>
        <p:nvSpPr>
          <p:cNvPr id="13" name="Rettangolo 12">
            <a:extLst>
              <a:ext uri="{FF2B5EF4-FFF2-40B4-BE49-F238E27FC236}">
                <a16:creationId xmlns:a16="http://schemas.microsoft.com/office/drawing/2014/main" id="{7C6CDCFC-D535-494F-96D0-C24FE4CA5FBE}"/>
              </a:ext>
            </a:extLst>
          </p:cNvPr>
          <p:cNvSpPr/>
          <p:nvPr/>
        </p:nvSpPr>
        <p:spPr>
          <a:xfrm>
            <a:off x="0" y="1034252"/>
            <a:ext cx="12191999" cy="79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4F64830C-C502-1246-9942-B8C45889157D}"/>
              </a:ext>
            </a:extLst>
          </p:cNvPr>
          <p:cNvSpPr/>
          <p:nvPr/>
        </p:nvSpPr>
        <p:spPr>
          <a:xfrm>
            <a:off x="6611469" y="6526922"/>
            <a:ext cx="5544671" cy="276999"/>
          </a:xfrm>
          <a:prstGeom prst="rect">
            <a:avLst/>
          </a:prstGeom>
        </p:spPr>
        <p:txBody>
          <a:bodyPr wrap="square">
            <a:spAutoFit/>
          </a:bodyPr>
          <a:lstStyle/>
          <a:p>
            <a:r>
              <a:rPr lang="it-IT" sz="1200" b="1" dirty="0">
                <a:solidFill>
                  <a:schemeClr val="bg1"/>
                </a:solidFill>
              </a:rPr>
              <a:t>A Bara, J-M N. </a:t>
            </a:r>
            <a:r>
              <a:rPr lang="it-IT" sz="1200" b="1" dirty="0" err="1">
                <a:solidFill>
                  <a:schemeClr val="bg1"/>
                </a:solidFill>
              </a:rPr>
              <a:t>Ferland</a:t>
            </a:r>
            <a:r>
              <a:rPr lang="it-IT" sz="1200" b="1" dirty="0">
                <a:solidFill>
                  <a:schemeClr val="bg1"/>
                </a:solidFill>
              </a:rPr>
              <a:t>, G </a:t>
            </a:r>
            <a:r>
              <a:rPr lang="it-IT" sz="1200" b="1" dirty="0" err="1">
                <a:solidFill>
                  <a:schemeClr val="bg1"/>
                </a:solidFill>
              </a:rPr>
              <a:t>Rompala</a:t>
            </a:r>
            <a:r>
              <a:rPr lang="it-IT" sz="1200" b="1" dirty="0">
                <a:solidFill>
                  <a:schemeClr val="bg1"/>
                </a:solidFill>
              </a:rPr>
              <a:t>, H </a:t>
            </a:r>
            <a:r>
              <a:rPr lang="it-IT" sz="1200" b="1" dirty="0" err="1">
                <a:solidFill>
                  <a:schemeClr val="bg1"/>
                </a:solidFill>
              </a:rPr>
              <a:t>Szutorisz</a:t>
            </a:r>
            <a:r>
              <a:rPr lang="it-IT" sz="1200" b="1" dirty="0">
                <a:solidFill>
                  <a:schemeClr val="bg1"/>
                </a:solidFill>
              </a:rPr>
              <a:t> and Y L. </a:t>
            </a:r>
            <a:r>
              <a:rPr lang="it-IT" sz="1200" b="1" dirty="0" err="1">
                <a:solidFill>
                  <a:schemeClr val="bg1"/>
                </a:solidFill>
              </a:rPr>
              <a:t>Hurd</a:t>
            </a:r>
            <a:r>
              <a:rPr lang="it-IT" sz="1200" b="1" dirty="0">
                <a:solidFill>
                  <a:schemeClr val="bg1"/>
                </a:solidFill>
              </a:rPr>
              <a:t>; Nature </a:t>
            </a:r>
            <a:r>
              <a:rPr lang="it-IT" sz="1200" b="1" dirty="0" err="1">
                <a:solidFill>
                  <a:schemeClr val="bg1"/>
                </a:solidFill>
              </a:rPr>
              <a:t>Reviews</a:t>
            </a:r>
            <a:r>
              <a:rPr lang="it-IT" sz="1200" b="1" dirty="0">
                <a:solidFill>
                  <a:schemeClr val="bg1"/>
                </a:solidFill>
              </a:rPr>
              <a:t> 2021</a:t>
            </a:r>
          </a:p>
        </p:txBody>
      </p:sp>
      <p:pic>
        <p:nvPicPr>
          <p:cNvPr id="5" name="Immagine 4">
            <a:extLst>
              <a:ext uri="{FF2B5EF4-FFF2-40B4-BE49-F238E27FC236}">
                <a16:creationId xmlns:a16="http://schemas.microsoft.com/office/drawing/2014/main" id="{CC2376F7-095F-5646-8695-8315426ECED2}"/>
              </a:ext>
            </a:extLst>
          </p:cNvPr>
          <p:cNvPicPr>
            <a:picLocks noChangeAspect="1"/>
          </p:cNvPicPr>
          <p:nvPr/>
        </p:nvPicPr>
        <p:blipFill>
          <a:blip r:embed="rId3"/>
          <a:stretch>
            <a:fillRect/>
          </a:stretch>
        </p:blipFill>
        <p:spPr>
          <a:xfrm>
            <a:off x="2966103" y="1305635"/>
            <a:ext cx="5976188" cy="5223282"/>
          </a:xfrm>
          <a:prstGeom prst="rect">
            <a:avLst/>
          </a:prstGeom>
        </p:spPr>
      </p:pic>
    </p:spTree>
    <p:extLst>
      <p:ext uri="{BB962C8B-B14F-4D97-AF65-F5344CB8AC3E}">
        <p14:creationId xmlns:p14="http://schemas.microsoft.com/office/powerpoint/2010/main" val="42243210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AFEAB-77BD-564D-8C59-94BB9A724225}"/>
              </a:ext>
            </a:extLst>
          </p:cNvPr>
          <p:cNvSpPr>
            <a:spLocks noGrp="1"/>
          </p:cNvSpPr>
          <p:nvPr>
            <p:ph type="title"/>
          </p:nvPr>
        </p:nvSpPr>
        <p:spPr>
          <a:xfrm>
            <a:off x="0" y="358483"/>
            <a:ext cx="12192000" cy="434894"/>
          </a:xfrm>
        </p:spPr>
        <p:txBody>
          <a:bodyPr>
            <a:noAutofit/>
          </a:bodyPr>
          <a:lstStyle/>
          <a:p>
            <a:pPr algn="ctr"/>
            <a:r>
              <a:rPr lang="it-IT" sz="2200" dirty="0">
                <a:solidFill>
                  <a:schemeClr val="tx1"/>
                </a:solidFill>
                <a:latin typeface="+mn-lt"/>
              </a:rPr>
              <a:t>Cannabis and </a:t>
            </a:r>
            <a:r>
              <a:rPr lang="it-IT" sz="2200" dirty="0" err="1">
                <a:solidFill>
                  <a:schemeClr val="tx1"/>
                </a:solidFill>
                <a:latin typeface="+mn-lt"/>
              </a:rPr>
              <a:t>synaptic</a:t>
            </a:r>
            <a:r>
              <a:rPr lang="it-IT" sz="2200" dirty="0">
                <a:solidFill>
                  <a:schemeClr val="tx1"/>
                </a:solidFill>
                <a:latin typeface="+mn-lt"/>
              </a:rPr>
              <a:t> </a:t>
            </a:r>
            <a:r>
              <a:rPr lang="it-IT" sz="2200" dirty="0" err="1">
                <a:solidFill>
                  <a:schemeClr val="tx1"/>
                </a:solidFill>
                <a:latin typeface="+mn-lt"/>
              </a:rPr>
              <a:t>reprogramming</a:t>
            </a:r>
            <a:r>
              <a:rPr lang="it-IT" sz="2200" dirty="0">
                <a:solidFill>
                  <a:schemeClr val="tx1"/>
                </a:solidFill>
                <a:latin typeface="+mn-lt"/>
              </a:rPr>
              <a:t> of the </a:t>
            </a:r>
            <a:r>
              <a:rPr lang="it-IT" sz="2200" dirty="0" err="1">
                <a:solidFill>
                  <a:schemeClr val="tx1"/>
                </a:solidFill>
                <a:latin typeface="+mn-lt"/>
              </a:rPr>
              <a:t>developing</a:t>
            </a:r>
            <a:r>
              <a:rPr lang="it-IT" sz="2200" dirty="0">
                <a:solidFill>
                  <a:schemeClr val="tx1"/>
                </a:solidFill>
                <a:latin typeface="+mn-lt"/>
              </a:rPr>
              <a:t> brain</a:t>
            </a:r>
          </a:p>
        </p:txBody>
      </p:sp>
      <p:sp>
        <p:nvSpPr>
          <p:cNvPr id="10" name="CasellaDiTesto 9">
            <a:extLst>
              <a:ext uri="{FF2B5EF4-FFF2-40B4-BE49-F238E27FC236}">
                <a16:creationId xmlns:a16="http://schemas.microsoft.com/office/drawing/2014/main" id="{7A292902-8714-2541-8A41-B9409B21D786}"/>
              </a:ext>
            </a:extLst>
          </p:cNvPr>
          <p:cNvSpPr txBox="1"/>
          <p:nvPr/>
        </p:nvSpPr>
        <p:spPr>
          <a:xfrm>
            <a:off x="5549462" y="6505103"/>
            <a:ext cx="6607836" cy="30777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it-IT" sz="1400" dirty="0">
              <a:solidFill>
                <a:schemeClr val="bg1"/>
              </a:solidFill>
            </a:endParaRPr>
          </a:p>
        </p:txBody>
      </p:sp>
      <p:sp>
        <p:nvSpPr>
          <p:cNvPr id="8" name="Rettangolo 7">
            <a:extLst>
              <a:ext uri="{FF2B5EF4-FFF2-40B4-BE49-F238E27FC236}">
                <a16:creationId xmlns:a16="http://schemas.microsoft.com/office/drawing/2014/main" id="{465E7799-E3A6-2F42-8449-EBAB173E516F}"/>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1 8">
            <a:extLst>
              <a:ext uri="{FF2B5EF4-FFF2-40B4-BE49-F238E27FC236}">
                <a16:creationId xmlns:a16="http://schemas.microsoft.com/office/drawing/2014/main" id="{1B9073E7-C5D8-7C41-94B1-336E05F82879}"/>
              </a:ext>
            </a:extLst>
          </p:cNvPr>
          <p:cNvCxnSpPr>
            <a:cxnSpLocks/>
          </p:cNvCxnSpPr>
          <p:nvPr/>
        </p:nvCxnSpPr>
        <p:spPr>
          <a:xfrm>
            <a:off x="0" y="867747"/>
            <a:ext cx="12192000" cy="0"/>
          </a:xfrm>
          <a:prstGeom prst="line">
            <a:avLst/>
          </a:prstGeom>
          <a:ln w="28575">
            <a:solidFill>
              <a:srgbClr val="002D5F"/>
            </a:solidFill>
          </a:ln>
        </p:spPr>
        <p:style>
          <a:lnRef idx="1">
            <a:schemeClr val="accent1"/>
          </a:lnRef>
          <a:fillRef idx="0">
            <a:schemeClr val="accent1"/>
          </a:fillRef>
          <a:effectRef idx="0">
            <a:schemeClr val="accent1"/>
          </a:effectRef>
          <a:fontRef idx="minor">
            <a:schemeClr val="tx1"/>
          </a:fontRef>
        </p:style>
      </p:cxnSp>
      <p:sp>
        <p:nvSpPr>
          <p:cNvPr id="13" name="Rettangolo 12">
            <a:extLst>
              <a:ext uri="{FF2B5EF4-FFF2-40B4-BE49-F238E27FC236}">
                <a16:creationId xmlns:a16="http://schemas.microsoft.com/office/drawing/2014/main" id="{7C6CDCFC-D535-494F-96D0-C24FE4CA5FBE}"/>
              </a:ext>
            </a:extLst>
          </p:cNvPr>
          <p:cNvSpPr/>
          <p:nvPr/>
        </p:nvSpPr>
        <p:spPr>
          <a:xfrm>
            <a:off x="0" y="1034252"/>
            <a:ext cx="12191999" cy="79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4F64830C-C502-1246-9942-B8C45889157D}"/>
              </a:ext>
            </a:extLst>
          </p:cNvPr>
          <p:cNvSpPr/>
          <p:nvPr/>
        </p:nvSpPr>
        <p:spPr>
          <a:xfrm>
            <a:off x="6611469" y="6526922"/>
            <a:ext cx="5544671" cy="276999"/>
          </a:xfrm>
          <a:prstGeom prst="rect">
            <a:avLst/>
          </a:prstGeom>
        </p:spPr>
        <p:txBody>
          <a:bodyPr wrap="square">
            <a:spAutoFit/>
          </a:bodyPr>
          <a:lstStyle/>
          <a:p>
            <a:r>
              <a:rPr lang="it-IT" sz="1200" b="1" dirty="0">
                <a:solidFill>
                  <a:schemeClr val="bg1"/>
                </a:solidFill>
              </a:rPr>
              <a:t>A Bara, J-M N. </a:t>
            </a:r>
            <a:r>
              <a:rPr lang="it-IT" sz="1200" b="1" dirty="0" err="1">
                <a:solidFill>
                  <a:schemeClr val="bg1"/>
                </a:solidFill>
              </a:rPr>
              <a:t>Ferland</a:t>
            </a:r>
            <a:r>
              <a:rPr lang="it-IT" sz="1200" b="1" dirty="0">
                <a:solidFill>
                  <a:schemeClr val="bg1"/>
                </a:solidFill>
              </a:rPr>
              <a:t>, G </a:t>
            </a:r>
            <a:r>
              <a:rPr lang="it-IT" sz="1200" b="1" dirty="0" err="1">
                <a:solidFill>
                  <a:schemeClr val="bg1"/>
                </a:solidFill>
              </a:rPr>
              <a:t>Rompala</a:t>
            </a:r>
            <a:r>
              <a:rPr lang="it-IT" sz="1200" b="1" dirty="0">
                <a:solidFill>
                  <a:schemeClr val="bg1"/>
                </a:solidFill>
              </a:rPr>
              <a:t>, H </a:t>
            </a:r>
            <a:r>
              <a:rPr lang="it-IT" sz="1200" b="1" dirty="0" err="1">
                <a:solidFill>
                  <a:schemeClr val="bg1"/>
                </a:solidFill>
              </a:rPr>
              <a:t>Szutorisz</a:t>
            </a:r>
            <a:r>
              <a:rPr lang="it-IT" sz="1200" b="1" dirty="0">
                <a:solidFill>
                  <a:schemeClr val="bg1"/>
                </a:solidFill>
              </a:rPr>
              <a:t> and Y L. </a:t>
            </a:r>
            <a:r>
              <a:rPr lang="it-IT" sz="1200" b="1" dirty="0" err="1">
                <a:solidFill>
                  <a:schemeClr val="bg1"/>
                </a:solidFill>
              </a:rPr>
              <a:t>Hurd</a:t>
            </a:r>
            <a:r>
              <a:rPr lang="it-IT" sz="1200" b="1" dirty="0">
                <a:solidFill>
                  <a:schemeClr val="bg1"/>
                </a:solidFill>
              </a:rPr>
              <a:t>; Nature </a:t>
            </a:r>
            <a:r>
              <a:rPr lang="it-IT" sz="1200" b="1" dirty="0" err="1">
                <a:solidFill>
                  <a:schemeClr val="bg1"/>
                </a:solidFill>
              </a:rPr>
              <a:t>Reviews</a:t>
            </a:r>
            <a:r>
              <a:rPr lang="it-IT" sz="1200" b="1" dirty="0">
                <a:solidFill>
                  <a:schemeClr val="bg1"/>
                </a:solidFill>
              </a:rPr>
              <a:t> 2021</a:t>
            </a:r>
          </a:p>
        </p:txBody>
      </p:sp>
      <p:pic>
        <p:nvPicPr>
          <p:cNvPr id="5" name="Immagine 4">
            <a:extLst>
              <a:ext uri="{FF2B5EF4-FFF2-40B4-BE49-F238E27FC236}">
                <a16:creationId xmlns:a16="http://schemas.microsoft.com/office/drawing/2014/main" id="{401B3722-746F-984A-B221-5862A62BBB8A}"/>
              </a:ext>
            </a:extLst>
          </p:cNvPr>
          <p:cNvPicPr>
            <a:picLocks noChangeAspect="1"/>
          </p:cNvPicPr>
          <p:nvPr/>
        </p:nvPicPr>
        <p:blipFill>
          <a:blip r:embed="rId3"/>
          <a:stretch>
            <a:fillRect/>
          </a:stretch>
        </p:blipFill>
        <p:spPr>
          <a:xfrm>
            <a:off x="2794000" y="1150204"/>
            <a:ext cx="6202082" cy="5391041"/>
          </a:xfrm>
          <a:prstGeom prst="rect">
            <a:avLst/>
          </a:prstGeom>
        </p:spPr>
      </p:pic>
    </p:spTree>
    <p:extLst>
      <p:ext uri="{BB962C8B-B14F-4D97-AF65-F5344CB8AC3E}">
        <p14:creationId xmlns:p14="http://schemas.microsoft.com/office/powerpoint/2010/main" val="1012410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AFEAB-77BD-564D-8C59-94BB9A724225}"/>
              </a:ext>
            </a:extLst>
          </p:cNvPr>
          <p:cNvSpPr>
            <a:spLocks noGrp="1"/>
          </p:cNvSpPr>
          <p:nvPr>
            <p:ph type="title"/>
          </p:nvPr>
        </p:nvSpPr>
        <p:spPr>
          <a:xfrm>
            <a:off x="0" y="378378"/>
            <a:ext cx="12192000" cy="441732"/>
          </a:xfrm>
        </p:spPr>
        <p:txBody>
          <a:bodyPr>
            <a:noAutofit/>
          </a:bodyPr>
          <a:lstStyle/>
          <a:p>
            <a:pPr algn="ctr"/>
            <a:r>
              <a:rPr lang="it-IT" sz="2200" i="1" u="none" strike="noStrike" dirty="0">
                <a:solidFill>
                  <a:srgbClr val="212121"/>
                </a:solidFill>
                <a:effectLst/>
                <a:latin typeface="+mn-lt"/>
              </a:rPr>
              <a:t>Cannabis use and cannabis use disorder</a:t>
            </a:r>
            <a:endParaRPr lang="it-IT" sz="2200" i="1" dirty="0">
              <a:solidFill>
                <a:schemeClr val="tx1"/>
              </a:solidFill>
              <a:latin typeface="+mn-lt"/>
            </a:endParaRPr>
          </a:p>
        </p:txBody>
      </p:sp>
      <p:sp>
        <p:nvSpPr>
          <p:cNvPr id="8" name="Rettangolo 7">
            <a:extLst>
              <a:ext uri="{FF2B5EF4-FFF2-40B4-BE49-F238E27FC236}">
                <a16:creationId xmlns:a16="http://schemas.microsoft.com/office/drawing/2014/main" id="{D88FC6DA-82F5-8942-9757-BA08A128D84E}"/>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 name="Immagine 16">
            <a:extLst>
              <a:ext uri="{FF2B5EF4-FFF2-40B4-BE49-F238E27FC236}">
                <a16:creationId xmlns:a16="http://schemas.microsoft.com/office/drawing/2014/main" id="{F9A49CD9-08D0-9D4D-90F0-0481C8149985}"/>
              </a:ext>
            </a:extLst>
          </p:cNvPr>
          <p:cNvPicPr>
            <a:picLocks noChangeAspect="1"/>
          </p:cNvPicPr>
          <p:nvPr/>
        </p:nvPicPr>
        <p:blipFill>
          <a:blip r:embed="rId2"/>
          <a:stretch>
            <a:fillRect/>
          </a:stretch>
        </p:blipFill>
        <p:spPr>
          <a:xfrm>
            <a:off x="1930400" y="3397250"/>
            <a:ext cx="8331200" cy="63500"/>
          </a:xfrm>
          <a:prstGeom prst="rect">
            <a:avLst/>
          </a:prstGeom>
        </p:spPr>
      </p:pic>
      <p:sp>
        <p:nvSpPr>
          <p:cNvPr id="9" name="CasellaDiTesto 8">
            <a:extLst>
              <a:ext uri="{FF2B5EF4-FFF2-40B4-BE49-F238E27FC236}">
                <a16:creationId xmlns:a16="http://schemas.microsoft.com/office/drawing/2014/main" id="{21D393DA-7F52-7E39-D5C2-922F23CE2691}"/>
              </a:ext>
            </a:extLst>
          </p:cNvPr>
          <p:cNvSpPr txBox="1"/>
          <p:nvPr/>
        </p:nvSpPr>
        <p:spPr>
          <a:xfrm>
            <a:off x="5900061" y="6540865"/>
            <a:ext cx="6277428" cy="276999"/>
          </a:xfrm>
          <a:prstGeom prst="rect">
            <a:avLst/>
          </a:prstGeom>
          <a:noFill/>
        </p:spPr>
        <p:txBody>
          <a:bodyPr wrap="square">
            <a:spAutoFit/>
          </a:bodyPr>
          <a:lstStyle/>
          <a:p>
            <a:r>
              <a:rPr lang="it-IT" sz="1200" b="1" i="0" u="none" strike="noStrike" dirty="0" err="1">
                <a:solidFill>
                  <a:schemeClr val="bg1"/>
                </a:solidFill>
                <a:effectLst/>
              </a:rPr>
              <a:t>Connor</a:t>
            </a:r>
            <a:r>
              <a:rPr lang="it-IT" sz="1200" b="1" i="0" u="none" strike="noStrike" dirty="0">
                <a:solidFill>
                  <a:schemeClr val="bg1"/>
                </a:solidFill>
                <a:effectLst/>
              </a:rPr>
              <a:t> JP, </a:t>
            </a:r>
            <a:r>
              <a:rPr lang="it-IT" sz="1200" b="1" i="0" u="none" strike="noStrike" dirty="0" err="1">
                <a:solidFill>
                  <a:schemeClr val="bg1"/>
                </a:solidFill>
                <a:effectLst/>
              </a:rPr>
              <a:t>Stjepanović</a:t>
            </a:r>
            <a:r>
              <a:rPr lang="it-IT" sz="1200" b="1" i="0" u="none" strike="noStrike" dirty="0">
                <a:solidFill>
                  <a:schemeClr val="bg1"/>
                </a:solidFill>
                <a:effectLst/>
              </a:rPr>
              <a:t> D, Le </a:t>
            </a:r>
            <a:r>
              <a:rPr lang="it-IT" sz="1200" b="1" i="0" u="none" strike="noStrike" dirty="0" err="1">
                <a:solidFill>
                  <a:schemeClr val="bg1"/>
                </a:solidFill>
                <a:effectLst/>
              </a:rPr>
              <a:t>Foll</a:t>
            </a:r>
            <a:r>
              <a:rPr lang="it-IT" sz="1200" b="1" i="0" u="none" strike="noStrike" dirty="0">
                <a:solidFill>
                  <a:schemeClr val="bg1"/>
                </a:solidFill>
                <a:effectLst/>
              </a:rPr>
              <a:t> B, </a:t>
            </a:r>
            <a:r>
              <a:rPr lang="it-IT" sz="1200" b="1" i="0" u="none" strike="noStrike" dirty="0" err="1">
                <a:solidFill>
                  <a:schemeClr val="bg1"/>
                </a:solidFill>
                <a:effectLst/>
              </a:rPr>
              <a:t>Hoch</a:t>
            </a:r>
            <a:r>
              <a:rPr lang="it-IT" sz="1200" b="1" i="0" u="none" strike="noStrike" dirty="0">
                <a:solidFill>
                  <a:schemeClr val="bg1"/>
                </a:solidFill>
                <a:effectLst/>
              </a:rPr>
              <a:t> E, </a:t>
            </a:r>
            <a:r>
              <a:rPr lang="it-IT" sz="1200" b="1" i="0" u="none" strike="noStrike" dirty="0" err="1">
                <a:solidFill>
                  <a:schemeClr val="bg1"/>
                </a:solidFill>
                <a:effectLst/>
              </a:rPr>
              <a:t>Budney</a:t>
            </a:r>
            <a:r>
              <a:rPr lang="it-IT" sz="1200" b="1" i="0" u="none" strike="noStrike" dirty="0">
                <a:solidFill>
                  <a:schemeClr val="bg1"/>
                </a:solidFill>
                <a:effectLst/>
              </a:rPr>
              <a:t> AJ, Hall WD. </a:t>
            </a:r>
            <a:r>
              <a:rPr lang="it-IT" sz="1200" b="1" i="0" u="none" strike="noStrike" dirty="0" err="1">
                <a:solidFill>
                  <a:schemeClr val="bg1"/>
                </a:solidFill>
                <a:effectLst/>
              </a:rPr>
              <a:t>Nat</a:t>
            </a:r>
            <a:r>
              <a:rPr lang="it-IT" sz="1200" b="1" i="0" u="none" strike="noStrike" dirty="0">
                <a:solidFill>
                  <a:schemeClr val="bg1"/>
                </a:solidFill>
                <a:effectLst/>
              </a:rPr>
              <a:t> </a:t>
            </a:r>
            <a:r>
              <a:rPr lang="it-IT" sz="1200" b="1" i="0" u="none" strike="noStrike" dirty="0" err="1">
                <a:solidFill>
                  <a:schemeClr val="bg1"/>
                </a:solidFill>
                <a:effectLst/>
              </a:rPr>
              <a:t>Rev</a:t>
            </a:r>
            <a:r>
              <a:rPr lang="it-IT" sz="1200" b="1" i="0" u="none" strike="noStrike" dirty="0">
                <a:solidFill>
                  <a:schemeClr val="bg1"/>
                </a:solidFill>
                <a:effectLst/>
              </a:rPr>
              <a:t> </a:t>
            </a:r>
            <a:r>
              <a:rPr lang="it-IT" sz="1200" b="1" i="0" u="none" strike="noStrike" dirty="0" err="1">
                <a:solidFill>
                  <a:schemeClr val="bg1"/>
                </a:solidFill>
                <a:effectLst/>
              </a:rPr>
              <a:t>Dis</a:t>
            </a:r>
            <a:r>
              <a:rPr lang="it-IT" sz="1200" b="1" i="0" u="none" strike="noStrike" dirty="0">
                <a:solidFill>
                  <a:schemeClr val="bg1"/>
                </a:solidFill>
                <a:effectLst/>
              </a:rPr>
              <a:t> Primers. 2021 </a:t>
            </a:r>
            <a:r>
              <a:rPr lang="it-IT" sz="1200" b="1" i="0" u="none" strike="noStrike" dirty="0" err="1">
                <a:solidFill>
                  <a:schemeClr val="bg1"/>
                </a:solidFill>
                <a:effectLst/>
              </a:rPr>
              <a:t>Feb</a:t>
            </a:r>
            <a:endParaRPr lang="it-IT" sz="1200" b="1" dirty="0">
              <a:solidFill>
                <a:schemeClr val="bg1"/>
              </a:solidFill>
            </a:endParaRPr>
          </a:p>
        </p:txBody>
      </p:sp>
      <p:sp>
        <p:nvSpPr>
          <p:cNvPr id="14" name="CasellaDiTesto 13">
            <a:extLst>
              <a:ext uri="{FF2B5EF4-FFF2-40B4-BE49-F238E27FC236}">
                <a16:creationId xmlns:a16="http://schemas.microsoft.com/office/drawing/2014/main" id="{7EBFC167-6800-50B0-2723-DCB6971F2C4D}"/>
              </a:ext>
            </a:extLst>
          </p:cNvPr>
          <p:cNvSpPr txBox="1"/>
          <p:nvPr/>
        </p:nvSpPr>
        <p:spPr>
          <a:xfrm flipV="1">
            <a:off x="507673" y="1043688"/>
            <a:ext cx="11128175" cy="4571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Immagine 3">
            <a:extLst>
              <a:ext uri="{FF2B5EF4-FFF2-40B4-BE49-F238E27FC236}">
                <a16:creationId xmlns:a16="http://schemas.microsoft.com/office/drawing/2014/main" id="{15AA8B5A-961B-16C5-A013-7E515E542563}"/>
              </a:ext>
            </a:extLst>
          </p:cNvPr>
          <p:cNvPicPr>
            <a:picLocks noChangeAspect="1"/>
          </p:cNvPicPr>
          <p:nvPr/>
        </p:nvPicPr>
        <p:blipFill>
          <a:blip r:embed="rId3"/>
          <a:stretch>
            <a:fillRect/>
          </a:stretch>
        </p:blipFill>
        <p:spPr>
          <a:xfrm>
            <a:off x="319318" y="1289762"/>
            <a:ext cx="11707004" cy="5251103"/>
          </a:xfrm>
          <a:prstGeom prst="rect">
            <a:avLst/>
          </a:prstGeom>
        </p:spPr>
      </p:pic>
    </p:spTree>
    <p:extLst>
      <p:ext uri="{BB962C8B-B14F-4D97-AF65-F5344CB8AC3E}">
        <p14:creationId xmlns:p14="http://schemas.microsoft.com/office/powerpoint/2010/main" val="11907399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AFEAB-77BD-564D-8C59-94BB9A724225}"/>
              </a:ext>
            </a:extLst>
          </p:cNvPr>
          <p:cNvSpPr>
            <a:spLocks noGrp="1"/>
          </p:cNvSpPr>
          <p:nvPr>
            <p:ph type="title"/>
          </p:nvPr>
        </p:nvSpPr>
        <p:spPr>
          <a:xfrm>
            <a:off x="0" y="378378"/>
            <a:ext cx="12192000" cy="441732"/>
          </a:xfrm>
        </p:spPr>
        <p:txBody>
          <a:bodyPr>
            <a:noAutofit/>
          </a:bodyPr>
          <a:lstStyle/>
          <a:p>
            <a:pPr algn="ctr"/>
            <a:r>
              <a:rPr lang="it-IT" sz="2200" i="1" dirty="0">
                <a:solidFill>
                  <a:schemeClr val="tx1"/>
                </a:solidFill>
                <a:latin typeface="+mn-lt"/>
              </a:rPr>
              <a:t>The Negative Health </a:t>
            </a:r>
            <a:r>
              <a:rPr lang="it-IT" sz="2200" i="1" dirty="0" err="1">
                <a:solidFill>
                  <a:schemeClr val="tx1"/>
                </a:solidFill>
                <a:latin typeface="+mn-lt"/>
              </a:rPr>
              <a:t>Effects</a:t>
            </a:r>
            <a:r>
              <a:rPr lang="it-IT" sz="2200" i="1" dirty="0">
                <a:solidFill>
                  <a:schemeClr val="tx1"/>
                </a:solidFill>
                <a:latin typeface="+mn-lt"/>
              </a:rPr>
              <a:t> Of Cannabis </a:t>
            </a:r>
          </a:p>
        </p:txBody>
      </p:sp>
      <p:sp>
        <p:nvSpPr>
          <p:cNvPr id="5" name="Rettangolo 4">
            <a:extLst>
              <a:ext uri="{FF2B5EF4-FFF2-40B4-BE49-F238E27FC236}">
                <a16:creationId xmlns:a16="http://schemas.microsoft.com/office/drawing/2014/main" id="{FB24D03E-9FC4-8440-8E57-38D61131D52E}"/>
              </a:ext>
            </a:extLst>
          </p:cNvPr>
          <p:cNvSpPr/>
          <p:nvPr/>
        </p:nvSpPr>
        <p:spPr>
          <a:xfrm>
            <a:off x="8465575" y="6553765"/>
            <a:ext cx="3714478" cy="261610"/>
          </a:xfrm>
          <a:prstGeom prst="rect">
            <a:avLst/>
          </a:prstGeom>
        </p:spPr>
        <p:txBody>
          <a:bodyPr wrap="none">
            <a:spAutoFit/>
          </a:bodyPr>
          <a:lstStyle/>
          <a:p>
            <a:r>
              <a:rPr lang="it-IT" sz="1100" dirty="0">
                <a:solidFill>
                  <a:schemeClr val="bg1"/>
                </a:solidFill>
              </a:rPr>
              <a:t>Nora D. </a:t>
            </a:r>
            <a:r>
              <a:rPr lang="it-IT" sz="1100" dirty="0" err="1">
                <a:solidFill>
                  <a:schemeClr val="bg1"/>
                </a:solidFill>
              </a:rPr>
              <a:t>Volkow</a:t>
            </a:r>
            <a:r>
              <a:rPr lang="it-IT" sz="1100" dirty="0">
                <a:solidFill>
                  <a:schemeClr val="bg1"/>
                </a:solidFill>
              </a:rPr>
              <a:t> </a:t>
            </a:r>
            <a:r>
              <a:rPr lang="it-IT" sz="1100" dirty="0" err="1">
                <a:solidFill>
                  <a:schemeClr val="bg1"/>
                </a:solidFill>
              </a:rPr>
              <a:t>at</a:t>
            </a:r>
            <a:r>
              <a:rPr lang="it-IT" sz="1100" dirty="0">
                <a:solidFill>
                  <a:schemeClr val="bg1"/>
                </a:solidFill>
              </a:rPr>
              <a:t> al; </a:t>
            </a:r>
            <a:r>
              <a:rPr lang="it-IT" sz="1100" i="1" dirty="0">
                <a:solidFill>
                  <a:schemeClr val="bg1"/>
                </a:solidFill>
              </a:rPr>
              <a:t>New </a:t>
            </a:r>
            <a:r>
              <a:rPr lang="it-IT" sz="1100" i="1" dirty="0" err="1">
                <a:solidFill>
                  <a:schemeClr val="bg1"/>
                </a:solidFill>
              </a:rPr>
              <a:t>England</a:t>
            </a:r>
            <a:r>
              <a:rPr lang="it-IT" sz="1100" i="1" dirty="0">
                <a:solidFill>
                  <a:schemeClr val="bg1"/>
                </a:solidFill>
              </a:rPr>
              <a:t> Journal of Medicine, 2014 </a:t>
            </a:r>
            <a:endParaRPr lang="it-IT" sz="1100" dirty="0">
              <a:solidFill>
                <a:schemeClr val="bg1"/>
              </a:solidFill>
            </a:endParaRPr>
          </a:p>
        </p:txBody>
      </p:sp>
      <p:sp>
        <p:nvSpPr>
          <p:cNvPr id="8" name="Rettangolo 7">
            <a:extLst>
              <a:ext uri="{FF2B5EF4-FFF2-40B4-BE49-F238E27FC236}">
                <a16:creationId xmlns:a16="http://schemas.microsoft.com/office/drawing/2014/main" id="{D88FC6DA-82F5-8942-9757-BA08A128D84E}"/>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id="{A72CCE0F-B05B-C245-A63C-4E033A1D72A7}"/>
              </a:ext>
            </a:extLst>
          </p:cNvPr>
          <p:cNvPicPr>
            <a:picLocks noChangeAspect="1"/>
          </p:cNvPicPr>
          <p:nvPr/>
        </p:nvPicPr>
        <p:blipFill>
          <a:blip r:embed="rId2"/>
          <a:stretch>
            <a:fillRect/>
          </a:stretch>
        </p:blipFill>
        <p:spPr>
          <a:xfrm>
            <a:off x="1756769" y="1155146"/>
            <a:ext cx="8504832" cy="5337729"/>
          </a:xfrm>
          <a:prstGeom prst="rect">
            <a:avLst/>
          </a:prstGeom>
        </p:spPr>
      </p:pic>
      <p:pic>
        <p:nvPicPr>
          <p:cNvPr id="17" name="Immagine 16">
            <a:extLst>
              <a:ext uri="{FF2B5EF4-FFF2-40B4-BE49-F238E27FC236}">
                <a16:creationId xmlns:a16="http://schemas.microsoft.com/office/drawing/2014/main" id="{F9A49CD9-08D0-9D4D-90F0-0481C8149985}"/>
              </a:ext>
            </a:extLst>
          </p:cNvPr>
          <p:cNvPicPr>
            <a:picLocks noChangeAspect="1"/>
          </p:cNvPicPr>
          <p:nvPr/>
        </p:nvPicPr>
        <p:blipFill>
          <a:blip r:embed="rId3"/>
          <a:stretch>
            <a:fillRect/>
          </a:stretch>
        </p:blipFill>
        <p:spPr>
          <a:xfrm>
            <a:off x="1930400" y="3397250"/>
            <a:ext cx="8331200" cy="63500"/>
          </a:xfrm>
          <a:prstGeom prst="rect">
            <a:avLst/>
          </a:prstGeom>
        </p:spPr>
      </p:pic>
      <p:sp>
        <p:nvSpPr>
          <p:cNvPr id="3" name="Rettangolo 2">
            <a:extLst>
              <a:ext uri="{FF2B5EF4-FFF2-40B4-BE49-F238E27FC236}">
                <a16:creationId xmlns:a16="http://schemas.microsoft.com/office/drawing/2014/main" id="{295CBBE8-0198-534C-A63E-BEEF4A4BF661}"/>
              </a:ext>
            </a:extLst>
          </p:cNvPr>
          <p:cNvSpPr/>
          <p:nvPr/>
        </p:nvSpPr>
        <p:spPr>
          <a:xfrm>
            <a:off x="2338086" y="2523281"/>
            <a:ext cx="1655180" cy="463858"/>
          </a:xfrm>
          <a:prstGeom prst="rect">
            <a:avLst/>
          </a:prstGeom>
          <a:noFill/>
          <a:ln w="381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it-IT">
              <a:solidFill>
                <a:srgbClr val="FF0000"/>
              </a:solidFill>
            </a:endParaRPr>
          </a:p>
        </p:txBody>
      </p:sp>
      <p:sp>
        <p:nvSpPr>
          <p:cNvPr id="10" name="Rettangolo 9">
            <a:extLst>
              <a:ext uri="{FF2B5EF4-FFF2-40B4-BE49-F238E27FC236}">
                <a16:creationId xmlns:a16="http://schemas.microsoft.com/office/drawing/2014/main" id="{BDEA524B-0D34-6047-8247-ADB414D537B2}"/>
              </a:ext>
            </a:extLst>
          </p:cNvPr>
          <p:cNvSpPr/>
          <p:nvPr/>
        </p:nvSpPr>
        <p:spPr>
          <a:xfrm>
            <a:off x="7884293" y="5013768"/>
            <a:ext cx="1655180" cy="463858"/>
          </a:xfrm>
          <a:prstGeom prst="rect">
            <a:avLst/>
          </a:prstGeom>
          <a:noFill/>
          <a:ln w="381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it-IT">
              <a:solidFill>
                <a:srgbClr val="FF0000"/>
              </a:solidFill>
            </a:endParaRPr>
          </a:p>
        </p:txBody>
      </p:sp>
      <p:sp>
        <p:nvSpPr>
          <p:cNvPr id="13" name="Rettangolo 12">
            <a:extLst>
              <a:ext uri="{FF2B5EF4-FFF2-40B4-BE49-F238E27FC236}">
                <a16:creationId xmlns:a16="http://schemas.microsoft.com/office/drawing/2014/main" id="{70E016DB-D4BB-B44C-806A-B09E1F1414C1}"/>
              </a:ext>
            </a:extLst>
          </p:cNvPr>
          <p:cNvSpPr/>
          <p:nvPr/>
        </p:nvSpPr>
        <p:spPr>
          <a:xfrm>
            <a:off x="2237768" y="4761052"/>
            <a:ext cx="1655180" cy="941801"/>
          </a:xfrm>
          <a:prstGeom prst="rect">
            <a:avLst/>
          </a:prstGeom>
          <a:noFill/>
          <a:ln w="381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it-IT">
              <a:solidFill>
                <a:srgbClr val="FF0000"/>
              </a:solidFill>
            </a:endParaRPr>
          </a:p>
        </p:txBody>
      </p:sp>
      <p:sp>
        <p:nvSpPr>
          <p:cNvPr id="4" name="CasellaDiTesto 3">
            <a:extLst>
              <a:ext uri="{FF2B5EF4-FFF2-40B4-BE49-F238E27FC236}">
                <a16:creationId xmlns:a16="http://schemas.microsoft.com/office/drawing/2014/main" id="{2914F2B9-9A75-7830-AEC7-9ED628F9BFA4}"/>
              </a:ext>
            </a:extLst>
          </p:cNvPr>
          <p:cNvSpPr txBox="1"/>
          <p:nvPr/>
        </p:nvSpPr>
        <p:spPr>
          <a:xfrm flipV="1">
            <a:off x="507673" y="1043688"/>
            <a:ext cx="11128175" cy="4571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17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AFEAB-77BD-564D-8C59-94BB9A724225}"/>
              </a:ext>
            </a:extLst>
          </p:cNvPr>
          <p:cNvSpPr>
            <a:spLocks noGrp="1"/>
          </p:cNvSpPr>
          <p:nvPr>
            <p:ph type="title"/>
          </p:nvPr>
        </p:nvSpPr>
        <p:spPr>
          <a:xfrm>
            <a:off x="0" y="332183"/>
            <a:ext cx="12192000" cy="732155"/>
          </a:xfrm>
        </p:spPr>
        <p:txBody>
          <a:bodyPr>
            <a:noAutofit/>
          </a:bodyPr>
          <a:lstStyle/>
          <a:p>
            <a:pPr algn="ctr"/>
            <a:r>
              <a:rPr lang="it-IT" sz="2200" i="1" dirty="0">
                <a:solidFill>
                  <a:schemeClr val="tx1"/>
                </a:solidFill>
                <a:latin typeface="+mn-lt"/>
              </a:rPr>
              <a:t>Association Of Cannabis Use </a:t>
            </a:r>
            <a:r>
              <a:rPr lang="it-IT" sz="2200" i="1" dirty="0" err="1">
                <a:solidFill>
                  <a:schemeClr val="tx1"/>
                </a:solidFill>
                <a:latin typeface="+mn-lt"/>
              </a:rPr>
              <a:t>During</a:t>
            </a:r>
            <a:r>
              <a:rPr lang="it-IT" sz="2200" i="1" dirty="0">
                <a:solidFill>
                  <a:schemeClr val="tx1"/>
                </a:solidFill>
                <a:latin typeface="+mn-lt"/>
              </a:rPr>
              <a:t> </a:t>
            </a:r>
            <a:r>
              <a:rPr lang="it-IT" sz="2200" i="1" dirty="0" err="1">
                <a:solidFill>
                  <a:schemeClr val="tx1"/>
                </a:solidFill>
                <a:latin typeface="+mn-lt"/>
              </a:rPr>
              <a:t>Adolescence</a:t>
            </a:r>
            <a:r>
              <a:rPr lang="it-IT" sz="2200" i="1" dirty="0">
                <a:solidFill>
                  <a:schemeClr val="tx1"/>
                </a:solidFill>
                <a:latin typeface="+mn-lt"/>
              </a:rPr>
              <a:t> With </a:t>
            </a:r>
            <a:r>
              <a:rPr lang="it-IT" sz="2200" i="1" dirty="0" err="1">
                <a:solidFill>
                  <a:schemeClr val="tx1"/>
                </a:solidFill>
                <a:latin typeface="+mn-lt"/>
              </a:rPr>
              <a:t>Neurodevelopment</a:t>
            </a:r>
            <a:endParaRPr lang="it-IT" sz="2200" i="1" dirty="0">
              <a:solidFill>
                <a:schemeClr val="tx1"/>
              </a:solidFill>
              <a:latin typeface="+mn-lt"/>
            </a:endParaRPr>
          </a:p>
        </p:txBody>
      </p:sp>
      <p:sp>
        <p:nvSpPr>
          <p:cNvPr id="10" name="CasellaDiTesto 9">
            <a:extLst>
              <a:ext uri="{FF2B5EF4-FFF2-40B4-BE49-F238E27FC236}">
                <a16:creationId xmlns:a16="http://schemas.microsoft.com/office/drawing/2014/main" id="{7A292902-8714-2541-8A41-B9409B21D786}"/>
              </a:ext>
            </a:extLst>
          </p:cNvPr>
          <p:cNvSpPr txBox="1"/>
          <p:nvPr/>
        </p:nvSpPr>
        <p:spPr>
          <a:xfrm>
            <a:off x="5549462" y="6505103"/>
            <a:ext cx="6607836" cy="30777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it-IT" sz="1400" dirty="0">
              <a:solidFill>
                <a:schemeClr val="bg1"/>
              </a:solidFill>
            </a:endParaRPr>
          </a:p>
        </p:txBody>
      </p:sp>
      <p:sp>
        <p:nvSpPr>
          <p:cNvPr id="8" name="Rettangolo 7">
            <a:extLst>
              <a:ext uri="{FF2B5EF4-FFF2-40B4-BE49-F238E27FC236}">
                <a16:creationId xmlns:a16="http://schemas.microsoft.com/office/drawing/2014/main" id="{DC7487A9-00D5-7049-A015-E67A7BB2178F}"/>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9266C8E7-DE28-416F-293E-8E0D04827D47}"/>
              </a:ext>
            </a:extLst>
          </p:cNvPr>
          <p:cNvSpPr/>
          <p:nvPr/>
        </p:nvSpPr>
        <p:spPr>
          <a:xfrm>
            <a:off x="8934014" y="6525817"/>
            <a:ext cx="3230256" cy="276999"/>
          </a:xfrm>
          <a:prstGeom prst="rect">
            <a:avLst/>
          </a:prstGeom>
        </p:spPr>
        <p:txBody>
          <a:bodyPr wrap="square">
            <a:spAutoFit/>
          </a:bodyPr>
          <a:lstStyle/>
          <a:p>
            <a:r>
              <a:rPr lang="it-IT" sz="1200" b="1" dirty="0" err="1">
                <a:solidFill>
                  <a:schemeClr val="bg1"/>
                </a:solidFill>
              </a:rPr>
              <a:t>Albaugh</a:t>
            </a:r>
            <a:r>
              <a:rPr lang="it-IT" sz="1200" b="1" dirty="0">
                <a:solidFill>
                  <a:schemeClr val="bg1"/>
                </a:solidFill>
              </a:rPr>
              <a:t> MD, et al.  JAMA </a:t>
            </a:r>
            <a:r>
              <a:rPr lang="it-IT" sz="1200" b="1" dirty="0" err="1">
                <a:solidFill>
                  <a:schemeClr val="bg1"/>
                </a:solidFill>
              </a:rPr>
              <a:t>Psychiatry</a:t>
            </a:r>
            <a:r>
              <a:rPr lang="it-IT" sz="1200" b="1" dirty="0">
                <a:solidFill>
                  <a:schemeClr val="bg1"/>
                </a:solidFill>
              </a:rPr>
              <a:t>. 2021 </a:t>
            </a:r>
            <a:r>
              <a:rPr lang="it-IT" sz="1200" b="1" dirty="0" err="1">
                <a:solidFill>
                  <a:schemeClr val="bg1"/>
                </a:solidFill>
              </a:rPr>
              <a:t>Jun</a:t>
            </a:r>
            <a:r>
              <a:rPr lang="it-IT" sz="1200" b="1" dirty="0">
                <a:solidFill>
                  <a:schemeClr val="bg1"/>
                </a:solidFill>
              </a:rPr>
              <a:t> </a:t>
            </a:r>
          </a:p>
        </p:txBody>
      </p:sp>
      <p:pic>
        <p:nvPicPr>
          <p:cNvPr id="5" name="Immagine 4">
            <a:extLst>
              <a:ext uri="{FF2B5EF4-FFF2-40B4-BE49-F238E27FC236}">
                <a16:creationId xmlns:a16="http://schemas.microsoft.com/office/drawing/2014/main" id="{0B47B105-4993-486D-8DA4-9F1EE426ACF5}"/>
              </a:ext>
            </a:extLst>
          </p:cNvPr>
          <p:cNvPicPr>
            <a:picLocks noChangeAspect="1"/>
          </p:cNvPicPr>
          <p:nvPr/>
        </p:nvPicPr>
        <p:blipFill>
          <a:blip r:embed="rId3"/>
          <a:stretch>
            <a:fillRect/>
          </a:stretch>
        </p:blipFill>
        <p:spPr>
          <a:xfrm>
            <a:off x="272716" y="1345407"/>
            <a:ext cx="6209874" cy="4579780"/>
          </a:xfrm>
          <a:prstGeom prst="rect">
            <a:avLst/>
          </a:prstGeom>
        </p:spPr>
      </p:pic>
      <p:pic>
        <p:nvPicPr>
          <p:cNvPr id="6" name="Immagine 5">
            <a:extLst>
              <a:ext uri="{FF2B5EF4-FFF2-40B4-BE49-F238E27FC236}">
                <a16:creationId xmlns:a16="http://schemas.microsoft.com/office/drawing/2014/main" id="{57F8F560-A6FD-1E35-1F99-A07F7FBE7AB1}"/>
              </a:ext>
            </a:extLst>
          </p:cNvPr>
          <p:cNvPicPr>
            <a:picLocks noChangeAspect="1"/>
          </p:cNvPicPr>
          <p:nvPr/>
        </p:nvPicPr>
        <p:blipFill>
          <a:blip r:embed="rId4"/>
          <a:stretch>
            <a:fillRect/>
          </a:stretch>
        </p:blipFill>
        <p:spPr>
          <a:xfrm>
            <a:off x="6482590" y="1551704"/>
            <a:ext cx="5291666" cy="4167186"/>
          </a:xfrm>
          <a:prstGeom prst="rect">
            <a:avLst/>
          </a:prstGeom>
        </p:spPr>
      </p:pic>
      <p:sp>
        <p:nvSpPr>
          <p:cNvPr id="3" name="CasellaDiTesto 2">
            <a:extLst>
              <a:ext uri="{FF2B5EF4-FFF2-40B4-BE49-F238E27FC236}">
                <a16:creationId xmlns:a16="http://schemas.microsoft.com/office/drawing/2014/main" id="{A67F956B-9813-8F7A-A7ED-0B8ED3BD6047}"/>
              </a:ext>
            </a:extLst>
          </p:cNvPr>
          <p:cNvSpPr txBox="1"/>
          <p:nvPr/>
        </p:nvSpPr>
        <p:spPr>
          <a:xfrm flipV="1">
            <a:off x="507673" y="1043688"/>
            <a:ext cx="11128175" cy="4571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0716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F4C5F1E1-3C95-594C-B8DB-8AFA6D013457}"/>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8854B51D-768B-D94A-9BC7-7A98A5FEAF81}"/>
              </a:ext>
            </a:extLst>
          </p:cNvPr>
          <p:cNvSpPr/>
          <p:nvPr/>
        </p:nvSpPr>
        <p:spPr>
          <a:xfrm>
            <a:off x="0" y="1034252"/>
            <a:ext cx="12191999" cy="79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08A8698D-3403-C92F-268E-43112762A95A}"/>
              </a:ext>
            </a:extLst>
          </p:cNvPr>
          <p:cNvPicPr>
            <a:picLocks noChangeAspect="1"/>
          </p:cNvPicPr>
          <p:nvPr/>
        </p:nvPicPr>
        <p:blipFill>
          <a:blip r:embed="rId3"/>
          <a:stretch>
            <a:fillRect/>
          </a:stretch>
        </p:blipFill>
        <p:spPr>
          <a:xfrm>
            <a:off x="1361837" y="1176761"/>
            <a:ext cx="9320020" cy="5316113"/>
          </a:xfrm>
          <a:prstGeom prst="rect">
            <a:avLst/>
          </a:prstGeom>
        </p:spPr>
      </p:pic>
      <p:sp>
        <p:nvSpPr>
          <p:cNvPr id="6" name="Titolo 5">
            <a:extLst>
              <a:ext uri="{FF2B5EF4-FFF2-40B4-BE49-F238E27FC236}">
                <a16:creationId xmlns:a16="http://schemas.microsoft.com/office/drawing/2014/main" id="{1C1EFDD3-5BD7-A6D9-B52B-ECC16FB0B3D6}"/>
              </a:ext>
            </a:extLst>
          </p:cNvPr>
          <p:cNvSpPr>
            <a:spLocks noGrp="1"/>
          </p:cNvSpPr>
          <p:nvPr>
            <p:ph type="title"/>
          </p:nvPr>
        </p:nvSpPr>
        <p:spPr>
          <a:xfrm>
            <a:off x="0" y="365125"/>
            <a:ext cx="12191999" cy="732155"/>
          </a:xfrm>
        </p:spPr>
        <p:txBody>
          <a:bodyPr>
            <a:noAutofit/>
          </a:bodyPr>
          <a:lstStyle/>
          <a:p>
            <a:pPr algn="ctr"/>
            <a:r>
              <a:rPr lang="it-IT" sz="2200" dirty="0">
                <a:solidFill>
                  <a:schemeClr val="tx1"/>
                </a:solidFill>
                <a:effectLst/>
                <a:latin typeface="+mn-lt"/>
              </a:rPr>
              <a:t>Family-</a:t>
            </a:r>
            <a:r>
              <a:rPr lang="it-IT" sz="2200" dirty="0" err="1">
                <a:solidFill>
                  <a:schemeClr val="tx1"/>
                </a:solidFill>
                <a:effectLst/>
                <a:latin typeface="+mn-lt"/>
              </a:rPr>
              <a:t>Focused</a:t>
            </a:r>
            <a:r>
              <a:rPr lang="it-IT" sz="2200" dirty="0">
                <a:solidFill>
                  <a:schemeClr val="tx1"/>
                </a:solidFill>
                <a:effectLst/>
                <a:latin typeface="+mn-lt"/>
              </a:rPr>
              <a:t> </a:t>
            </a:r>
            <a:r>
              <a:rPr lang="it-IT" sz="2200" dirty="0" err="1">
                <a:solidFill>
                  <a:schemeClr val="tx1"/>
                </a:solidFill>
                <a:effectLst/>
                <a:latin typeface="+mn-lt"/>
              </a:rPr>
              <a:t>Interventions</a:t>
            </a:r>
            <a:r>
              <a:rPr lang="it-IT" sz="2200" dirty="0">
                <a:solidFill>
                  <a:schemeClr val="tx1"/>
                </a:solidFill>
                <a:effectLst/>
                <a:latin typeface="+mn-lt"/>
              </a:rPr>
              <a:t> to </a:t>
            </a:r>
            <a:r>
              <a:rPr lang="it-IT" sz="2200" dirty="0" err="1">
                <a:solidFill>
                  <a:schemeClr val="tx1"/>
                </a:solidFill>
                <a:effectLst/>
                <a:latin typeface="+mn-lt"/>
              </a:rPr>
              <a:t>Prevent</a:t>
            </a:r>
            <a:r>
              <a:rPr lang="it-IT" sz="2200" dirty="0">
                <a:solidFill>
                  <a:schemeClr val="tx1"/>
                </a:solidFill>
                <a:effectLst/>
                <a:latin typeface="+mn-lt"/>
              </a:rPr>
              <a:t> </a:t>
            </a:r>
            <a:r>
              <a:rPr lang="it-IT" sz="2200" dirty="0" err="1">
                <a:solidFill>
                  <a:schemeClr val="tx1"/>
                </a:solidFill>
                <a:effectLst/>
                <a:latin typeface="+mn-lt"/>
              </a:rPr>
              <a:t>Substance</a:t>
            </a:r>
            <a:r>
              <a:rPr lang="it-IT" sz="2200" dirty="0">
                <a:solidFill>
                  <a:schemeClr val="tx1"/>
                </a:solidFill>
                <a:effectLst/>
                <a:latin typeface="+mn-lt"/>
              </a:rPr>
              <a:t> Use Disorders in </a:t>
            </a:r>
            <a:r>
              <a:rPr lang="it-IT" sz="2200" dirty="0" err="1">
                <a:solidFill>
                  <a:schemeClr val="tx1"/>
                </a:solidFill>
                <a:effectLst/>
                <a:latin typeface="+mn-lt"/>
              </a:rPr>
              <a:t>Adolescence</a:t>
            </a:r>
            <a:r>
              <a:rPr lang="it-IT" sz="2200" dirty="0">
                <a:solidFill>
                  <a:schemeClr val="tx1"/>
                </a:solidFill>
                <a:effectLst/>
                <a:latin typeface="+mn-lt"/>
              </a:rPr>
              <a:t>: </a:t>
            </a:r>
            <a:r>
              <a:rPr lang="it-IT" sz="2200" dirty="0" err="1">
                <a:solidFill>
                  <a:schemeClr val="tx1"/>
                </a:solidFill>
                <a:effectLst/>
                <a:latin typeface="+mn-lt"/>
              </a:rPr>
              <a:t>Proceedings</a:t>
            </a:r>
            <a:r>
              <a:rPr lang="it-IT" sz="2200" dirty="0">
                <a:solidFill>
                  <a:schemeClr val="tx1"/>
                </a:solidFill>
                <a:effectLst/>
                <a:latin typeface="+mn-lt"/>
              </a:rPr>
              <a:t> of a Workshop (2022)</a:t>
            </a:r>
            <a:br>
              <a:rPr lang="it-IT" sz="2200" dirty="0">
                <a:solidFill>
                  <a:schemeClr val="tx1"/>
                </a:solidFill>
                <a:effectLst/>
                <a:latin typeface="+mn-lt"/>
              </a:rPr>
            </a:br>
            <a:endParaRPr lang="it-IT" sz="2200" dirty="0">
              <a:solidFill>
                <a:schemeClr val="tx1"/>
              </a:solidFill>
              <a:latin typeface="+mn-lt"/>
            </a:endParaRPr>
          </a:p>
        </p:txBody>
      </p:sp>
      <p:sp>
        <p:nvSpPr>
          <p:cNvPr id="8" name="Titolo 1">
            <a:extLst>
              <a:ext uri="{FF2B5EF4-FFF2-40B4-BE49-F238E27FC236}">
                <a16:creationId xmlns:a16="http://schemas.microsoft.com/office/drawing/2014/main" id="{46F49687-9027-8119-9614-FA3F13A7CB3A}"/>
              </a:ext>
            </a:extLst>
          </p:cNvPr>
          <p:cNvSpPr txBox="1">
            <a:spLocks/>
          </p:cNvSpPr>
          <p:nvPr/>
        </p:nvSpPr>
        <p:spPr>
          <a:xfrm>
            <a:off x="519793" y="1127133"/>
            <a:ext cx="11103936" cy="5628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800" b="1" kern="1200">
                <a:solidFill>
                  <a:srgbClr val="717185"/>
                </a:solidFill>
                <a:latin typeface="Arial" panose="020B0604020202020204" pitchFamily="34" charset="0"/>
                <a:ea typeface="+mj-ea"/>
                <a:cs typeface="Arial" panose="020B0604020202020204" pitchFamily="34" charset="0"/>
              </a:defRPr>
            </a:lvl1pPr>
          </a:lstStyle>
          <a:p>
            <a:pPr algn="ctr"/>
            <a:r>
              <a:rPr lang="it-IT" sz="2200">
                <a:solidFill>
                  <a:schemeClr val="tx1"/>
                </a:solidFill>
                <a:latin typeface="+mn-lt"/>
              </a:rPr>
              <a:t>Federal drug control spending for fiscal year 2008 through 2017</a:t>
            </a:r>
            <a:endParaRPr lang="it-IT" sz="2200" dirty="0">
              <a:solidFill>
                <a:schemeClr val="tx1"/>
              </a:solidFill>
              <a:latin typeface="+mn-lt"/>
            </a:endParaRPr>
          </a:p>
        </p:txBody>
      </p:sp>
      <p:sp>
        <p:nvSpPr>
          <p:cNvPr id="5" name="CasellaDiTesto 4">
            <a:extLst>
              <a:ext uri="{FF2B5EF4-FFF2-40B4-BE49-F238E27FC236}">
                <a16:creationId xmlns:a16="http://schemas.microsoft.com/office/drawing/2014/main" id="{B8BBF98F-6CBF-BB39-C2E9-DEC2B53BC471}"/>
              </a:ext>
            </a:extLst>
          </p:cNvPr>
          <p:cNvSpPr txBox="1"/>
          <p:nvPr/>
        </p:nvSpPr>
        <p:spPr>
          <a:xfrm>
            <a:off x="9649683" y="6567057"/>
            <a:ext cx="2500745" cy="276999"/>
          </a:xfrm>
          <a:prstGeom prst="rect">
            <a:avLst/>
          </a:prstGeom>
          <a:noFill/>
        </p:spPr>
        <p:txBody>
          <a:bodyPr wrap="square">
            <a:spAutoFit/>
          </a:bodyPr>
          <a:lstStyle/>
          <a:p>
            <a:r>
              <a:rPr lang="it-IT" sz="1200" b="1" dirty="0">
                <a:solidFill>
                  <a:schemeClr val="bg1"/>
                </a:solidFill>
                <a:effectLst/>
              </a:rPr>
              <a:t>National Academy of Sciences; 2022</a:t>
            </a:r>
          </a:p>
        </p:txBody>
      </p:sp>
    </p:spTree>
    <p:extLst>
      <p:ext uri="{BB962C8B-B14F-4D97-AF65-F5344CB8AC3E}">
        <p14:creationId xmlns:p14="http://schemas.microsoft.com/office/powerpoint/2010/main" val="21587642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AFEAB-77BD-564D-8C59-94BB9A724225}"/>
              </a:ext>
            </a:extLst>
          </p:cNvPr>
          <p:cNvSpPr>
            <a:spLocks noGrp="1"/>
          </p:cNvSpPr>
          <p:nvPr>
            <p:ph type="title"/>
          </p:nvPr>
        </p:nvSpPr>
        <p:spPr>
          <a:xfrm>
            <a:off x="0" y="330455"/>
            <a:ext cx="12192000" cy="449166"/>
          </a:xfrm>
        </p:spPr>
        <p:txBody>
          <a:bodyPr>
            <a:noAutofit/>
          </a:bodyPr>
          <a:lstStyle/>
          <a:p>
            <a:pPr algn="ctr"/>
            <a:r>
              <a:rPr lang="it-IT" sz="2200" dirty="0">
                <a:solidFill>
                  <a:schemeClr val="tx1"/>
                </a:solidFill>
                <a:latin typeface="+mn-lt"/>
              </a:rPr>
              <a:t>Preventive </a:t>
            </a:r>
            <a:r>
              <a:rPr lang="it-IT" sz="2200" dirty="0" err="1">
                <a:solidFill>
                  <a:schemeClr val="tx1"/>
                </a:solidFill>
                <a:latin typeface="+mn-lt"/>
              </a:rPr>
              <a:t>psychiatry</a:t>
            </a:r>
            <a:r>
              <a:rPr lang="it-IT" sz="2200" dirty="0">
                <a:solidFill>
                  <a:schemeClr val="tx1"/>
                </a:solidFill>
                <a:latin typeface="+mn-lt"/>
              </a:rPr>
              <a:t>: a </a:t>
            </a:r>
            <a:r>
              <a:rPr lang="it-IT" sz="2200" dirty="0" err="1">
                <a:solidFill>
                  <a:schemeClr val="tx1"/>
                </a:solidFill>
                <a:latin typeface="+mn-lt"/>
              </a:rPr>
              <a:t>blueprint</a:t>
            </a:r>
            <a:r>
              <a:rPr lang="it-IT" sz="2200" dirty="0">
                <a:solidFill>
                  <a:schemeClr val="tx1"/>
                </a:solidFill>
                <a:latin typeface="+mn-lt"/>
              </a:rPr>
              <a:t> for </a:t>
            </a:r>
            <a:r>
              <a:rPr lang="it-IT" sz="2200" dirty="0" err="1">
                <a:solidFill>
                  <a:schemeClr val="tx1"/>
                </a:solidFill>
                <a:latin typeface="+mn-lt"/>
              </a:rPr>
              <a:t>improving</a:t>
            </a:r>
            <a:r>
              <a:rPr lang="it-IT" sz="2200" dirty="0">
                <a:solidFill>
                  <a:schemeClr val="tx1"/>
                </a:solidFill>
                <a:latin typeface="+mn-lt"/>
              </a:rPr>
              <a:t> the </a:t>
            </a:r>
            <a:r>
              <a:rPr lang="it-IT" sz="2200" dirty="0" err="1">
                <a:solidFill>
                  <a:schemeClr val="tx1"/>
                </a:solidFill>
                <a:latin typeface="+mn-lt"/>
              </a:rPr>
              <a:t>mental</a:t>
            </a:r>
            <a:r>
              <a:rPr lang="it-IT" sz="2200" dirty="0">
                <a:solidFill>
                  <a:schemeClr val="tx1"/>
                </a:solidFill>
                <a:latin typeface="+mn-lt"/>
              </a:rPr>
              <a:t> </a:t>
            </a:r>
            <a:r>
              <a:rPr lang="it-IT" sz="2200" dirty="0" err="1">
                <a:solidFill>
                  <a:schemeClr val="tx1"/>
                </a:solidFill>
                <a:latin typeface="+mn-lt"/>
              </a:rPr>
              <a:t>health</a:t>
            </a:r>
            <a:r>
              <a:rPr lang="it-IT" sz="2200" dirty="0">
                <a:solidFill>
                  <a:schemeClr val="tx1"/>
                </a:solidFill>
                <a:latin typeface="+mn-lt"/>
              </a:rPr>
              <a:t> of </a:t>
            </a:r>
            <a:r>
              <a:rPr lang="it-IT" sz="2200" dirty="0" err="1">
                <a:solidFill>
                  <a:schemeClr val="tx1"/>
                </a:solidFill>
                <a:latin typeface="+mn-lt"/>
              </a:rPr>
              <a:t>young</a:t>
            </a:r>
            <a:r>
              <a:rPr lang="it-IT" sz="2200" dirty="0">
                <a:solidFill>
                  <a:schemeClr val="tx1"/>
                </a:solidFill>
                <a:latin typeface="+mn-lt"/>
              </a:rPr>
              <a:t> </a:t>
            </a:r>
            <a:r>
              <a:rPr lang="it-IT" sz="2200" dirty="0" err="1">
                <a:solidFill>
                  <a:schemeClr val="tx1"/>
                </a:solidFill>
                <a:latin typeface="+mn-lt"/>
              </a:rPr>
              <a:t>people</a:t>
            </a:r>
            <a:br>
              <a:rPr lang="it-IT" dirty="0"/>
            </a:br>
            <a:endParaRPr lang="it-IT" sz="2400" dirty="0">
              <a:solidFill>
                <a:schemeClr val="tx1"/>
              </a:solidFill>
              <a:latin typeface="+mn-lt"/>
            </a:endParaRPr>
          </a:p>
        </p:txBody>
      </p:sp>
      <p:sp>
        <p:nvSpPr>
          <p:cNvPr id="8" name="Rettangolo 7">
            <a:extLst>
              <a:ext uri="{FF2B5EF4-FFF2-40B4-BE49-F238E27FC236}">
                <a16:creationId xmlns:a16="http://schemas.microsoft.com/office/drawing/2014/main" id="{465E7799-E3A6-2F42-8449-EBAB173E516F}"/>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1 8">
            <a:extLst>
              <a:ext uri="{FF2B5EF4-FFF2-40B4-BE49-F238E27FC236}">
                <a16:creationId xmlns:a16="http://schemas.microsoft.com/office/drawing/2014/main" id="{1B9073E7-C5D8-7C41-94B1-336E05F82879}"/>
              </a:ext>
            </a:extLst>
          </p:cNvPr>
          <p:cNvCxnSpPr>
            <a:cxnSpLocks/>
          </p:cNvCxnSpPr>
          <p:nvPr/>
        </p:nvCxnSpPr>
        <p:spPr>
          <a:xfrm>
            <a:off x="0" y="867747"/>
            <a:ext cx="12192000" cy="0"/>
          </a:xfrm>
          <a:prstGeom prst="line">
            <a:avLst/>
          </a:prstGeom>
          <a:ln w="28575">
            <a:solidFill>
              <a:srgbClr val="002D5F"/>
            </a:solidFill>
          </a:ln>
        </p:spPr>
        <p:style>
          <a:lnRef idx="1">
            <a:schemeClr val="accent1"/>
          </a:lnRef>
          <a:fillRef idx="0">
            <a:schemeClr val="accent1"/>
          </a:fillRef>
          <a:effectRef idx="0">
            <a:schemeClr val="accent1"/>
          </a:effectRef>
          <a:fontRef idx="minor">
            <a:schemeClr val="tx1"/>
          </a:fontRef>
        </p:style>
      </p:cxnSp>
      <p:sp>
        <p:nvSpPr>
          <p:cNvPr id="13" name="Rettangolo 12">
            <a:extLst>
              <a:ext uri="{FF2B5EF4-FFF2-40B4-BE49-F238E27FC236}">
                <a16:creationId xmlns:a16="http://schemas.microsoft.com/office/drawing/2014/main" id="{7C6CDCFC-D535-494F-96D0-C24FE4CA5FBE}"/>
              </a:ext>
            </a:extLst>
          </p:cNvPr>
          <p:cNvSpPr/>
          <p:nvPr/>
        </p:nvSpPr>
        <p:spPr>
          <a:xfrm>
            <a:off x="0" y="1034252"/>
            <a:ext cx="12191999" cy="79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58F91D0D-AFB1-194B-9A1C-58F725A7BB60}"/>
              </a:ext>
            </a:extLst>
          </p:cNvPr>
          <p:cNvSpPr/>
          <p:nvPr/>
        </p:nvSpPr>
        <p:spPr>
          <a:xfrm>
            <a:off x="6114208" y="6579830"/>
            <a:ext cx="6059606" cy="276999"/>
          </a:xfrm>
          <a:prstGeom prst="rect">
            <a:avLst/>
          </a:prstGeom>
        </p:spPr>
        <p:txBody>
          <a:bodyPr wrap="square">
            <a:spAutoFit/>
          </a:bodyPr>
          <a:lstStyle/>
          <a:p>
            <a:r>
              <a:rPr lang="it-IT" sz="1200" b="1" dirty="0" err="1">
                <a:solidFill>
                  <a:schemeClr val="bg1"/>
                </a:solidFill>
              </a:rPr>
              <a:t>P</a:t>
            </a:r>
            <a:r>
              <a:rPr lang="it-IT" sz="1200" b="1" dirty="0">
                <a:solidFill>
                  <a:schemeClr val="bg1"/>
                </a:solidFill>
              </a:rPr>
              <a:t> </a:t>
            </a:r>
            <a:r>
              <a:rPr lang="it-IT" sz="1200" b="1" dirty="0" err="1">
                <a:solidFill>
                  <a:schemeClr val="bg1"/>
                </a:solidFill>
              </a:rPr>
              <a:t>Fusar</a:t>
            </a:r>
            <a:r>
              <a:rPr lang="it-IT" sz="1200" b="1" dirty="0">
                <a:solidFill>
                  <a:schemeClr val="bg1"/>
                </a:solidFill>
              </a:rPr>
              <a:t>-Poli, C U. </a:t>
            </a:r>
            <a:r>
              <a:rPr lang="it-IT" sz="1200" b="1" dirty="0" err="1">
                <a:solidFill>
                  <a:schemeClr val="bg1"/>
                </a:solidFill>
              </a:rPr>
              <a:t>Correll</a:t>
            </a:r>
            <a:r>
              <a:rPr lang="it-IT" sz="1200" b="1" dirty="0">
                <a:solidFill>
                  <a:schemeClr val="bg1"/>
                </a:solidFill>
              </a:rPr>
              <a:t>, C Arango, M Berk, V </a:t>
            </a:r>
            <a:r>
              <a:rPr lang="it-IT" sz="1200" b="1" dirty="0" err="1">
                <a:solidFill>
                  <a:schemeClr val="bg1"/>
                </a:solidFill>
              </a:rPr>
              <a:t>Patel</a:t>
            </a:r>
            <a:r>
              <a:rPr lang="it-IT" sz="1200" b="1" dirty="0">
                <a:solidFill>
                  <a:schemeClr val="bg1"/>
                </a:solidFill>
              </a:rPr>
              <a:t>, </a:t>
            </a:r>
            <a:r>
              <a:rPr lang="it-IT" sz="1200" b="1" dirty="0" err="1">
                <a:solidFill>
                  <a:schemeClr val="bg1"/>
                </a:solidFill>
              </a:rPr>
              <a:t>J</a:t>
            </a:r>
            <a:r>
              <a:rPr lang="it-IT" sz="1200" b="1" dirty="0">
                <a:solidFill>
                  <a:schemeClr val="bg1"/>
                </a:solidFill>
              </a:rPr>
              <a:t> P.A. </a:t>
            </a:r>
            <a:r>
              <a:rPr lang="it-IT" sz="1200" b="1" dirty="0" err="1">
                <a:solidFill>
                  <a:schemeClr val="bg1"/>
                </a:solidFill>
              </a:rPr>
              <a:t>Ioannidis</a:t>
            </a:r>
            <a:r>
              <a:rPr lang="it-IT" sz="1200" b="1" dirty="0">
                <a:solidFill>
                  <a:schemeClr val="bg1"/>
                </a:solidFill>
              </a:rPr>
              <a:t>; World </a:t>
            </a:r>
            <a:r>
              <a:rPr lang="it-IT" sz="1200" b="1" dirty="0" err="1">
                <a:solidFill>
                  <a:schemeClr val="bg1"/>
                </a:solidFill>
              </a:rPr>
              <a:t>Psychiatry</a:t>
            </a:r>
            <a:r>
              <a:rPr lang="it-IT" sz="1200" b="1" dirty="0">
                <a:solidFill>
                  <a:schemeClr val="bg1"/>
                </a:solidFill>
              </a:rPr>
              <a:t> 2021 </a:t>
            </a:r>
          </a:p>
        </p:txBody>
      </p:sp>
      <p:pic>
        <p:nvPicPr>
          <p:cNvPr id="4" name="Immagine 3">
            <a:extLst>
              <a:ext uri="{FF2B5EF4-FFF2-40B4-BE49-F238E27FC236}">
                <a16:creationId xmlns:a16="http://schemas.microsoft.com/office/drawing/2014/main" id="{57A6BC13-6C02-FE48-8D55-3E7DF3E171CE}"/>
              </a:ext>
            </a:extLst>
          </p:cNvPr>
          <p:cNvPicPr>
            <a:picLocks noChangeAspect="1"/>
          </p:cNvPicPr>
          <p:nvPr/>
        </p:nvPicPr>
        <p:blipFill>
          <a:blip r:embed="rId3"/>
          <a:stretch>
            <a:fillRect/>
          </a:stretch>
        </p:blipFill>
        <p:spPr>
          <a:xfrm>
            <a:off x="965200" y="1350010"/>
            <a:ext cx="10261600" cy="5041900"/>
          </a:xfrm>
          <a:prstGeom prst="rect">
            <a:avLst/>
          </a:prstGeom>
        </p:spPr>
      </p:pic>
    </p:spTree>
    <p:extLst>
      <p:ext uri="{BB962C8B-B14F-4D97-AF65-F5344CB8AC3E}">
        <p14:creationId xmlns:p14="http://schemas.microsoft.com/office/powerpoint/2010/main" val="40148242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AFEAB-77BD-564D-8C59-94BB9A724225}"/>
              </a:ext>
            </a:extLst>
          </p:cNvPr>
          <p:cNvSpPr>
            <a:spLocks noGrp="1"/>
          </p:cNvSpPr>
          <p:nvPr>
            <p:ph type="title"/>
          </p:nvPr>
        </p:nvSpPr>
        <p:spPr>
          <a:xfrm>
            <a:off x="0" y="252076"/>
            <a:ext cx="12192000" cy="732155"/>
          </a:xfrm>
        </p:spPr>
        <p:txBody>
          <a:bodyPr>
            <a:noAutofit/>
          </a:bodyPr>
          <a:lstStyle/>
          <a:p>
            <a:pPr algn="ctr"/>
            <a:r>
              <a:rPr lang="it-IT" sz="2200" dirty="0">
                <a:solidFill>
                  <a:schemeClr val="tx1"/>
                </a:solidFill>
                <a:latin typeface="+mn-lt"/>
              </a:rPr>
              <a:t>Royal </a:t>
            </a:r>
            <a:r>
              <a:rPr lang="it-IT" sz="2200" dirty="0" err="1">
                <a:solidFill>
                  <a:schemeClr val="tx1"/>
                </a:solidFill>
                <a:latin typeface="+mn-lt"/>
              </a:rPr>
              <a:t>Australian</a:t>
            </a:r>
            <a:r>
              <a:rPr lang="it-IT" sz="2200" dirty="0">
                <a:solidFill>
                  <a:schemeClr val="tx1"/>
                </a:solidFill>
                <a:latin typeface="+mn-lt"/>
              </a:rPr>
              <a:t> and New Zealand College of </a:t>
            </a:r>
            <a:r>
              <a:rPr lang="it-IT" sz="2200" dirty="0" err="1">
                <a:solidFill>
                  <a:schemeClr val="tx1"/>
                </a:solidFill>
                <a:latin typeface="+mn-lt"/>
              </a:rPr>
              <a:t>Psychiatrists</a:t>
            </a:r>
            <a:r>
              <a:rPr lang="it-IT" sz="2200" dirty="0">
                <a:solidFill>
                  <a:schemeClr val="tx1"/>
                </a:solidFill>
                <a:latin typeface="+mn-lt"/>
              </a:rPr>
              <a:t> </a:t>
            </a:r>
            <a:r>
              <a:rPr lang="it-IT" sz="2200" dirty="0" err="1">
                <a:solidFill>
                  <a:schemeClr val="tx1"/>
                </a:solidFill>
                <a:latin typeface="+mn-lt"/>
              </a:rPr>
              <a:t>clinical</a:t>
            </a:r>
            <a:r>
              <a:rPr lang="it-IT" sz="2200" dirty="0">
                <a:solidFill>
                  <a:schemeClr val="tx1"/>
                </a:solidFill>
                <a:latin typeface="+mn-lt"/>
              </a:rPr>
              <a:t> </a:t>
            </a:r>
            <a:r>
              <a:rPr lang="it-IT" sz="2200" dirty="0" err="1">
                <a:solidFill>
                  <a:schemeClr val="tx1"/>
                </a:solidFill>
                <a:latin typeface="+mn-lt"/>
              </a:rPr>
              <a:t>practice</a:t>
            </a:r>
            <a:r>
              <a:rPr lang="it-IT" sz="2200" dirty="0">
                <a:solidFill>
                  <a:schemeClr val="tx1"/>
                </a:solidFill>
                <a:latin typeface="+mn-lt"/>
              </a:rPr>
              <a:t> </a:t>
            </a:r>
            <a:r>
              <a:rPr lang="it-IT" sz="2200" dirty="0" err="1">
                <a:solidFill>
                  <a:schemeClr val="tx1"/>
                </a:solidFill>
                <a:latin typeface="+mn-lt"/>
              </a:rPr>
              <a:t>guidelines</a:t>
            </a:r>
            <a:r>
              <a:rPr lang="it-IT" sz="2200" dirty="0">
                <a:solidFill>
                  <a:schemeClr val="tx1"/>
                </a:solidFill>
                <a:latin typeface="+mn-lt"/>
              </a:rPr>
              <a:t> for mood </a:t>
            </a:r>
            <a:r>
              <a:rPr lang="it-IT" sz="2200" dirty="0" err="1">
                <a:solidFill>
                  <a:schemeClr val="tx1"/>
                </a:solidFill>
                <a:latin typeface="+mn-lt"/>
              </a:rPr>
              <a:t>disorders</a:t>
            </a:r>
            <a:r>
              <a:rPr lang="it-IT" sz="2200" dirty="0">
                <a:solidFill>
                  <a:schemeClr val="tx1"/>
                </a:solidFill>
                <a:latin typeface="+mn-lt"/>
              </a:rPr>
              <a:t> </a:t>
            </a:r>
          </a:p>
        </p:txBody>
      </p:sp>
      <p:sp>
        <p:nvSpPr>
          <p:cNvPr id="10" name="CasellaDiTesto 9">
            <a:extLst>
              <a:ext uri="{FF2B5EF4-FFF2-40B4-BE49-F238E27FC236}">
                <a16:creationId xmlns:a16="http://schemas.microsoft.com/office/drawing/2014/main" id="{7A292902-8714-2541-8A41-B9409B21D786}"/>
              </a:ext>
            </a:extLst>
          </p:cNvPr>
          <p:cNvSpPr txBox="1"/>
          <p:nvPr/>
        </p:nvSpPr>
        <p:spPr>
          <a:xfrm>
            <a:off x="5549462" y="6505103"/>
            <a:ext cx="6607836" cy="30777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it-IT" sz="1400" dirty="0">
              <a:solidFill>
                <a:schemeClr val="bg1"/>
              </a:solidFill>
            </a:endParaRPr>
          </a:p>
        </p:txBody>
      </p:sp>
      <p:sp>
        <p:nvSpPr>
          <p:cNvPr id="7" name="Rettangolo 6">
            <a:extLst>
              <a:ext uri="{FF2B5EF4-FFF2-40B4-BE49-F238E27FC236}">
                <a16:creationId xmlns:a16="http://schemas.microsoft.com/office/drawing/2014/main" id="{B021E968-C4F8-6741-A3C5-FA88D9DB2697}"/>
              </a:ext>
            </a:extLst>
          </p:cNvPr>
          <p:cNvSpPr/>
          <p:nvPr/>
        </p:nvSpPr>
        <p:spPr>
          <a:xfrm>
            <a:off x="7495681" y="6566168"/>
            <a:ext cx="4669820" cy="276999"/>
          </a:xfrm>
          <a:prstGeom prst="rect">
            <a:avLst/>
          </a:prstGeom>
        </p:spPr>
        <p:txBody>
          <a:bodyPr wrap="square">
            <a:spAutoFit/>
          </a:bodyPr>
          <a:lstStyle/>
          <a:p>
            <a:r>
              <a:rPr lang="it-IT" sz="1200" b="1" dirty="0">
                <a:solidFill>
                  <a:schemeClr val="bg1"/>
                </a:solidFill>
                <a:latin typeface="GillSansStd"/>
              </a:rPr>
              <a:t>G S </a:t>
            </a:r>
            <a:r>
              <a:rPr lang="it-IT" sz="1200" b="1" dirty="0" err="1">
                <a:solidFill>
                  <a:schemeClr val="bg1"/>
                </a:solidFill>
                <a:latin typeface="GillSansStd"/>
              </a:rPr>
              <a:t>Malhi</a:t>
            </a:r>
            <a:r>
              <a:rPr lang="it-IT" sz="1200" b="1" dirty="0">
                <a:solidFill>
                  <a:schemeClr val="bg1"/>
                </a:solidFill>
                <a:latin typeface="GillSansStd"/>
              </a:rPr>
              <a:t> et al; </a:t>
            </a:r>
            <a:r>
              <a:rPr lang="it-IT" sz="1200" b="1" dirty="0" err="1">
                <a:solidFill>
                  <a:schemeClr val="bg1"/>
                </a:solidFill>
                <a:latin typeface="GillSansStd"/>
              </a:rPr>
              <a:t>Australian</a:t>
            </a:r>
            <a:r>
              <a:rPr lang="it-IT" sz="1200" b="1" dirty="0">
                <a:solidFill>
                  <a:schemeClr val="bg1"/>
                </a:solidFill>
                <a:latin typeface="GillSansStd"/>
              </a:rPr>
              <a:t> &amp; New Zealand journal of </a:t>
            </a:r>
            <a:r>
              <a:rPr lang="it-IT" sz="1200" b="1" dirty="0" err="1">
                <a:solidFill>
                  <a:schemeClr val="bg1"/>
                </a:solidFill>
                <a:latin typeface="GillSansStd"/>
              </a:rPr>
              <a:t>Psychiatry</a:t>
            </a:r>
            <a:r>
              <a:rPr lang="it-IT" sz="1200" b="1" dirty="0">
                <a:solidFill>
                  <a:schemeClr val="bg1"/>
                </a:solidFill>
                <a:latin typeface="GillSansStd"/>
              </a:rPr>
              <a:t> 2015</a:t>
            </a:r>
            <a:endParaRPr lang="it-IT" sz="1400" dirty="0">
              <a:solidFill>
                <a:schemeClr val="bg1"/>
              </a:solidFill>
            </a:endParaRPr>
          </a:p>
        </p:txBody>
      </p:sp>
      <p:sp>
        <p:nvSpPr>
          <p:cNvPr id="8" name="Rettangolo 7">
            <a:extLst>
              <a:ext uri="{FF2B5EF4-FFF2-40B4-BE49-F238E27FC236}">
                <a16:creationId xmlns:a16="http://schemas.microsoft.com/office/drawing/2014/main" id="{465E7799-E3A6-2F42-8449-EBAB173E516F}"/>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1 8">
            <a:extLst>
              <a:ext uri="{FF2B5EF4-FFF2-40B4-BE49-F238E27FC236}">
                <a16:creationId xmlns:a16="http://schemas.microsoft.com/office/drawing/2014/main" id="{1B9073E7-C5D8-7C41-94B1-336E05F82879}"/>
              </a:ext>
            </a:extLst>
          </p:cNvPr>
          <p:cNvCxnSpPr>
            <a:cxnSpLocks/>
          </p:cNvCxnSpPr>
          <p:nvPr/>
        </p:nvCxnSpPr>
        <p:spPr>
          <a:xfrm>
            <a:off x="0" y="867747"/>
            <a:ext cx="12192000" cy="0"/>
          </a:xfrm>
          <a:prstGeom prst="line">
            <a:avLst/>
          </a:prstGeom>
          <a:ln w="28575">
            <a:solidFill>
              <a:srgbClr val="002D5F"/>
            </a:solidFill>
          </a:ln>
        </p:spPr>
        <p:style>
          <a:lnRef idx="1">
            <a:schemeClr val="accent1"/>
          </a:lnRef>
          <a:fillRef idx="0">
            <a:schemeClr val="accent1"/>
          </a:fillRef>
          <a:effectRef idx="0">
            <a:schemeClr val="accent1"/>
          </a:effectRef>
          <a:fontRef idx="minor">
            <a:schemeClr val="tx1"/>
          </a:fontRef>
        </p:style>
      </p:cxnSp>
      <p:sp>
        <p:nvSpPr>
          <p:cNvPr id="13" name="Rettangolo 12">
            <a:extLst>
              <a:ext uri="{FF2B5EF4-FFF2-40B4-BE49-F238E27FC236}">
                <a16:creationId xmlns:a16="http://schemas.microsoft.com/office/drawing/2014/main" id="{7C6CDCFC-D535-494F-96D0-C24FE4CA5FBE}"/>
              </a:ext>
            </a:extLst>
          </p:cNvPr>
          <p:cNvSpPr/>
          <p:nvPr/>
        </p:nvSpPr>
        <p:spPr>
          <a:xfrm>
            <a:off x="0" y="1034252"/>
            <a:ext cx="12191999" cy="79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2">
            <a:extLst>
              <a:ext uri="{FF2B5EF4-FFF2-40B4-BE49-F238E27FC236}">
                <a16:creationId xmlns:a16="http://schemas.microsoft.com/office/drawing/2014/main" id="{C89AEA66-4C1D-644A-A590-313EDFBE8005}"/>
              </a:ext>
            </a:extLst>
          </p:cNvPr>
          <p:cNvSpPr/>
          <p:nvPr/>
        </p:nvSpPr>
        <p:spPr>
          <a:xfrm>
            <a:off x="3048000" y="3105835"/>
            <a:ext cx="8070574" cy="646331"/>
          </a:xfrm>
          <a:prstGeom prst="rect">
            <a:avLst/>
          </a:prstGeom>
        </p:spPr>
        <p:txBody>
          <a:bodyPr wrap="square">
            <a:spAutoFit/>
          </a:bodyPr>
          <a:lstStyle/>
          <a:p>
            <a:br>
              <a:rPr lang="it-IT" b="1" dirty="0">
                <a:latin typeface="GillSansStd"/>
              </a:rPr>
            </a:br>
            <a:endParaRPr lang="it-IT" dirty="0"/>
          </a:p>
        </p:txBody>
      </p:sp>
      <p:pic>
        <p:nvPicPr>
          <p:cNvPr id="6" name="Immagine 5">
            <a:extLst>
              <a:ext uri="{FF2B5EF4-FFF2-40B4-BE49-F238E27FC236}">
                <a16:creationId xmlns:a16="http://schemas.microsoft.com/office/drawing/2014/main" id="{E0DD82CD-0A57-1B48-907E-B94687FF268A}"/>
              </a:ext>
            </a:extLst>
          </p:cNvPr>
          <p:cNvPicPr>
            <a:picLocks noChangeAspect="1"/>
          </p:cNvPicPr>
          <p:nvPr/>
        </p:nvPicPr>
        <p:blipFill>
          <a:blip r:embed="rId3"/>
          <a:stretch>
            <a:fillRect/>
          </a:stretch>
        </p:blipFill>
        <p:spPr>
          <a:xfrm>
            <a:off x="2448732" y="1506046"/>
            <a:ext cx="7160218" cy="4694237"/>
          </a:xfrm>
          <a:prstGeom prst="rect">
            <a:avLst/>
          </a:prstGeom>
        </p:spPr>
      </p:pic>
      <p:sp>
        <p:nvSpPr>
          <p:cNvPr id="16" name="Rettangolo 15">
            <a:extLst>
              <a:ext uri="{FF2B5EF4-FFF2-40B4-BE49-F238E27FC236}">
                <a16:creationId xmlns:a16="http://schemas.microsoft.com/office/drawing/2014/main" id="{EEFE7521-C973-4943-903B-E1884F1E2862}"/>
              </a:ext>
            </a:extLst>
          </p:cNvPr>
          <p:cNvSpPr/>
          <p:nvPr/>
        </p:nvSpPr>
        <p:spPr>
          <a:xfrm>
            <a:off x="0" y="1157765"/>
            <a:ext cx="12192000" cy="369332"/>
          </a:xfrm>
          <a:prstGeom prst="rect">
            <a:avLst/>
          </a:prstGeom>
        </p:spPr>
        <p:txBody>
          <a:bodyPr wrap="square">
            <a:spAutoFit/>
          </a:bodyPr>
          <a:lstStyle/>
          <a:p>
            <a:pPr algn="ctr"/>
            <a:r>
              <a:rPr lang="it-IT" dirty="0">
                <a:latin typeface="CalistoMT"/>
              </a:rPr>
              <a:t>Modello </a:t>
            </a:r>
            <a:r>
              <a:rPr lang="it-IT" dirty="0" err="1">
                <a:latin typeface="CalistoMT"/>
              </a:rPr>
              <a:t>biopsicosociale</a:t>
            </a:r>
            <a:r>
              <a:rPr lang="it-IT" dirty="0">
                <a:latin typeface="CalistoMT"/>
              </a:rPr>
              <a:t> e di stile di vita (BPSL)</a:t>
            </a:r>
            <a:endParaRPr lang="it-IT" dirty="0"/>
          </a:p>
        </p:txBody>
      </p:sp>
    </p:spTree>
    <p:extLst>
      <p:ext uri="{BB962C8B-B14F-4D97-AF65-F5344CB8AC3E}">
        <p14:creationId xmlns:p14="http://schemas.microsoft.com/office/powerpoint/2010/main" val="13684303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FAFEAB-77BD-564D-8C59-94BB9A724225}"/>
              </a:ext>
            </a:extLst>
          </p:cNvPr>
          <p:cNvSpPr>
            <a:spLocks noGrp="1"/>
          </p:cNvSpPr>
          <p:nvPr>
            <p:ph type="title"/>
          </p:nvPr>
        </p:nvSpPr>
        <p:spPr>
          <a:xfrm>
            <a:off x="0" y="348932"/>
            <a:ext cx="12192000" cy="460679"/>
          </a:xfrm>
        </p:spPr>
        <p:txBody>
          <a:bodyPr>
            <a:noAutofit/>
          </a:bodyPr>
          <a:lstStyle/>
          <a:p>
            <a:pPr algn="ctr"/>
            <a:r>
              <a:rPr lang="it-IT" sz="2200" dirty="0">
                <a:solidFill>
                  <a:schemeClr val="tx1"/>
                </a:solidFill>
                <a:latin typeface="+mn-lt"/>
              </a:rPr>
              <a:t>Conclusioni</a:t>
            </a:r>
            <a:br>
              <a:rPr lang="it-IT" sz="2400" dirty="0"/>
            </a:br>
            <a:br>
              <a:rPr lang="it-IT" sz="2400" dirty="0">
                <a:solidFill>
                  <a:schemeClr val="tx1"/>
                </a:solidFill>
                <a:latin typeface="+mn-lt"/>
              </a:rPr>
            </a:br>
            <a:endParaRPr lang="it-IT" sz="2400" dirty="0">
              <a:solidFill>
                <a:schemeClr val="tx1"/>
              </a:solidFill>
              <a:latin typeface="+mn-lt"/>
            </a:endParaRPr>
          </a:p>
        </p:txBody>
      </p:sp>
      <p:sp>
        <p:nvSpPr>
          <p:cNvPr id="10" name="CasellaDiTesto 9">
            <a:extLst>
              <a:ext uri="{FF2B5EF4-FFF2-40B4-BE49-F238E27FC236}">
                <a16:creationId xmlns:a16="http://schemas.microsoft.com/office/drawing/2014/main" id="{7A292902-8714-2541-8A41-B9409B21D786}"/>
              </a:ext>
            </a:extLst>
          </p:cNvPr>
          <p:cNvSpPr txBox="1"/>
          <p:nvPr/>
        </p:nvSpPr>
        <p:spPr>
          <a:xfrm>
            <a:off x="5549462" y="6505103"/>
            <a:ext cx="6607836" cy="30777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it-IT" sz="1400" dirty="0">
              <a:solidFill>
                <a:schemeClr val="bg1"/>
              </a:solidFill>
            </a:endParaRPr>
          </a:p>
        </p:txBody>
      </p:sp>
      <p:sp>
        <p:nvSpPr>
          <p:cNvPr id="11" name="Rettangolo 10">
            <a:extLst>
              <a:ext uri="{FF2B5EF4-FFF2-40B4-BE49-F238E27FC236}">
                <a16:creationId xmlns:a16="http://schemas.microsoft.com/office/drawing/2014/main" id="{5C059FEE-2EEA-4B4D-9A2A-34A3AD5D9EC1}"/>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7B3CEFF9-0546-854A-B636-9C7A6F3076E9}"/>
              </a:ext>
            </a:extLst>
          </p:cNvPr>
          <p:cNvSpPr/>
          <p:nvPr/>
        </p:nvSpPr>
        <p:spPr>
          <a:xfrm>
            <a:off x="0" y="1034252"/>
            <a:ext cx="12191999" cy="79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6" name="Connettore 1 15">
            <a:extLst>
              <a:ext uri="{FF2B5EF4-FFF2-40B4-BE49-F238E27FC236}">
                <a16:creationId xmlns:a16="http://schemas.microsoft.com/office/drawing/2014/main" id="{71EF3A6D-F225-8B4E-893D-705C285A9C63}"/>
              </a:ext>
            </a:extLst>
          </p:cNvPr>
          <p:cNvCxnSpPr>
            <a:cxnSpLocks/>
          </p:cNvCxnSpPr>
          <p:nvPr/>
        </p:nvCxnSpPr>
        <p:spPr>
          <a:xfrm>
            <a:off x="0" y="867747"/>
            <a:ext cx="12192000" cy="0"/>
          </a:xfrm>
          <a:prstGeom prst="line">
            <a:avLst/>
          </a:prstGeom>
          <a:ln w="28575">
            <a:solidFill>
              <a:srgbClr val="002D5F"/>
            </a:solidFill>
          </a:ln>
        </p:spPr>
        <p:style>
          <a:lnRef idx="1">
            <a:schemeClr val="accent1"/>
          </a:lnRef>
          <a:fillRef idx="0">
            <a:schemeClr val="accent1"/>
          </a:fillRef>
          <a:effectRef idx="0">
            <a:schemeClr val="accent1"/>
          </a:effectRef>
          <a:fontRef idx="minor">
            <a:schemeClr val="tx1"/>
          </a:fontRef>
        </p:style>
      </p:cxnSp>
      <p:sp>
        <p:nvSpPr>
          <p:cNvPr id="9" name="Titolo 4">
            <a:extLst>
              <a:ext uri="{FF2B5EF4-FFF2-40B4-BE49-F238E27FC236}">
                <a16:creationId xmlns:a16="http://schemas.microsoft.com/office/drawing/2014/main" id="{1318AFB3-BF5B-144B-BF5B-EF624A09EE8D}"/>
              </a:ext>
            </a:extLst>
          </p:cNvPr>
          <p:cNvSpPr txBox="1">
            <a:spLocks/>
          </p:cNvSpPr>
          <p:nvPr/>
        </p:nvSpPr>
        <p:spPr>
          <a:xfrm>
            <a:off x="1" y="1168605"/>
            <a:ext cx="12157298" cy="162917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2800" b="1" kern="1200">
                <a:solidFill>
                  <a:srgbClr val="717185"/>
                </a:solidFill>
                <a:latin typeface="Arial" panose="020B0604020202020204" pitchFamily="34" charset="0"/>
                <a:ea typeface="+mj-ea"/>
                <a:cs typeface="Arial" panose="020B0604020202020204" pitchFamily="34" charset="0"/>
              </a:defRPr>
            </a:lvl1pPr>
          </a:lstStyle>
          <a:p>
            <a:pPr algn="ctr"/>
            <a:r>
              <a:rPr lang="it-IT" dirty="0">
                <a:solidFill>
                  <a:schemeClr val="tx1"/>
                </a:solidFill>
                <a:latin typeface="+mn-lt"/>
              </a:rPr>
              <a:t>Cosa serve ai pazienti nel trattamento delle depressioni? </a:t>
            </a:r>
            <a:endParaRPr lang="it-IT" sz="3200" dirty="0">
              <a:solidFill>
                <a:schemeClr val="tx1"/>
              </a:solidFill>
              <a:latin typeface="+mn-lt"/>
            </a:endParaRPr>
          </a:p>
        </p:txBody>
      </p:sp>
      <p:sp>
        <p:nvSpPr>
          <p:cNvPr id="12" name="Segnaposto contenuto 2">
            <a:extLst>
              <a:ext uri="{FF2B5EF4-FFF2-40B4-BE49-F238E27FC236}">
                <a16:creationId xmlns:a16="http://schemas.microsoft.com/office/drawing/2014/main" id="{F927F900-4D6F-2B4A-B487-2424169598AA}"/>
              </a:ext>
            </a:extLst>
          </p:cNvPr>
          <p:cNvSpPr>
            <a:spLocks noGrp="1"/>
          </p:cNvSpPr>
          <p:nvPr>
            <p:ph idx="1"/>
          </p:nvPr>
        </p:nvSpPr>
        <p:spPr>
          <a:xfrm>
            <a:off x="1332854" y="2050650"/>
            <a:ext cx="3826377" cy="1927553"/>
          </a:xfrm>
        </p:spPr>
        <p:txBody>
          <a:bodyPr>
            <a:normAutofit fontScale="92500"/>
          </a:bodyPr>
          <a:lstStyle/>
          <a:p>
            <a:endParaRPr lang="it-IT" dirty="0"/>
          </a:p>
          <a:p>
            <a:pPr>
              <a:buFont typeface="Wingdings" pitchFamily="2" charset="2"/>
              <a:buChar char="v"/>
            </a:pPr>
            <a:r>
              <a:rPr lang="it-IT" sz="2000" dirty="0">
                <a:latin typeface="+mn-lt"/>
              </a:rPr>
              <a:t> </a:t>
            </a:r>
            <a:r>
              <a:rPr lang="it-IT" sz="1800" dirty="0">
                <a:solidFill>
                  <a:schemeClr val="tx1"/>
                </a:solidFill>
                <a:latin typeface="+mn-lt"/>
              </a:rPr>
              <a:t>Promuovere un’adeguata coscienza di malattia</a:t>
            </a:r>
          </a:p>
          <a:p>
            <a:pPr>
              <a:buFont typeface="Wingdings" pitchFamily="2" charset="2"/>
              <a:buChar char="v"/>
            </a:pPr>
            <a:r>
              <a:rPr lang="it-IT" sz="1800" dirty="0">
                <a:solidFill>
                  <a:schemeClr val="tx1"/>
                </a:solidFill>
                <a:latin typeface="+mn-lt"/>
              </a:rPr>
              <a:t> Riconoscere precocemente i sintomi</a:t>
            </a:r>
          </a:p>
          <a:p>
            <a:pPr>
              <a:buFont typeface="Wingdings" pitchFamily="2" charset="2"/>
              <a:buChar char="v"/>
            </a:pPr>
            <a:r>
              <a:rPr lang="it-IT" sz="1800" dirty="0">
                <a:solidFill>
                  <a:schemeClr val="tx1"/>
                </a:solidFill>
                <a:latin typeface="+mn-lt"/>
              </a:rPr>
              <a:t> Migliorare l’aderenza ai trattamenti</a:t>
            </a:r>
          </a:p>
          <a:p>
            <a:endParaRPr lang="it-IT" dirty="0"/>
          </a:p>
        </p:txBody>
      </p:sp>
      <p:sp>
        <p:nvSpPr>
          <p:cNvPr id="13" name="Segnaposto contenuto 2">
            <a:extLst>
              <a:ext uri="{FF2B5EF4-FFF2-40B4-BE49-F238E27FC236}">
                <a16:creationId xmlns:a16="http://schemas.microsoft.com/office/drawing/2014/main" id="{BC6FBBA7-1CFE-174A-AEE2-688450C3DE54}"/>
              </a:ext>
            </a:extLst>
          </p:cNvPr>
          <p:cNvSpPr txBox="1">
            <a:spLocks/>
          </p:cNvSpPr>
          <p:nvPr/>
        </p:nvSpPr>
        <p:spPr>
          <a:xfrm>
            <a:off x="5159231" y="4714579"/>
            <a:ext cx="3085867" cy="16291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42A733"/>
              </a:buClr>
              <a:buSzPct val="130000"/>
              <a:buFont typeface="Wingdings" pitchFamily="2" charset="2"/>
              <a:buChar char="§"/>
              <a:defRPr sz="2800" kern="1200">
                <a:solidFill>
                  <a:srgbClr val="71718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2A733"/>
              </a:buClr>
              <a:buSzPct val="130000"/>
              <a:buFont typeface="Wingdings" pitchFamily="2" charset="2"/>
              <a:buChar char="§"/>
              <a:defRPr sz="2400" kern="1200">
                <a:solidFill>
                  <a:srgbClr val="71718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2A733"/>
              </a:buClr>
              <a:buSzPct val="130000"/>
              <a:buFont typeface="Wingdings" pitchFamily="2" charset="2"/>
              <a:buChar char="§"/>
              <a:defRPr sz="2000" kern="1200">
                <a:solidFill>
                  <a:srgbClr val="71718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42A733"/>
              </a:buClr>
              <a:buSzPct val="130000"/>
              <a:buFont typeface="Wingdings" pitchFamily="2" charset="2"/>
              <a:buChar char="§"/>
              <a:defRPr sz="1800" kern="1200">
                <a:solidFill>
                  <a:srgbClr val="71718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42A733"/>
              </a:buClr>
              <a:buSzPct val="130000"/>
              <a:buFont typeface="Wingdings" pitchFamily="2" charset="2"/>
              <a:buChar char="§"/>
              <a:defRPr sz="1800" kern="1200">
                <a:solidFill>
                  <a:srgbClr val="7171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endParaRPr lang="it-IT" dirty="0"/>
          </a:p>
          <a:p>
            <a:pPr>
              <a:buFont typeface="Wingdings" pitchFamily="2" charset="2"/>
              <a:buChar char="v"/>
            </a:pPr>
            <a:r>
              <a:rPr lang="it-IT" sz="2000" dirty="0">
                <a:solidFill>
                  <a:schemeClr val="tx1"/>
                </a:solidFill>
                <a:latin typeface="+mn-lt"/>
              </a:rPr>
              <a:t> Riduzione dello stigma </a:t>
            </a:r>
          </a:p>
          <a:p>
            <a:pPr>
              <a:buFont typeface="Wingdings" pitchFamily="2" charset="2"/>
              <a:buChar char="v"/>
            </a:pPr>
            <a:r>
              <a:rPr lang="it-IT" sz="2000" dirty="0">
                <a:solidFill>
                  <a:schemeClr val="tx1"/>
                </a:solidFill>
                <a:latin typeface="+mn-lt"/>
              </a:rPr>
              <a:t> Riduzione di isolamento </a:t>
            </a:r>
          </a:p>
          <a:p>
            <a:pPr marL="0" indent="0">
              <a:buNone/>
            </a:pPr>
            <a:endParaRPr lang="it-IT" sz="2000" dirty="0">
              <a:solidFill>
                <a:schemeClr val="tx1"/>
              </a:solidFill>
              <a:latin typeface="+mn-lt"/>
            </a:endParaRPr>
          </a:p>
          <a:p>
            <a:endParaRPr lang="it-IT" dirty="0"/>
          </a:p>
        </p:txBody>
      </p:sp>
      <p:sp>
        <p:nvSpPr>
          <p:cNvPr id="14" name="Freccia ad arco 13">
            <a:extLst>
              <a:ext uri="{FF2B5EF4-FFF2-40B4-BE49-F238E27FC236}">
                <a16:creationId xmlns:a16="http://schemas.microsoft.com/office/drawing/2014/main" id="{FC0BE119-B7FE-2A4C-8412-6469AB48C5BA}"/>
              </a:ext>
            </a:extLst>
          </p:cNvPr>
          <p:cNvSpPr/>
          <p:nvPr/>
        </p:nvSpPr>
        <p:spPr>
          <a:xfrm rot="16980523">
            <a:off x="1808616" y="-255655"/>
            <a:ext cx="4053857" cy="7455867"/>
          </a:xfrm>
          <a:prstGeom prst="circularArrow">
            <a:avLst>
              <a:gd name="adj1" fmla="val 10980"/>
              <a:gd name="adj2" fmla="val 1142322"/>
              <a:gd name="adj3" fmla="val 4500000"/>
              <a:gd name="adj4" fmla="val 10800000"/>
              <a:gd name="adj5" fmla="val 12500"/>
            </a:avLst>
          </a:prstGeom>
          <a:gradFill rotWithShape="0">
            <a:gsLst>
              <a:gs pos="23000">
                <a:srgbClr val="FF9289"/>
              </a:gs>
              <a:gs pos="8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gra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17" name="Arco a tutto sesto 16">
            <a:extLst>
              <a:ext uri="{FF2B5EF4-FFF2-40B4-BE49-F238E27FC236}">
                <a16:creationId xmlns:a16="http://schemas.microsoft.com/office/drawing/2014/main" id="{ED233DAA-844C-8040-A7CD-826AD7CF80D8}"/>
              </a:ext>
            </a:extLst>
          </p:cNvPr>
          <p:cNvSpPr/>
          <p:nvPr/>
        </p:nvSpPr>
        <p:spPr>
          <a:xfrm rot="5400000">
            <a:off x="5754276" y="3000357"/>
            <a:ext cx="1814810" cy="5150611"/>
          </a:xfrm>
          <a:prstGeom prst="blockArc">
            <a:avLst>
              <a:gd name="adj1" fmla="val 13500000"/>
              <a:gd name="adj2" fmla="val 10800000"/>
              <a:gd name="adj3" fmla="val 12740"/>
            </a:avLst>
          </a:prstGeom>
          <a:gradFill rotWithShape="0">
            <a:gsLst>
              <a:gs pos="23000">
                <a:srgbClr val="FF9289"/>
              </a:gs>
              <a:gs pos="8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gra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Tree>
    <p:extLst>
      <p:ext uri="{BB962C8B-B14F-4D97-AF65-F5344CB8AC3E}">
        <p14:creationId xmlns:p14="http://schemas.microsoft.com/office/powerpoint/2010/main" val="185987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checkerboard(across)">
                                      <p:cBhvr>
                                        <p:cTn id="10" dur="500"/>
                                        <p:tgtEl>
                                          <p:spTgt spid="1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checkerboard(across)">
                                      <p:cBhvr>
                                        <p:cTn id="15" dur="500"/>
                                        <p:tgtEl>
                                          <p:spTgt spid="1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2">
                                            <p:txEl>
                                              <p:pRg st="3" end="3"/>
                                            </p:txEl>
                                          </p:spTgt>
                                        </p:tgtEl>
                                        <p:attrNameLst>
                                          <p:attrName>style.visibility</p:attrName>
                                        </p:attrNameLst>
                                      </p:cBhvr>
                                      <p:to>
                                        <p:strVal val="visible"/>
                                      </p:to>
                                    </p:set>
                                    <p:animEffect transition="in" filter="checkerboard(across)">
                                      <p:cBhvr>
                                        <p:cTn id="20" dur="500"/>
                                        <p:tgtEl>
                                          <p:spTgt spid="1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dissolve">
                                      <p:cBhvr>
                                        <p:cTn id="25" dur="500"/>
                                        <p:tgtEl>
                                          <p:spTgt spid="1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7A292902-8714-2541-8A41-B9409B21D786}"/>
              </a:ext>
            </a:extLst>
          </p:cNvPr>
          <p:cNvSpPr txBox="1"/>
          <p:nvPr/>
        </p:nvSpPr>
        <p:spPr>
          <a:xfrm>
            <a:off x="5549462" y="6505103"/>
            <a:ext cx="6607836" cy="30777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it-IT" sz="1400" dirty="0">
              <a:solidFill>
                <a:schemeClr val="bg1"/>
              </a:solidFill>
            </a:endParaRPr>
          </a:p>
        </p:txBody>
      </p:sp>
      <p:sp>
        <p:nvSpPr>
          <p:cNvPr id="8" name="Rettangolo 7">
            <a:extLst>
              <a:ext uri="{FF2B5EF4-FFF2-40B4-BE49-F238E27FC236}">
                <a16:creationId xmlns:a16="http://schemas.microsoft.com/office/drawing/2014/main" id="{465E7799-E3A6-2F42-8449-EBAB173E516F}"/>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D61329F2-C866-6642-BAD9-C45009376C82}"/>
              </a:ext>
            </a:extLst>
          </p:cNvPr>
          <p:cNvSpPr/>
          <p:nvPr/>
        </p:nvSpPr>
        <p:spPr>
          <a:xfrm>
            <a:off x="8911987" y="1138606"/>
            <a:ext cx="914400" cy="424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pic>
        <p:nvPicPr>
          <p:cNvPr id="12" name="Immagine 11">
            <a:extLst>
              <a:ext uri="{FF2B5EF4-FFF2-40B4-BE49-F238E27FC236}">
                <a16:creationId xmlns:a16="http://schemas.microsoft.com/office/drawing/2014/main" id="{002F9499-FDD4-A5F5-5021-2BC30A82F3C8}"/>
              </a:ext>
            </a:extLst>
          </p:cNvPr>
          <p:cNvPicPr>
            <a:picLocks noChangeAspect="1"/>
          </p:cNvPicPr>
          <p:nvPr/>
        </p:nvPicPr>
        <p:blipFill>
          <a:blip r:embed="rId3"/>
          <a:stretch>
            <a:fillRect/>
          </a:stretch>
        </p:blipFill>
        <p:spPr>
          <a:xfrm>
            <a:off x="68213" y="3906206"/>
            <a:ext cx="3805090" cy="2562840"/>
          </a:xfrm>
          <a:prstGeom prst="rect">
            <a:avLst/>
          </a:prstGeom>
        </p:spPr>
      </p:pic>
      <p:sp>
        <p:nvSpPr>
          <p:cNvPr id="3" name="CasellaDiTesto 2">
            <a:extLst>
              <a:ext uri="{FF2B5EF4-FFF2-40B4-BE49-F238E27FC236}">
                <a16:creationId xmlns:a16="http://schemas.microsoft.com/office/drawing/2014/main" id="{01A00F2B-D1D2-A460-C533-6EE3808096BA}"/>
              </a:ext>
            </a:extLst>
          </p:cNvPr>
          <p:cNvSpPr txBox="1"/>
          <p:nvPr/>
        </p:nvSpPr>
        <p:spPr>
          <a:xfrm>
            <a:off x="9179774" y="6579366"/>
            <a:ext cx="2994037" cy="30777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it-IT" sz="1400" b="1" dirty="0">
                <a:solidFill>
                  <a:schemeClr val="bg1"/>
                </a:solidFill>
                <a:effectLst/>
              </a:rPr>
              <a:t>World </a:t>
            </a:r>
            <a:r>
              <a:rPr lang="it-IT" sz="1400" b="1" dirty="0" err="1">
                <a:solidFill>
                  <a:schemeClr val="bg1"/>
                </a:solidFill>
                <a:effectLst/>
              </a:rPr>
              <a:t>mental</a:t>
            </a:r>
            <a:r>
              <a:rPr lang="it-IT" sz="1400" b="1" dirty="0">
                <a:solidFill>
                  <a:schemeClr val="bg1"/>
                </a:solidFill>
                <a:effectLst/>
              </a:rPr>
              <a:t> health report 2022</a:t>
            </a:r>
          </a:p>
        </p:txBody>
      </p:sp>
      <p:pic>
        <p:nvPicPr>
          <p:cNvPr id="9" name="Immagine 8">
            <a:extLst>
              <a:ext uri="{FF2B5EF4-FFF2-40B4-BE49-F238E27FC236}">
                <a16:creationId xmlns:a16="http://schemas.microsoft.com/office/drawing/2014/main" id="{8B4CCE1B-5E92-9FDF-76B2-DAA13292B553}"/>
              </a:ext>
            </a:extLst>
          </p:cNvPr>
          <p:cNvPicPr>
            <a:picLocks noChangeAspect="1"/>
          </p:cNvPicPr>
          <p:nvPr/>
        </p:nvPicPr>
        <p:blipFill>
          <a:blip r:embed="rId4"/>
          <a:stretch>
            <a:fillRect/>
          </a:stretch>
        </p:blipFill>
        <p:spPr>
          <a:xfrm>
            <a:off x="4352091" y="4042611"/>
            <a:ext cx="7772400" cy="2426435"/>
          </a:xfrm>
          <a:prstGeom prst="rect">
            <a:avLst/>
          </a:prstGeom>
        </p:spPr>
      </p:pic>
      <p:pic>
        <p:nvPicPr>
          <p:cNvPr id="20" name="Immagine 19">
            <a:extLst>
              <a:ext uri="{FF2B5EF4-FFF2-40B4-BE49-F238E27FC236}">
                <a16:creationId xmlns:a16="http://schemas.microsoft.com/office/drawing/2014/main" id="{DF3A5234-538C-5C8E-FC96-2DD21EA260DB}"/>
              </a:ext>
            </a:extLst>
          </p:cNvPr>
          <p:cNvPicPr>
            <a:picLocks noChangeAspect="1"/>
          </p:cNvPicPr>
          <p:nvPr/>
        </p:nvPicPr>
        <p:blipFill>
          <a:blip r:embed="rId5"/>
          <a:stretch>
            <a:fillRect/>
          </a:stretch>
        </p:blipFill>
        <p:spPr>
          <a:xfrm>
            <a:off x="507673" y="324615"/>
            <a:ext cx="11202032" cy="819189"/>
          </a:xfrm>
          <a:prstGeom prst="rect">
            <a:avLst/>
          </a:prstGeom>
        </p:spPr>
      </p:pic>
      <p:pic>
        <p:nvPicPr>
          <p:cNvPr id="22" name="Immagine 21" descr="Immagine che contiene testo, monitor, screenshot&#10;&#10;Descrizione generata automaticamente">
            <a:extLst>
              <a:ext uri="{FF2B5EF4-FFF2-40B4-BE49-F238E27FC236}">
                <a16:creationId xmlns:a16="http://schemas.microsoft.com/office/drawing/2014/main" id="{1EAEE7CD-0ABF-8ACD-5CA3-B2DF2B6969D6}"/>
              </a:ext>
            </a:extLst>
          </p:cNvPr>
          <p:cNvPicPr>
            <a:picLocks noChangeAspect="1"/>
          </p:cNvPicPr>
          <p:nvPr/>
        </p:nvPicPr>
        <p:blipFill>
          <a:blip r:embed="rId6"/>
          <a:stretch>
            <a:fillRect/>
          </a:stretch>
        </p:blipFill>
        <p:spPr>
          <a:xfrm>
            <a:off x="556828" y="1449805"/>
            <a:ext cx="11202032" cy="2118793"/>
          </a:xfrm>
          <a:prstGeom prst="rect">
            <a:avLst/>
          </a:prstGeom>
        </p:spPr>
      </p:pic>
      <p:sp>
        <p:nvSpPr>
          <p:cNvPr id="23" name="CasellaDiTesto 22">
            <a:extLst>
              <a:ext uri="{FF2B5EF4-FFF2-40B4-BE49-F238E27FC236}">
                <a16:creationId xmlns:a16="http://schemas.microsoft.com/office/drawing/2014/main" id="{777E54EF-89EB-F74C-D797-1A6FCC09BDF8}"/>
              </a:ext>
            </a:extLst>
          </p:cNvPr>
          <p:cNvSpPr txBox="1"/>
          <p:nvPr/>
        </p:nvSpPr>
        <p:spPr>
          <a:xfrm flipV="1">
            <a:off x="507673" y="1043688"/>
            <a:ext cx="11128175" cy="4571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18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E8BC1B49-236A-4F4E-8676-4651F5251803}"/>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CEE9CB37-D4E1-7548-BC10-4A318C993709}"/>
              </a:ext>
            </a:extLst>
          </p:cNvPr>
          <p:cNvSpPr txBox="1"/>
          <p:nvPr/>
        </p:nvSpPr>
        <p:spPr>
          <a:xfrm>
            <a:off x="0" y="326735"/>
            <a:ext cx="12157298" cy="769441"/>
          </a:xfrm>
          <a:prstGeom prst="rect">
            <a:avLst/>
          </a:prstGeom>
          <a:noFill/>
        </p:spPr>
        <p:txBody>
          <a:bodyPr wrap="square" rtlCol="0">
            <a:spAutoFit/>
          </a:bodyPr>
          <a:lstStyle/>
          <a:p>
            <a:pPr algn="ctr"/>
            <a:r>
              <a:rPr lang="it-IT" sz="2200" b="1" i="1" u="none" strike="noStrike" dirty="0">
                <a:solidFill>
                  <a:srgbClr val="212121"/>
                </a:solidFill>
                <a:effectLst/>
              </a:rPr>
              <a:t>Examining </a:t>
            </a:r>
            <a:r>
              <a:rPr lang="it-IT" sz="2200" b="1" i="1" u="none" strike="noStrike" dirty="0" err="1">
                <a:solidFill>
                  <a:srgbClr val="212121"/>
                </a:solidFill>
                <a:effectLst/>
              </a:rPr>
              <a:t>Caretaker</a:t>
            </a:r>
            <a:r>
              <a:rPr lang="it-IT" sz="2200" b="1" i="1" u="none" strike="noStrike" dirty="0">
                <a:solidFill>
                  <a:srgbClr val="212121"/>
                </a:solidFill>
                <a:effectLst/>
              </a:rPr>
              <a:t> </a:t>
            </a:r>
            <a:r>
              <a:rPr lang="it-IT" sz="2200" b="1" i="1" u="none" strike="noStrike" dirty="0" err="1">
                <a:solidFill>
                  <a:srgbClr val="212121"/>
                </a:solidFill>
                <a:effectLst/>
              </a:rPr>
              <a:t>Attitudes</a:t>
            </a:r>
            <a:r>
              <a:rPr lang="it-IT" sz="2200" b="1" i="1" u="none" strike="noStrike" dirty="0">
                <a:solidFill>
                  <a:srgbClr val="212121"/>
                </a:solidFill>
                <a:effectLst/>
              </a:rPr>
              <a:t> </a:t>
            </a:r>
            <a:r>
              <a:rPr lang="it-IT" sz="2200" b="1" i="1" u="none" strike="noStrike" dirty="0" err="1">
                <a:solidFill>
                  <a:srgbClr val="212121"/>
                </a:solidFill>
                <a:effectLst/>
              </a:rPr>
              <a:t>Towards</a:t>
            </a:r>
            <a:r>
              <a:rPr lang="it-IT" sz="2200" b="1" i="1" u="none" strike="noStrike" dirty="0">
                <a:solidFill>
                  <a:srgbClr val="212121"/>
                </a:solidFill>
                <a:effectLst/>
              </a:rPr>
              <a:t> </a:t>
            </a:r>
            <a:r>
              <a:rPr lang="it-IT" sz="2200" b="1" i="1" u="none" strike="noStrike" dirty="0" err="1">
                <a:solidFill>
                  <a:srgbClr val="212121"/>
                </a:solidFill>
                <a:effectLst/>
              </a:rPr>
              <a:t>Primary</a:t>
            </a:r>
            <a:r>
              <a:rPr lang="it-IT" sz="2200" b="1" i="1" u="none" strike="noStrike" dirty="0">
                <a:solidFill>
                  <a:srgbClr val="212121"/>
                </a:solidFill>
                <a:effectLst/>
              </a:rPr>
              <a:t> </a:t>
            </a:r>
            <a:r>
              <a:rPr lang="it-IT" sz="2200" b="1" i="1" u="none" strike="noStrike" dirty="0" err="1">
                <a:solidFill>
                  <a:srgbClr val="212121"/>
                </a:solidFill>
                <a:effectLst/>
              </a:rPr>
              <a:t>Prevention</a:t>
            </a:r>
            <a:r>
              <a:rPr lang="it-IT" sz="2200" b="1" i="1" u="none" strike="noStrike" dirty="0">
                <a:solidFill>
                  <a:srgbClr val="212121"/>
                </a:solidFill>
                <a:effectLst/>
              </a:rPr>
              <a:t> of </a:t>
            </a:r>
            <a:r>
              <a:rPr lang="it-IT" sz="2200" b="1" i="1" u="none" strike="noStrike" dirty="0" err="1">
                <a:solidFill>
                  <a:srgbClr val="212121"/>
                </a:solidFill>
                <a:effectLst/>
              </a:rPr>
              <a:t>Pediatric</a:t>
            </a:r>
            <a:r>
              <a:rPr lang="it-IT" sz="2200" b="1" i="1" u="none" strike="noStrike" dirty="0">
                <a:solidFill>
                  <a:srgbClr val="212121"/>
                </a:solidFill>
                <a:effectLst/>
              </a:rPr>
              <a:t> </a:t>
            </a:r>
            <a:r>
              <a:rPr lang="it-IT" sz="2200" b="1" i="1" u="none" strike="noStrike" dirty="0" err="1">
                <a:solidFill>
                  <a:srgbClr val="212121"/>
                </a:solidFill>
                <a:effectLst/>
              </a:rPr>
              <a:t>Behavioral</a:t>
            </a:r>
            <a:r>
              <a:rPr lang="it-IT" sz="2200" b="1" i="1" u="none" strike="noStrike" dirty="0">
                <a:solidFill>
                  <a:srgbClr val="212121"/>
                </a:solidFill>
                <a:effectLst/>
              </a:rPr>
              <a:t> Health </a:t>
            </a:r>
            <a:r>
              <a:rPr lang="it-IT" sz="2200" b="1" i="1" u="none" strike="noStrike" dirty="0" err="1">
                <a:solidFill>
                  <a:srgbClr val="212121"/>
                </a:solidFill>
                <a:effectLst/>
              </a:rPr>
              <a:t>Problems</a:t>
            </a:r>
            <a:r>
              <a:rPr lang="it-IT" sz="2200" b="1" i="1" u="none" strike="noStrike" dirty="0">
                <a:solidFill>
                  <a:srgbClr val="212121"/>
                </a:solidFill>
                <a:effectLst/>
              </a:rPr>
              <a:t> in </a:t>
            </a:r>
            <a:r>
              <a:rPr lang="it-IT" sz="2200" b="1" i="1" u="none" strike="noStrike" dirty="0" err="1">
                <a:solidFill>
                  <a:srgbClr val="212121"/>
                </a:solidFill>
                <a:effectLst/>
              </a:rPr>
              <a:t>Integrated</a:t>
            </a:r>
            <a:r>
              <a:rPr lang="it-IT" sz="2200" b="1" i="1" u="none" strike="noStrike" dirty="0">
                <a:solidFill>
                  <a:srgbClr val="212121"/>
                </a:solidFill>
                <a:effectLst/>
              </a:rPr>
              <a:t> Care</a:t>
            </a:r>
            <a:endParaRPr lang="it-IT" sz="2200" b="1" i="1" dirty="0">
              <a:solidFill>
                <a:schemeClr val="tx1"/>
              </a:solidFill>
              <a:effectLst/>
            </a:endParaRPr>
          </a:p>
        </p:txBody>
      </p:sp>
      <p:sp>
        <p:nvSpPr>
          <p:cNvPr id="2" name="CasellaDiTesto 1">
            <a:extLst>
              <a:ext uri="{FF2B5EF4-FFF2-40B4-BE49-F238E27FC236}">
                <a16:creationId xmlns:a16="http://schemas.microsoft.com/office/drawing/2014/main" id="{4DD4E2CA-CD15-3B2A-9329-5965319FB166}"/>
              </a:ext>
            </a:extLst>
          </p:cNvPr>
          <p:cNvSpPr txBox="1"/>
          <p:nvPr/>
        </p:nvSpPr>
        <p:spPr>
          <a:xfrm flipV="1">
            <a:off x="507673" y="1043688"/>
            <a:ext cx="11128175" cy="4571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ttangolo 2">
            <a:extLst>
              <a:ext uri="{FF2B5EF4-FFF2-40B4-BE49-F238E27FC236}">
                <a16:creationId xmlns:a16="http://schemas.microsoft.com/office/drawing/2014/main" id="{63E1A35D-4963-A716-3F19-5B4A155DAD53}"/>
              </a:ext>
            </a:extLst>
          </p:cNvPr>
          <p:cNvSpPr/>
          <p:nvPr/>
        </p:nvSpPr>
        <p:spPr>
          <a:xfrm>
            <a:off x="5140036" y="2105888"/>
            <a:ext cx="1787237"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rgbClr val="FF0000"/>
                </a:solidFill>
              </a:ln>
              <a:solidFill>
                <a:srgbClr val="FF0000"/>
              </a:solidFill>
            </a:endParaRPr>
          </a:p>
        </p:txBody>
      </p:sp>
      <p:sp>
        <p:nvSpPr>
          <p:cNvPr id="5" name="CasellaDiTesto 4">
            <a:extLst>
              <a:ext uri="{FF2B5EF4-FFF2-40B4-BE49-F238E27FC236}">
                <a16:creationId xmlns:a16="http://schemas.microsoft.com/office/drawing/2014/main" id="{E5AAED3D-D0F4-7881-3891-A04963F44E99}"/>
              </a:ext>
            </a:extLst>
          </p:cNvPr>
          <p:cNvSpPr txBox="1"/>
          <p:nvPr/>
        </p:nvSpPr>
        <p:spPr>
          <a:xfrm>
            <a:off x="6030687" y="6554151"/>
            <a:ext cx="6110514" cy="276999"/>
          </a:xfrm>
          <a:prstGeom prst="rect">
            <a:avLst/>
          </a:prstGeom>
          <a:noFill/>
        </p:spPr>
        <p:txBody>
          <a:bodyPr wrap="square">
            <a:spAutoFit/>
          </a:bodyPr>
          <a:lstStyle/>
          <a:p>
            <a:r>
              <a:rPr lang="it-IT" sz="1200" b="1" i="0" u="none" strike="noStrike" dirty="0">
                <a:solidFill>
                  <a:schemeClr val="bg1"/>
                </a:solidFill>
                <a:effectLst/>
              </a:rPr>
              <a:t>Zimmermann M, </a:t>
            </a:r>
            <a:r>
              <a:rPr lang="it-IT" sz="1200" b="1" i="0" u="none" strike="noStrike" dirty="0" err="1">
                <a:solidFill>
                  <a:schemeClr val="bg1"/>
                </a:solidFill>
                <a:effectLst/>
              </a:rPr>
              <a:t>O'Donohue</a:t>
            </a:r>
            <a:r>
              <a:rPr lang="it-IT" sz="1200" b="1" i="0" u="none" strike="noStrike" dirty="0">
                <a:solidFill>
                  <a:schemeClr val="bg1"/>
                </a:solidFill>
                <a:effectLst/>
              </a:rPr>
              <a:t> </a:t>
            </a:r>
            <a:r>
              <a:rPr lang="it-IT" sz="1200" b="1" i="0" u="none" strike="noStrike" dirty="0" err="1">
                <a:solidFill>
                  <a:schemeClr val="bg1"/>
                </a:solidFill>
                <a:effectLst/>
              </a:rPr>
              <a:t>W</a:t>
            </a:r>
            <a:r>
              <a:rPr lang="it-IT" sz="1200" b="1" i="0" u="none" strike="noStrike" dirty="0">
                <a:solidFill>
                  <a:schemeClr val="bg1"/>
                </a:solidFill>
                <a:effectLst/>
              </a:rPr>
              <a:t>, </a:t>
            </a:r>
            <a:r>
              <a:rPr lang="it-IT" sz="1200" b="1" i="0" u="none" strike="noStrike" dirty="0" err="1">
                <a:solidFill>
                  <a:schemeClr val="bg1"/>
                </a:solidFill>
                <a:effectLst/>
              </a:rPr>
              <a:t>Zepeda</a:t>
            </a:r>
            <a:r>
              <a:rPr lang="it-IT" sz="1200" b="1" i="0" u="none" strike="noStrike" dirty="0">
                <a:solidFill>
                  <a:schemeClr val="bg1"/>
                </a:solidFill>
                <a:effectLst/>
              </a:rPr>
              <a:t> M, </a:t>
            </a:r>
            <a:r>
              <a:rPr lang="it-IT" sz="1200" b="1" i="0" u="none" strike="noStrike" dirty="0" err="1">
                <a:solidFill>
                  <a:schemeClr val="bg1"/>
                </a:solidFill>
                <a:effectLst/>
              </a:rPr>
              <a:t>Woodley</a:t>
            </a:r>
            <a:r>
              <a:rPr lang="it-IT" sz="1200" b="1" i="0" u="none" strike="noStrike" dirty="0">
                <a:solidFill>
                  <a:schemeClr val="bg1"/>
                </a:solidFill>
                <a:effectLst/>
              </a:rPr>
              <a:t> A. </a:t>
            </a:r>
            <a:r>
              <a:rPr lang="it-IT" sz="1200" b="1" i="0" u="none" strike="noStrike" dirty="0" err="1">
                <a:solidFill>
                  <a:schemeClr val="bg1"/>
                </a:solidFill>
                <a:effectLst/>
              </a:rPr>
              <a:t>J</a:t>
            </a:r>
            <a:r>
              <a:rPr lang="it-IT" sz="1200" b="1" i="0" u="none" strike="noStrike" dirty="0">
                <a:solidFill>
                  <a:schemeClr val="bg1"/>
                </a:solidFill>
                <a:effectLst/>
              </a:rPr>
              <a:t> </a:t>
            </a:r>
            <a:r>
              <a:rPr lang="it-IT" sz="1200" b="1" i="0" u="none" strike="noStrike" dirty="0" err="1">
                <a:solidFill>
                  <a:schemeClr val="bg1"/>
                </a:solidFill>
                <a:effectLst/>
              </a:rPr>
              <a:t>Behav</a:t>
            </a:r>
            <a:r>
              <a:rPr lang="it-IT" sz="1200" b="1" i="0" u="none" strike="noStrike" dirty="0">
                <a:solidFill>
                  <a:schemeClr val="bg1"/>
                </a:solidFill>
                <a:effectLst/>
              </a:rPr>
              <a:t> Health </a:t>
            </a:r>
            <a:r>
              <a:rPr lang="it-IT" sz="1200" b="1" i="0" u="none" strike="noStrike" dirty="0" err="1">
                <a:solidFill>
                  <a:schemeClr val="bg1"/>
                </a:solidFill>
                <a:effectLst/>
              </a:rPr>
              <a:t>Serv</a:t>
            </a:r>
            <a:r>
              <a:rPr lang="it-IT" sz="1200" b="1" i="0" u="none" strike="noStrike" dirty="0">
                <a:solidFill>
                  <a:schemeClr val="bg1"/>
                </a:solidFill>
                <a:effectLst/>
              </a:rPr>
              <a:t> Res. 2021 </a:t>
            </a:r>
            <a:r>
              <a:rPr lang="it-IT" sz="1200" b="1" i="0" u="none" strike="noStrike" dirty="0" err="1">
                <a:solidFill>
                  <a:schemeClr val="bg1"/>
                </a:solidFill>
                <a:effectLst/>
              </a:rPr>
              <a:t>Jan</a:t>
            </a:r>
            <a:endParaRPr lang="it-IT" sz="1200" b="1" i="0" u="none" strike="noStrike" dirty="0">
              <a:solidFill>
                <a:schemeClr val="bg1"/>
              </a:solidFill>
              <a:effectLst/>
            </a:endParaRPr>
          </a:p>
        </p:txBody>
      </p:sp>
      <p:pic>
        <p:nvPicPr>
          <p:cNvPr id="7" name="Immagine 6">
            <a:extLst>
              <a:ext uri="{FF2B5EF4-FFF2-40B4-BE49-F238E27FC236}">
                <a16:creationId xmlns:a16="http://schemas.microsoft.com/office/drawing/2014/main" id="{DAB4AB20-6368-051D-0F71-D1282B86373F}"/>
              </a:ext>
            </a:extLst>
          </p:cNvPr>
          <p:cNvPicPr>
            <a:picLocks noChangeAspect="1"/>
          </p:cNvPicPr>
          <p:nvPr/>
        </p:nvPicPr>
        <p:blipFill>
          <a:blip r:embed="rId3"/>
          <a:stretch>
            <a:fillRect/>
          </a:stretch>
        </p:blipFill>
        <p:spPr>
          <a:xfrm>
            <a:off x="1593850" y="1357080"/>
            <a:ext cx="8343436" cy="5130801"/>
          </a:xfrm>
          <a:prstGeom prst="rect">
            <a:avLst/>
          </a:prstGeom>
        </p:spPr>
      </p:pic>
      <p:sp>
        <p:nvSpPr>
          <p:cNvPr id="14" name="CasellaDiTesto 13">
            <a:extLst>
              <a:ext uri="{FF2B5EF4-FFF2-40B4-BE49-F238E27FC236}">
                <a16:creationId xmlns:a16="http://schemas.microsoft.com/office/drawing/2014/main" id="{A5C858F0-09D1-2007-381B-C1803FCAB621}"/>
              </a:ext>
            </a:extLst>
          </p:cNvPr>
          <p:cNvSpPr txBox="1"/>
          <p:nvPr/>
        </p:nvSpPr>
        <p:spPr>
          <a:xfrm>
            <a:off x="2380344" y="1128267"/>
            <a:ext cx="6691086" cy="369332"/>
          </a:xfrm>
          <a:prstGeom prst="rect">
            <a:avLst/>
          </a:prstGeom>
          <a:noFill/>
        </p:spPr>
        <p:txBody>
          <a:bodyPr wrap="square">
            <a:spAutoFit/>
          </a:bodyPr>
          <a:lstStyle/>
          <a:p>
            <a:pPr algn="ctr"/>
            <a:r>
              <a:rPr lang="it-IT" b="1" dirty="0">
                <a:solidFill>
                  <a:srgbClr val="0071B6"/>
                </a:solidFill>
                <a:effectLst/>
              </a:rPr>
              <a:t>Rank order of </a:t>
            </a:r>
            <a:r>
              <a:rPr lang="it-IT" b="1" dirty="0" err="1">
                <a:solidFill>
                  <a:srgbClr val="0071B6"/>
                </a:solidFill>
                <a:effectLst/>
              </a:rPr>
              <a:t>importance</a:t>
            </a:r>
            <a:r>
              <a:rPr lang="it-IT" b="1" dirty="0">
                <a:solidFill>
                  <a:srgbClr val="0071B6"/>
                </a:solidFill>
                <a:effectLst/>
              </a:rPr>
              <a:t> of </a:t>
            </a:r>
            <a:r>
              <a:rPr lang="it-IT" b="1" dirty="0" err="1">
                <a:solidFill>
                  <a:srgbClr val="0071B6"/>
                </a:solidFill>
                <a:effectLst/>
              </a:rPr>
              <a:t>preventing</a:t>
            </a:r>
            <a:r>
              <a:rPr lang="it-IT" b="1" dirty="0">
                <a:solidFill>
                  <a:srgbClr val="0071B6"/>
                </a:solidFill>
                <a:effectLst/>
              </a:rPr>
              <a:t> </a:t>
            </a:r>
            <a:r>
              <a:rPr lang="it-IT" b="1" dirty="0" err="1">
                <a:solidFill>
                  <a:srgbClr val="0071B6"/>
                </a:solidFill>
                <a:effectLst/>
              </a:rPr>
              <a:t>behavioral</a:t>
            </a:r>
            <a:r>
              <a:rPr lang="it-IT" b="1" dirty="0">
                <a:solidFill>
                  <a:srgbClr val="0071B6"/>
                </a:solidFill>
                <a:effectLst/>
              </a:rPr>
              <a:t> health disorders</a:t>
            </a:r>
          </a:p>
        </p:txBody>
      </p:sp>
    </p:spTree>
    <p:extLst>
      <p:ext uri="{BB962C8B-B14F-4D97-AF65-F5344CB8AC3E}">
        <p14:creationId xmlns:p14="http://schemas.microsoft.com/office/powerpoint/2010/main" val="3280909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7A292902-8714-2541-8A41-B9409B21D786}"/>
              </a:ext>
            </a:extLst>
          </p:cNvPr>
          <p:cNvSpPr txBox="1"/>
          <p:nvPr/>
        </p:nvSpPr>
        <p:spPr>
          <a:xfrm>
            <a:off x="9179774" y="6579366"/>
            <a:ext cx="2994037" cy="30777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it-IT" sz="1400" b="1" dirty="0">
                <a:solidFill>
                  <a:schemeClr val="bg1"/>
                </a:solidFill>
                <a:effectLst/>
              </a:rPr>
              <a:t>World </a:t>
            </a:r>
            <a:r>
              <a:rPr lang="it-IT" sz="1400" b="1" dirty="0" err="1">
                <a:solidFill>
                  <a:schemeClr val="bg1"/>
                </a:solidFill>
                <a:effectLst/>
              </a:rPr>
              <a:t>mental</a:t>
            </a:r>
            <a:r>
              <a:rPr lang="it-IT" sz="1400" b="1" dirty="0">
                <a:solidFill>
                  <a:schemeClr val="bg1"/>
                </a:solidFill>
                <a:effectLst/>
              </a:rPr>
              <a:t> health report 2022</a:t>
            </a:r>
          </a:p>
        </p:txBody>
      </p:sp>
      <p:sp>
        <p:nvSpPr>
          <p:cNvPr id="8" name="Rettangolo 7">
            <a:extLst>
              <a:ext uri="{FF2B5EF4-FFF2-40B4-BE49-F238E27FC236}">
                <a16:creationId xmlns:a16="http://schemas.microsoft.com/office/drawing/2014/main" id="{465E7799-E3A6-2F42-8449-EBAB173E516F}"/>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D61329F2-C866-6642-BAD9-C45009376C82}"/>
              </a:ext>
            </a:extLst>
          </p:cNvPr>
          <p:cNvSpPr/>
          <p:nvPr/>
        </p:nvSpPr>
        <p:spPr>
          <a:xfrm>
            <a:off x="8911987" y="1138606"/>
            <a:ext cx="914400" cy="424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13" name="CasellaDiTesto 12">
            <a:extLst>
              <a:ext uri="{FF2B5EF4-FFF2-40B4-BE49-F238E27FC236}">
                <a16:creationId xmlns:a16="http://schemas.microsoft.com/office/drawing/2014/main" id="{6812D8F7-87F0-211A-FDD3-611F88F0A98B}"/>
              </a:ext>
            </a:extLst>
          </p:cNvPr>
          <p:cNvSpPr txBox="1"/>
          <p:nvPr/>
        </p:nvSpPr>
        <p:spPr>
          <a:xfrm flipV="1">
            <a:off x="507673" y="1043688"/>
            <a:ext cx="11128175" cy="4571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CasellaDiTesto 5">
            <a:extLst>
              <a:ext uri="{FF2B5EF4-FFF2-40B4-BE49-F238E27FC236}">
                <a16:creationId xmlns:a16="http://schemas.microsoft.com/office/drawing/2014/main" id="{B9E3ED29-7DF2-2402-9E02-58A69E7374A7}"/>
              </a:ext>
            </a:extLst>
          </p:cNvPr>
          <p:cNvSpPr txBox="1"/>
          <p:nvPr/>
        </p:nvSpPr>
        <p:spPr>
          <a:xfrm>
            <a:off x="507673" y="1973703"/>
            <a:ext cx="4081262" cy="1631216"/>
          </a:xfrm>
          <a:prstGeom prst="rect">
            <a:avLst/>
          </a:prstGeom>
          <a:noFill/>
        </p:spPr>
        <p:txBody>
          <a:bodyPr wrap="square">
            <a:spAutoFit/>
          </a:bodyPr>
          <a:lstStyle/>
          <a:p>
            <a:pPr marL="342900" indent="-342900">
              <a:buFont typeface="Arial" panose="020B0604020202020204" pitchFamily="34" charset="0"/>
              <a:buChar char="•"/>
            </a:pPr>
            <a:r>
              <a:rPr lang="it-IT" sz="2000" dirty="0"/>
              <a:t>Sviluppare relazioni positive</a:t>
            </a:r>
          </a:p>
          <a:p>
            <a:pPr marL="342900" indent="-342900">
              <a:buFont typeface="Arial" panose="020B0604020202020204" pitchFamily="34" charset="0"/>
              <a:buChar char="•"/>
            </a:pPr>
            <a:r>
              <a:rPr lang="it-IT" sz="2000" dirty="0"/>
              <a:t>Contribuire allo sviluppo della comunità</a:t>
            </a:r>
          </a:p>
          <a:p>
            <a:pPr marL="342900" indent="-342900">
              <a:buFont typeface="Arial" panose="020B0604020202020204" pitchFamily="34" charset="0"/>
              <a:buChar char="•"/>
            </a:pPr>
            <a:r>
              <a:rPr lang="it-IT" sz="2000" dirty="0"/>
              <a:t>Ottenere un senso appartenenza</a:t>
            </a:r>
          </a:p>
          <a:p>
            <a:pPr marL="342900" indent="-342900">
              <a:buFont typeface="Arial" panose="020B0604020202020204" pitchFamily="34" charset="0"/>
              <a:buChar char="•"/>
            </a:pPr>
            <a:r>
              <a:rPr lang="it-IT" sz="2000" dirty="0"/>
              <a:t>Entrare in empatia con gli altri</a:t>
            </a:r>
          </a:p>
        </p:txBody>
      </p:sp>
      <p:pic>
        <p:nvPicPr>
          <p:cNvPr id="12" name="Immagine 11" descr="Immagine che contiene testo, Carattere, schermata, Elementi grafici&#10;&#10;Descrizione generata automaticamente">
            <a:extLst>
              <a:ext uri="{FF2B5EF4-FFF2-40B4-BE49-F238E27FC236}">
                <a16:creationId xmlns:a16="http://schemas.microsoft.com/office/drawing/2014/main" id="{0E935EE8-D19E-6AC7-2BB2-FF089736A7C7}"/>
              </a:ext>
            </a:extLst>
          </p:cNvPr>
          <p:cNvPicPr>
            <a:picLocks noChangeAspect="1"/>
          </p:cNvPicPr>
          <p:nvPr/>
        </p:nvPicPr>
        <p:blipFill>
          <a:blip r:embed="rId3"/>
          <a:stretch>
            <a:fillRect/>
          </a:stretch>
        </p:blipFill>
        <p:spPr>
          <a:xfrm>
            <a:off x="4529662" y="1124792"/>
            <a:ext cx="4072468" cy="5226334"/>
          </a:xfrm>
          <a:prstGeom prst="rect">
            <a:avLst/>
          </a:prstGeom>
        </p:spPr>
      </p:pic>
      <p:sp>
        <p:nvSpPr>
          <p:cNvPr id="15" name="CasellaDiTesto 14">
            <a:extLst>
              <a:ext uri="{FF2B5EF4-FFF2-40B4-BE49-F238E27FC236}">
                <a16:creationId xmlns:a16="http://schemas.microsoft.com/office/drawing/2014/main" id="{8DD9B60B-FB27-342A-A5CB-875077E28C45}"/>
              </a:ext>
            </a:extLst>
          </p:cNvPr>
          <p:cNvSpPr txBox="1"/>
          <p:nvPr/>
        </p:nvSpPr>
        <p:spPr>
          <a:xfrm>
            <a:off x="-1" y="351136"/>
            <a:ext cx="12173811" cy="430887"/>
          </a:xfrm>
          <a:prstGeom prst="rect">
            <a:avLst/>
          </a:prstGeom>
          <a:noFill/>
        </p:spPr>
        <p:txBody>
          <a:bodyPr wrap="square">
            <a:spAutoFit/>
          </a:bodyPr>
          <a:lstStyle/>
          <a:p>
            <a:pPr algn="ctr"/>
            <a:r>
              <a:rPr lang="it-IT" sz="2200" b="1" i="1" dirty="0" err="1">
                <a:solidFill>
                  <a:srgbClr val="A61C8F"/>
                </a:solidFill>
                <a:effectLst/>
              </a:rPr>
              <a:t>Mental</a:t>
            </a:r>
            <a:r>
              <a:rPr lang="it-IT" sz="2200" b="1" i="1" dirty="0">
                <a:solidFill>
                  <a:srgbClr val="A61C8F"/>
                </a:solidFill>
                <a:effectLst/>
              </a:rPr>
              <a:t> health </a:t>
            </a:r>
            <a:r>
              <a:rPr lang="it-IT" sz="2200" b="1" i="1" dirty="0" err="1">
                <a:solidFill>
                  <a:srgbClr val="A61C8F"/>
                </a:solidFill>
                <a:effectLst/>
              </a:rPr>
              <a:t>has</a:t>
            </a:r>
            <a:r>
              <a:rPr lang="it-IT" sz="2200" b="1" i="1" dirty="0">
                <a:solidFill>
                  <a:srgbClr val="A61C8F"/>
                </a:solidFill>
                <a:effectLst/>
              </a:rPr>
              <a:t> </a:t>
            </a:r>
            <a:r>
              <a:rPr lang="it-IT" sz="2200" b="1" i="1" dirty="0" err="1">
                <a:solidFill>
                  <a:srgbClr val="A61C8F"/>
                </a:solidFill>
                <a:effectLst/>
              </a:rPr>
              <a:t>intrinsic</a:t>
            </a:r>
            <a:r>
              <a:rPr lang="it-IT" sz="2200" b="1" i="1" dirty="0">
                <a:solidFill>
                  <a:srgbClr val="A61C8F"/>
                </a:solidFill>
                <a:effectLst/>
              </a:rPr>
              <a:t> and </a:t>
            </a:r>
            <a:r>
              <a:rPr lang="it-IT" sz="2200" b="1" i="1" dirty="0" err="1">
                <a:solidFill>
                  <a:srgbClr val="A61C8F"/>
                </a:solidFill>
                <a:effectLst/>
              </a:rPr>
              <a:t>instrumental</a:t>
            </a:r>
            <a:r>
              <a:rPr lang="it-IT" sz="2200" b="1" i="1" dirty="0">
                <a:solidFill>
                  <a:srgbClr val="A61C8F"/>
                </a:solidFill>
                <a:effectLst/>
              </a:rPr>
              <a:t> </a:t>
            </a:r>
            <a:r>
              <a:rPr lang="it-IT" sz="2200" b="1" i="1" dirty="0" err="1">
                <a:solidFill>
                  <a:srgbClr val="A61C8F"/>
                </a:solidFill>
                <a:effectLst/>
              </a:rPr>
              <a:t>value</a:t>
            </a:r>
            <a:r>
              <a:rPr lang="it-IT" sz="2200" b="1" i="1" dirty="0">
                <a:solidFill>
                  <a:srgbClr val="A61C8F"/>
                </a:solidFill>
                <a:effectLst/>
              </a:rPr>
              <a:t>, </a:t>
            </a:r>
            <a:r>
              <a:rPr lang="it-IT" sz="2200" b="1" i="1" dirty="0" err="1">
                <a:solidFill>
                  <a:srgbClr val="A61C8F"/>
                </a:solidFill>
                <a:effectLst/>
              </a:rPr>
              <a:t>helping</a:t>
            </a:r>
            <a:r>
              <a:rPr lang="it-IT" sz="2200" b="1" i="1" dirty="0">
                <a:solidFill>
                  <a:srgbClr val="A61C8F"/>
                </a:solidFill>
                <a:effectLst/>
              </a:rPr>
              <a:t> </a:t>
            </a:r>
            <a:r>
              <a:rPr lang="it-IT" sz="2200" b="1" i="1" dirty="0" err="1">
                <a:solidFill>
                  <a:srgbClr val="A61C8F"/>
                </a:solidFill>
                <a:effectLst/>
              </a:rPr>
              <a:t>us</a:t>
            </a:r>
            <a:r>
              <a:rPr lang="it-IT" sz="2200" b="1" i="1" dirty="0">
                <a:solidFill>
                  <a:srgbClr val="A61C8F"/>
                </a:solidFill>
                <a:effectLst/>
              </a:rPr>
              <a:t> to </a:t>
            </a:r>
            <a:r>
              <a:rPr lang="it-IT" sz="2200" b="1" i="1" dirty="0" err="1">
                <a:solidFill>
                  <a:srgbClr val="A61C8F"/>
                </a:solidFill>
                <a:effectLst/>
              </a:rPr>
              <a:t>connect</a:t>
            </a:r>
            <a:r>
              <a:rPr lang="it-IT" sz="2200" b="1" i="1" dirty="0">
                <a:solidFill>
                  <a:srgbClr val="A61C8F"/>
                </a:solidFill>
                <a:effectLst/>
              </a:rPr>
              <a:t>, </a:t>
            </a:r>
            <a:r>
              <a:rPr lang="it-IT" sz="2200" b="1" i="1" dirty="0" err="1">
                <a:solidFill>
                  <a:srgbClr val="A61C8F"/>
                </a:solidFill>
                <a:effectLst/>
              </a:rPr>
              <a:t>function</a:t>
            </a:r>
            <a:r>
              <a:rPr lang="it-IT" sz="2200" b="1" i="1" dirty="0">
                <a:solidFill>
                  <a:srgbClr val="A61C8F"/>
                </a:solidFill>
                <a:effectLst/>
              </a:rPr>
              <a:t>, </a:t>
            </a:r>
            <a:r>
              <a:rPr lang="it-IT" sz="2200" b="1" i="1" dirty="0" err="1">
                <a:solidFill>
                  <a:srgbClr val="A61C8F"/>
                </a:solidFill>
                <a:effectLst/>
              </a:rPr>
              <a:t>cope</a:t>
            </a:r>
            <a:r>
              <a:rPr lang="it-IT" sz="2200" b="1" i="1" dirty="0">
                <a:solidFill>
                  <a:srgbClr val="A61C8F"/>
                </a:solidFill>
                <a:effectLst/>
              </a:rPr>
              <a:t> and </a:t>
            </a:r>
            <a:r>
              <a:rPr lang="it-IT" sz="2200" b="1" i="1" dirty="0" err="1">
                <a:solidFill>
                  <a:srgbClr val="A61C8F"/>
                </a:solidFill>
                <a:effectLst/>
              </a:rPr>
              <a:t>thrive</a:t>
            </a:r>
            <a:endParaRPr lang="it-IT" sz="2200" b="1" i="1" dirty="0">
              <a:solidFill>
                <a:srgbClr val="A61C8F"/>
              </a:solidFill>
              <a:effectLst/>
            </a:endParaRPr>
          </a:p>
        </p:txBody>
      </p:sp>
      <p:sp>
        <p:nvSpPr>
          <p:cNvPr id="17" name="CasellaDiTesto 16">
            <a:extLst>
              <a:ext uri="{FF2B5EF4-FFF2-40B4-BE49-F238E27FC236}">
                <a16:creationId xmlns:a16="http://schemas.microsoft.com/office/drawing/2014/main" id="{6CD66F9D-1E78-AC52-5104-2ABC6EB44FB8}"/>
              </a:ext>
            </a:extLst>
          </p:cNvPr>
          <p:cNvSpPr txBox="1"/>
          <p:nvPr/>
        </p:nvSpPr>
        <p:spPr>
          <a:xfrm>
            <a:off x="8602130" y="1598138"/>
            <a:ext cx="3571678" cy="1631216"/>
          </a:xfrm>
          <a:prstGeom prst="rect">
            <a:avLst/>
          </a:prstGeom>
          <a:noFill/>
        </p:spPr>
        <p:txBody>
          <a:bodyPr wrap="square">
            <a:spAutoFit/>
          </a:bodyPr>
          <a:lstStyle/>
          <a:p>
            <a:pPr marL="342900" indent="-342900">
              <a:buFont typeface="Arial" panose="020B0604020202020204" pitchFamily="34" charset="0"/>
              <a:buChar char="•"/>
            </a:pPr>
            <a:r>
              <a:rPr lang="it-IT" sz="2000" dirty="0"/>
              <a:t>Applicare abilità cognitive</a:t>
            </a:r>
          </a:p>
          <a:p>
            <a:pPr marL="342900" indent="-342900">
              <a:buFont typeface="Arial" panose="020B0604020202020204" pitchFamily="34" charset="0"/>
              <a:buChar char="•"/>
            </a:pPr>
            <a:r>
              <a:rPr lang="it-IT" sz="2000" dirty="0"/>
              <a:t>Conseguire un'istruzione</a:t>
            </a:r>
          </a:p>
          <a:p>
            <a:pPr marL="342900" indent="-342900">
              <a:buFont typeface="Arial" panose="020B0604020202020204" pitchFamily="34" charset="0"/>
              <a:buChar char="•"/>
            </a:pPr>
            <a:r>
              <a:rPr lang="it-IT" sz="2000" dirty="0"/>
              <a:t>Guadagnarsi da vivere</a:t>
            </a:r>
          </a:p>
          <a:p>
            <a:pPr marL="342900" indent="-342900">
              <a:buFont typeface="Arial" panose="020B0604020202020204" pitchFamily="34" charset="0"/>
              <a:buChar char="•"/>
            </a:pPr>
            <a:r>
              <a:rPr lang="it-IT" sz="2000" dirty="0"/>
              <a:t>Fare scelte sane</a:t>
            </a:r>
          </a:p>
          <a:p>
            <a:pPr marL="342900" indent="-342900">
              <a:buFont typeface="Arial" panose="020B0604020202020204" pitchFamily="34" charset="0"/>
              <a:buChar char="•"/>
            </a:pPr>
            <a:r>
              <a:rPr lang="it-IT" sz="2000" dirty="0"/>
              <a:t>Imparare nuove abilità</a:t>
            </a:r>
            <a:endParaRPr lang="it-IT" dirty="0"/>
          </a:p>
        </p:txBody>
      </p:sp>
      <p:sp>
        <p:nvSpPr>
          <p:cNvPr id="20" name="CasellaDiTesto 19">
            <a:extLst>
              <a:ext uri="{FF2B5EF4-FFF2-40B4-BE49-F238E27FC236}">
                <a16:creationId xmlns:a16="http://schemas.microsoft.com/office/drawing/2014/main" id="{2490F481-EE3C-6DB0-C4E1-858D5E5FD79C}"/>
              </a:ext>
            </a:extLst>
          </p:cNvPr>
          <p:cNvSpPr txBox="1"/>
          <p:nvPr/>
        </p:nvSpPr>
        <p:spPr>
          <a:xfrm>
            <a:off x="507672" y="4304433"/>
            <a:ext cx="3505527" cy="1631216"/>
          </a:xfrm>
          <a:prstGeom prst="rect">
            <a:avLst/>
          </a:prstGeom>
          <a:noFill/>
        </p:spPr>
        <p:txBody>
          <a:bodyPr wrap="square">
            <a:spAutoFit/>
          </a:bodyPr>
          <a:lstStyle/>
          <a:p>
            <a:pPr marL="342900" indent="-342900">
              <a:buFont typeface="Arial" panose="020B0604020202020204" pitchFamily="34" charset="0"/>
              <a:buChar char="•"/>
            </a:pPr>
            <a:r>
              <a:rPr lang="it-IT" sz="2000" dirty="0"/>
              <a:t>Affrontare lo stress</a:t>
            </a:r>
          </a:p>
          <a:p>
            <a:pPr marL="342900" indent="-342900">
              <a:buFont typeface="Arial" panose="020B0604020202020204" pitchFamily="34" charset="0"/>
              <a:buChar char="•"/>
            </a:pPr>
            <a:r>
              <a:rPr lang="it-IT" sz="2000" dirty="0"/>
              <a:t>Adattarsi al cambiamento</a:t>
            </a:r>
          </a:p>
          <a:p>
            <a:pPr marL="342900" indent="-342900">
              <a:buFont typeface="Arial" panose="020B0604020202020204" pitchFamily="34" charset="0"/>
              <a:buChar char="•"/>
            </a:pPr>
            <a:r>
              <a:rPr lang="it-IT" sz="2000" dirty="0"/>
              <a:t>Adottare nuove idee</a:t>
            </a:r>
          </a:p>
          <a:p>
            <a:pPr marL="342900" indent="-342900">
              <a:buFont typeface="Arial" panose="020B0604020202020204" pitchFamily="34" charset="0"/>
              <a:buChar char="•"/>
            </a:pPr>
            <a:r>
              <a:rPr lang="it-IT" sz="2000" dirty="0"/>
              <a:t>Effettuare scelte complesse</a:t>
            </a:r>
          </a:p>
          <a:p>
            <a:pPr marL="342900" indent="-342900">
              <a:buFont typeface="Arial" panose="020B0604020202020204" pitchFamily="34" charset="0"/>
              <a:buChar char="•"/>
            </a:pPr>
            <a:r>
              <a:rPr lang="it-IT" sz="2000" dirty="0"/>
              <a:t>Capire e gestire le emozioni</a:t>
            </a:r>
          </a:p>
        </p:txBody>
      </p:sp>
      <p:sp>
        <p:nvSpPr>
          <p:cNvPr id="22" name="CasellaDiTesto 21">
            <a:extLst>
              <a:ext uri="{FF2B5EF4-FFF2-40B4-BE49-F238E27FC236}">
                <a16:creationId xmlns:a16="http://schemas.microsoft.com/office/drawing/2014/main" id="{8595A030-3746-18B2-38AD-1EA5C6B5FBF5}"/>
              </a:ext>
            </a:extLst>
          </p:cNvPr>
          <p:cNvSpPr txBox="1"/>
          <p:nvPr/>
        </p:nvSpPr>
        <p:spPr>
          <a:xfrm>
            <a:off x="8602130" y="3813375"/>
            <a:ext cx="3571679" cy="1938992"/>
          </a:xfrm>
          <a:prstGeom prst="rect">
            <a:avLst/>
          </a:prstGeom>
          <a:noFill/>
        </p:spPr>
        <p:txBody>
          <a:bodyPr wrap="square">
            <a:spAutoFit/>
          </a:bodyPr>
          <a:lstStyle/>
          <a:p>
            <a:pPr marL="342900" indent="-342900">
              <a:buFont typeface="Arial" panose="020B0604020202020204" pitchFamily="34" charset="0"/>
              <a:buChar char="•"/>
            </a:pPr>
            <a:r>
              <a:rPr lang="it-IT" sz="2000" dirty="0"/>
              <a:t>Realizzare le nostre abilità</a:t>
            </a:r>
          </a:p>
          <a:p>
            <a:pPr marL="342900" indent="-342900">
              <a:buFont typeface="Arial" panose="020B0604020202020204" pitchFamily="34" charset="0"/>
              <a:buChar char="•"/>
            </a:pPr>
            <a:r>
              <a:rPr lang="it-IT" sz="2000" dirty="0"/>
              <a:t>Sentirsi bene</a:t>
            </a:r>
          </a:p>
          <a:p>
            <a:pPr marL="342900" indent="-342900">
              <a:buFont typeface="Arial" panose="020B0604020202020204" pitchFamily="34" charset="0"/>
              <a:buChar char="•"/>
            </a:pPr>
            <a:r>
              <a:rPr lang="it-IT" sz="2000" dirty="0"/>
              <a:t>Trovare uno scopo nella vita</a:t>
            </a:r>
          </a:p>
          <a:p>
            <a:pPr marL="342900" indent="-342900">
              <a:buFont typeface="Arial" panose="020B0604020202020204" pitchFamily="34" charset="0"/>
              <a:buChar char="•"/>
            </a:pPr>
            <a:r>
              <a:rPr lang="it-IT" sz="2000" dirty="0"/>
              <a:t>Pensare al nostro</a:t>
            </a:r>
          </a:p>
          <a:p>
            <a:pPr marL="342900" indent="-342900">
              <a:buFont typeface="Arial" panose="020B0604020202020204" pitchFamily="34" charset="0"/>
              <a:buChar char="•"/>
            </a:pPr>
            <a:r>
              <a:rPr lang="it-IT" sz="2000" dirty="0"/>
              <a:t>benessere e a quello degli altri</a:t>
            </a:r>
          </a:p>
        </p:txBody>
      </p:sp>
    </p:spTree>
    <p:extLst>
      <p:ext uri="{BB962C8B-B14F-4D97-AF65-F5344CB8AC3E}">
        <p14:creationId xmlns:p14="http://schemas.microsoft.com/office/powerpoint/2010/main" val="211813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heckerboard(across)">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heckerboard(across)">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heckerboard(across)">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20"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465E7799-E3A6-2F42-8449-EBAB173E516F}"/>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descr="Immagine che contiene testo&#10;&#10;Descrizione generata automaticamente">
            <a:extLst>
              <a:ext uri="{FF2B5EF4-FFF2-40B4-BE49-F238E27FC236}">
                <a16:creationId xmlns:a16="http://schemas.microsoft.com/office/drawing/2014/main" id="{1FF0FF16-C3F4-9173-4ABF-C7D221BD0F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558" y="809994"/>
            <a:ext cx="8252338" cy="5694078"/>
          </a:xfrm>
          <a:prstGeom prst="rect">
            <a:avLst/>
          </a:prstGeom>
        </p:spPr>
      </p:pic>
      <p:sp>
        <p:nvSpPr>
          <p:cNvPr id="4" name="CasellaDiTesto 3">
            <a:extLst>
              <a:ext uri="{FF2B5EF4-FFF2-40B4-BE49-F238E27FC236}">
                <a16:creationId xmlns:a16="http://schemas.microsoft.com/office/drawing/2014/main" id="{506899A2-47D0-160C-578D-1041397777F4}"/>
              </a:ext>
            </a:extLst>
          </p:cNvPr>
          <p:cNvSpPr txBox="1"/>
          <p:nvPr/>
        </p:nvSpPr>
        <p:spPr>
          <a:xfrm flipV="1">
            <a:off x="507673" y="1043688"/>
            <a:ext cx="11128175" cy="4571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CasellaDiTesto 10">
            <a:extLst>
              <a:ext uri="{FF2B5EF4-FFF2-40B4-BE49-F238E27FC236}">
                <a16:creationId xmlns:a16="http://schemas.microsoft.com/office/drawing/2014/main" id="{9F120E50-43A0-80DF-12C5-7F24F80743F6}"/>
              </a:ext>
            </a:extLst>
          </p:cNvPr>
          <p:cNvSpPr txBox="1"/>
          <p:nvPr/>
        </p:nvSpPr>
        <p:spPr>
          <a:xfrm>
            <a:off x="8722874" y="6525344"/>
            <a:ext cx="3441984" cy="276999"/>
          </a:xfrm>
          <a:prstGeom prst="rect">
            <a:avLst/>
          </a:prstGeom>
          <a:noFill/>
        </p:spPr>
        <p:txBody>
          <a:bodyPr wrap="square">
            <a:spAutoFit/>
          </a:bodyPr>
          <a:lstStyle/>
          <a:p>
            <a:r>
              <a:rPr lang="it-IT" sz="1200" b="1" dirty="0">
                <a:solidFill>
                  <a:schemeClr val="bg1"/>
                </a:solidFill>
                <a:effectLst/>
              </a:rPr>
              <a:t>Cuomo et al. </a:t>
            </a:r>
            <a:r>
              <a:rPr lang="it-IT" sz="1200" b="1" dirty="0" err="1">
                <a:solidFill>
                  <a:schemeClr val="bg1"/>
                </a:solidFill>
                <a:effectLst/>
              </a:rPr>
              <a:t>Annals</a:t>
            </a:r>
            <a:r>
              <a:rPr lang="it-IT" sz="1200" b="1" dirty="0">
                <a:solidFill>
                  <a:schemeClr val="bg1"/>
                </a:solidFill>
                <a:effectLst/>
              </a:rPr>
              <a:t> of General </a:t>
            </a:r>
            <a:r>
              <a:rPr lang="it-IT" sz="1200" b="1" dirty="0" err="1">
                <a:solidFill>
                  <a:schemeClr val="bg1"/>
                </a:solidFill>
                <a:effectLst/>
              </a:rPr>
              <a:t>Psychiatry</a:t>
            </a:r>
            <a:r>
              <a:rPr lang="it-IT" sz="1200" b="1" dirty="0">
                <a:solidFill>
                  <a:schemeClr val="bg1"/>
                </a:solidFill>
                <a:effectLst/>
              </a:rPr>
              <a:t> (2022)</a:t>
            </a:r>
          </a:p>
        </p:txBody>
      </p:sp>
      <p:pic>
        <p:nvPicPr>
          <p:cNvPr id="5" name="Immagine 4">
            <a:extLst>
              <a:ext uri="{FF2B5EF4-FFF2-40B4-BE49-F238E27FC236}">
                <a16:creationId xmlns:a16="http://schemas.microsoft.com/office/drawing/2014/main" id="{1A6CE2A4-5EFE-F8FA-AB64-BA196066F5E6}"/>
              </a:ext>
            </a:extLst>
          </p:cNvPr>
          <p:cNvPicPr>
            <a:picLocks noChangeAspect="1"/>
          </p:cNvPicPr>
          <p:nvPr/>
        </p:nvPicPr>
        <p:blipFill>
          <a:blip r:embed="rId4"/>
          <a:stretch>
            <a:fillRect/>
          </a:stretch>
        </p:blipFill>
        <p:spPr>
          <a:xfrm>
            <a:off x="9112924" y="1166213"/>
            <a:ext cx="2946400" cy="2451100"/>
          </a:xfrm>
          <a:prstGeom prst="rect">
            <a:avLst/>
          </a:prstGeom>
        </p:spPr>
      </p:pic>
    </p:spTree>
    <p:extLst>
      <p:ext uri="{BB962C8B-B14F-4D97-AF65-F5344CB8AC3E}">
        <p14:creationId xmlns:p14="http://schemas.microsoft.com/office/powerpoint/2010/main" val="3907229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7A292902-8714-2541-8A41-B9409B21D786}"/>
              </a:ext>
            </a:extLst>
          </p:cNvPr>
          <p:cNvSpPr txBox="1"/>
          <p:nvPr/>
        </p:nvSpPr>
        <p:spPr>
          <a:xfrm>
            <a:off x="5549462" y="6505103"/>
            <a:ext cx="6607836" cy="30777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endParaRPr lang="it-IT" sz="1400" dirty="0">
              <a:solidFill>
                <a:schemeClr val="bg1"/>
              </a:solidFill>
            </a:endParaRPr>
          </a:p>
        </p:txBody>
      </p:sp>
      <p:sp>
        <p:nvSpPr>
          <p:cNvPr id="8" name="Rettangolo 7">
            <a:extLst>
              <a:ext uri="{FF2B5EF4-FFF2-40B4-BE49-F238E27FC236}">
                <a16:creationId xmlns:a16="http://schemas.microsoft.com/office/drawing/2014/main" id="{465E7799-E3A6-2F42-8449-EBAB173E516F}"/>
              </a:ext>
            </a:extLst>
          </p:cNvPr>
          <p:cNvSpPr/>
          <p:nvPr/>
        </p:nvSpPr>
        <p:spPr>
          <a:xfrm>
            <a:off x="0" y="1"/>
            <a:ext cx="12192000" cy="288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506899A2-47D0-160C-578D-1041397777F4}"/>
              </a:ext>
            </a:extLst>
          </p:cNvPr>
          <p:cNvSpPr txBox="1"/>
          <p:nvPr/>
        </p:nvSpPr>
        <p:spPr>
          <a:xfrm flipV="1">
            <a:off x="507673" y="1043688"/>
            <a:ext cx="11128175" cy="45719"/>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CasellaDiTesto 10">
            <a:extLst>
              <a:ext uri="{FF2B5EF4-FFF2-40B4-BE49-F238E27FC236}">
                <a16:creationId xmlns:a16="http://schemas.microsoft.com/office/drawing/2014/main" id="{213E8644-D484-8D08-A7AA-3EDB41D8468E}"/>
              </a:ext>
            </a:extLst>
          </p:cNvPr>
          <p:cNvSpPr txBox="1"/>
          <p:nvPr/>
        </p:nvSpPr>
        <p:spPr>
          <a:xfrm>
            <a:off x="8722874" y="6525344"/>
            <a:ext cx="3441984" cy="276999"/>
          </a:xfrm>
          <a:prstGeom prst="rect">
            <a:avLst/>
          </a:prstGeom>
          <a:noFill/>
        </p:spPr>
        <p:txBody>
          <a:bodyPr wrap="square">
            <a:spAutoFit/>
          </a:bodyPr>
          <a:lstStyle/>
          <a:p>
            <a:r>
              <a:rPr lang="it-IT" sz="1200" b="1" dirty="0">
                <a:solidFill>
                  <a:schemeClr val="bg1"/>
                </a:solidFill>
                <a:effectLst/>
              </a:rPr>
              <a:t>Cuomo et al. </a:t>
            </a:r>
            <a:r>
              <a:rPr lang="it-IT" sz="1200" b="1" dirty="0" err="1">
                <a:solidFill>
                  <a:schemeClr val="bg1"/>
                </a:solidFill>
                <a:effectLst/>
              </a:rPr>
              <a:t>Annals</a:t>
            </a:r>
            <a:r>
              <a:rPr lang="it-IT" sz="1200" b="1" dirty="0">
                <a:solidFill>
                  <a:schemeClr val="bg1"/>
                </a:solidFill>
                <a:effectLst/>
              </a:rPr>
              <a:t> of General </a:t>
            </a:r>
            <a:r>
              <a:rPr lang="it-IT" sz="1200" b="1" dirty="0" err="1">
                <a:solidFill>
                  <a:schemeClr val="bg1"/>
                </a:solidFill>
                <a:effectLst/>
              </a:rPr>
              <a:t>Psychiatry</a:t>
            </a:r>
            <a:r>
              <a:rPr lang="it-IT" sz="1200" b="1" dirty="0">
                <a:solidFill>
                  <a:schemeClr val="bg1"/>
                </a:solidFill>
                <a:effectLst/>
              </a:rPr>
              <a:t> (2022)</a:t>
            </a:r>
          </a:p>
        </p:txBody>
      </p:sp>
      <p:pic>
        <p:nvPicPr>
          <p:cNvPr id="3" name="Immagine 2">
            <a:extLst>
              <a:ext uri="{FF2B5EF4-FFF2-40B4-BE49-F238E27FC236}">
                <a16:creationId xmlns:a16="http://schemas.microsoft.com/office/drawing/2014/main" id="{349FBC67-FFCF-BBEF-C281-EE6FCECD4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7561" y="1168292"/>
            <a:ext cx="9566058" cy="5280553"/>
          </a:xfrm>
          <a:prstGeom prst="rect">
            <a:avLst/>
          </a:prstGeom>
        </p:spPr>
      </p:pic>
      <p:pic>
        <p:nvPicPr>
          <p:cNvPr id="5" name="Immagine 4">
            <a:extLst>
              <a:ext uri="{FF2B5EF4-FFF2-40B4-BE49-F238E27FC236}">
                <a16:creationId xmlns:a16="http://schemas.microsoft.com/office/drawing/2014/main" id="{8BB0219E-D538-E4F5-3802-BD29B8ED30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769" y="1293573"/>
            <a:ext cx="1183123" cy="1053841"/>
          </a:xfrm>
          <a:prstGeom prst="rect">
            <a:avLst/>
          </a:prstGeom>
        </p:spPr>
      </p:pic>
    </p:spTree>
    <p:extLst>
      <p:ext uri="{BB962C8B-B14F-4D97-AF65-F5344CB8AC3E}">
        <p14:creationId xmlns:p14="http://schemas.microsoft.com/office/powerpoint/2010/main" val="402566532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B2CFAAC4DA2A5342BC0F3155BF856FC7" ma:contentTypeVersion="2" ma:contentTypeDescription="Creare un nuovo documento." ma:contentTypeScope="" ma:versionID="a83688a32b463daccc2d3919a4693dc4">
  <xsd:schema xmlns:xsd="http://www.w3.org/2001/XMLSchema" xmlns:xs="http://www.w3.org/2001/XMLSchema" xmlns:p="http://schemas.microsoft.com/office/2006/metadata/properties" xmlns:ns2="596dbcb8-93ed-4d77-886c-47ebe4fd4969" targetNamespace="http://schemas.microsoft.com/office/2006/metadata/properties" ma:root="true" ma:fieldsID="9879f09fd05c93ef611a82051150e6c8" ns2:_="">
    <xsd:import namespace="596dbcb8-93ed-4d77-886c-47ebe4fd4969"/>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6dbcb8-93ed-4d77-886c-47ebe4fd49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F678AF-E67E-441C-A98A-B27EF4C69E40}">
  <ds:schemaRefs>
    <ds:schemaRef ds:uri="http://schemas.microsoft.com/sharepoint/v3/contenttype/forms"/>
  </ds:schemaRefs>
</ds:datastoreItem>
</file>

<file path=customXml/itemProps2.xml><?xml version="1.0" encoding="utf-8"?>
<ds:datastoreItem xmlns:ds="http://schemas.openxmlformats.org/officeDocument/2006/customXml" ds:itemID="{37AC76EA-D2BB-4308-A992-5D1ADE265C0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D00DC56-C0AA-45AC-88E7-D423C68EAB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6dbcb8-93ed-4d77-886c-47ebe4fd49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6742</TotalTime>
  <Words>5153</Words>
  <Application>Microsoft Macintosh PowerPoint</Application>
  <PresentationFormat>Widescreen</PresentationFormat>
  <Paragraphs>503</Paragraphs>
  <Slides>49</Slides>
  <Notes>43</Notes>
  <HiddenSlides>1</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49</vt:i4>
      </vt:variant>
    </vt:vector>
  </HeadingPairs>
  <TitlesOfParts>
    <vt:vector size="60" baseType="lpstr">
      <vt:lpstr>Arial</vt:lpstr>
      <vt:lpstr>Calibri</vt:lpstr>
      <vt:lpstr>CalistoMT</vt:lpstr>
      <vt:lpstr>Engravers MT</vt:lpstr>
      <vt:lpstr>GillSansStd</vt:lpstr>
      <vt:lpstr>Helvetica</vt:lpstr>
      <vt:lpstr>Roboto</vt:lpstr>
      <vt:lpstr>roboto condensed</vt:lpstr>
      <vt:lpstr>Symbol</vt:lpstr>
      <vt:lpstr>Wingdings</vt:lpstr>
      <vt:lpstr>Tema di Office</vt:lpstr>
      <vt:lpstr>Presentazione standard di PowerPoint</vt:lpstr>
      <vt:lpstr>Presentazione standard di PowerPoint</vt:lpstr>
      <vt:lpstr>Presentazione standard di PowerPoint</vt:lpstr>
      <vt:lpstr>Global burden of diseases, injuries, and risk factors for young people’s health during 1990–2013: a systematic analysis for the Global Burden of Disease Study 2013</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Factors Associated With Mental Health Disorders Among University Students in France Confined During the COVID-19 Pandemic  </vt:lpstr>
      <vt:lpstr>Presentazione standard di PowerPoint</vt:lpstr>
      <vt:lpstr>Presentazione standard di PowerPoint</vt:lpstr>
      <vt:lpstr>Presentazione standard di PowerPoint</vt:lpstr>
      <vt:lpstr>Presentazione standard di PowerPoint</vt:lpstr>
      <vt:lpstr>   Responding to childhood trauma  </vt:lpstr>
      <vt:lpstr>Annual Research Review: Rethinking childhood trauma – new research directions for measurement, study design and analytical strategies </vt:lpstr>
      <vt:lpstr>Adverse Childhood Experiences and Trauma- Informed Care</vt:lpstr>
      <vt:lpstr>Role of proinflammatory cytokines in dopaminergic system  disturbances,  implications  for  anhedonic  features  of  MDD</vt:lpstr>
      <vt:lpstr>Rates and correlates of cannabis-associated psychotic symptoms in over 230,000 people who use cannabis</vt:lpstr>
      <vt:lpstr>Composizione Del Campione</vt:lpstr>
      <vt:lpstr>Presentazione standard di PowerPoint</vt:lpstr>
      <vt:lpstr>Statistiche Descrittive Dell’intero Campione</vt:lpstr>
      <vt:lpstr>Statistiche Descrittive Dell’intero Campione</vt:lpstr>
      <vt:lpstr>Differenze Tra Pazienti Con O Senza Condizioni Premorbose Rispetto Al Decorso Clinico</vt:lpstr>
      <vt:lpstr>Differenze Tra Pazienti Con O Senza Condizioni Premorbose Rispetto Alla Sintomatologia</vt:lpstr>
      <vt:lpstr>Neuropsychological consequences of alcohol and drug abuse on different components of executive functions</vt:lpstr>
      <vt:lpstr>Circadian function</vt:lpstr>
      <vt:lpstr>Global status report on alcohol and health 2018</vt:lpstr>
      <vt:lpstr>Cocaine’s Cerebrovascular Vasoconstriction Is Associated With Astrocytic Ca Increase In Mice  </vt:lpstr>
      <vt:lpstr>Presentazione standard di PowerPoint</vt:lpstr>
      <vt:lpstr>Presentazione standard di PowerPoint</vt:lpstr>
      <vt:lpstr>Depressive Symptomology as a Moderator of Friend Selection and Inﬂuence on Substance Use Involvement: Estimates from Grades 6 to 12 in Six Longitudinal School-Based Social Networks</vt:lpstr>
      <vt:lpstr>Summary of substance use stages and associated mental and physical healthconditions, by life </vt:lpstr>
      <vt:lpstr>Characterization of psychiatrically hospitalized college students</vt:lpstr>
      <vt:lpstr>Consumo Di Cannabis Nella Popolazione Studentesca Italiana </vt:lpstr>
      <vt:lpstr>Le Varietà Più Forti E Più Potenti De Cannabis</vt:lpstr>
      <vt:lpstr>Le Varietà Più Forti E Più Potenti De Cannabis</vt:lpstr>
      <vt:lpstr>Le Varietà Più Forti E Più Potenti De Cannabis</vt:lpstr>
      <vt:lpstr>Cannabis and synaptic reprogramming of the developing brain</vt:lpstr>
      <vt:lpstr>Cannabis and synaptic reprogramming of the developing brain</vt:lpstr>
      <vt:lpstr>Cannabis use and cannabis use disorder</vt:lpstr>
      <vt:lpstr>The Negative Health Effects Of Cannabis </vt:lpstr>
      <vt:lpstr>Association Of Cannabis Use During Adolescence With Neurodevelopment</vt:lpstr>
      <vt:lpstr>Family-Focused Interventions to Prevent Substance Use Disorders in Adolescence: Proceedings of a Workshop (2022) </vt:lpstr>
      <vt:lpstr>Preventive psychiatry: a blueprint for improving the mental health of young people </vt:lpstr>
      <vt:lpstr>Royal Australian and New Zealand College of Psychiatrists clinical practice guidelines for mood disorders </vt:lpstr>
      <vt:lpstr>Conclusioni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Grazia Noseda</dc:creator>
  <cp:lastModifiedBy>SERGIO DE FILIPPIS</cp:lastModifiedBy>
  <cp:revision>301</cp:revision>
  <dcterms:created xsi:type="dcterms:W3CDTF">2020-03-03T08:14:59Z</dcterms:created>
  <dcterms:modified xsi:type="dcterms:W3CDTF">2023-07-26T18:10:14Z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0x010100B2CFAAC4DA2A5342BC0F3155BF856FC7</vt:lpwstr>
  </property>
</Properties>
</file>