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8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0F026-022D-4792-A421-399F02144055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92175-A858-4A2F-9FFA-91A7E743B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30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92175-A858-4A2F-9FFA-91A7E743BEE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84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25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78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18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5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65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67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74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96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15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41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9907A-3E42-4981-8D7D-9EA2B711906D}" type="datetimeFigureOut">
              <a:rPr lang="it-IT" smtClean="0"/>
              <a:t>25/07/2023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D2FB-B98E-487B-8728-64C6A42B4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63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3.jpeg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12" Type="http://schemas.openxmlformats.org/officeDocument/2006/relationships/image" Target="../media/image22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11" Type="http://schemas.openxmlformats.org/officeDocument/2006/relationships/image" Target="../media/image21.jpeg"/><Relationship Id="rId5" Type="http://schemas.openxmlformats.org/officeDocument/2006/relationships/image" Target="../media/image16.emf"/><Relationship Id="rId10" Type="http://schemas.openxmlformats.org/officeDocument/2006/relationships/image" Target="../media/image3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Relationship Id="rId1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2F26E1A-D198-2490-8F74-6712F6E88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517" y="314384"/>
            <a:ext cx="2160000" cy="73677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7150" y="1108205"/>
            <a:ext cx="11505459" cy="1519586"/>
          </a:xfrm>
        </p:spPr>
        <p:txBody>
          <a:bodyPr anchor="ctr">
            <a:normAutofit fontScale="90000"/>
          </a:bodyPr>
          <a:lstStyle/>
          <a:p>
            <a:r>
              <a:rPr lang="it-IT" sz="27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Studente, le sue fragilità e le dipendenze sempre più diffuse: tecnologiche, cannabis, fumo, alcool ecc. </a:t>
            </a:r>
            <a:br>
              <a:rPr lang="it-IT" sz="4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ruolo della scuola</a:t>
            </a:r>
            <a:endParaRPr lang="it-IT" sz="4400" b="1" i="1" u="sng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517" y="3045041"/>
            <a:ext cx="10546555" cy="3572737"/>
          </a:xfrm>
        </p:spPr>
        <p:txBody>
          <a:bodyPr>
            <a:normAutofit fontScale="25000" lnSpcReduction="20000"/>
          </a:bodyPr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8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0" b="1" dirty="0" smtClean="0">
                <a:solidFill>
                  <a:schemeClr val="accent1">
                    <a:lumMod val="75000"/>
                  </a:schemeClr>
                </a:solidFill>
              </a:rPr>
              <a:t>Prof. Antonio Bolognese </a:t>
            </a:r>
          </a:p>
          <a:p>
            <a:pPr algn="just"/>
            <a:endParaRPr lang="it-IT" sz="9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9600" dirty="0" smtClean="0">
                <a:solidFill>
                  <a:schemeClr val="accent1">
                    <a:lumMod val="50000"/>
                  </a:schemeClr>
                </a:solidFill>
              </a:rPr>
              <a:t>Prof. Onorario di Chirurgia Generale La Sapienza Università di Roma</a:t>
            </a:r>
          </a:p>
          <a:p>
            <a:pPr algn="just"/>
            <a:r>
              <a:rPr lang="it-IT" sz="9600" dirty="0" smtClean="0">
                <a:solidFill>
                  <a:schemeClr val="accent1">
                    <a:lumMod val="50000"/>
                  </a:schemeClr>
                </a:solidFill>
              </a:rPr>
              <a:t>Responsabile Scientifico Gruppo di Lavoro Ordine dei Medici di Roma «Prevenzione, valutazione e divulgazione delle conseguenze dell’uso della Cannabis sulla salute mentale dei giovani ed altri disordini dell’area delle dipendenze»</a:t>
            </a:r>
            <a:endParaRPr lang="it-IT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039993" y="369540"/>
            <a:ext cx="4722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>
                <a:solidFill>
                  <a:schemeClr val="accent1">
                    <a:lumMod val="50000"/>
                  </a:schemeClr>
                </a:solidFill>
              </a:rPr>
              <a:t>AGIDAE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32° Campus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Estivo,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Genova 24-29 Luglio 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260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9ED342B-0430-4F8E-46DE-A58DC92C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00" y="1018711"/>
            <a:ext cx="9373003" cy="489878"/>
          </a:xfrm>
        </p:spPr>
        <p:txBody>
          <a:bodyPr>
            <a:normAutofit/>
          </a:bodyPr>
          <a:lstStyle/>
          <a:p>
            <a:pPr algn="ctr"/>
            <a:r>
              <a:rPr lang="it-IT" sz="127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Gruppo di lavoro per la prevenzione, valutazione e divulgazione delle conseguenze dell’uso della Cannabis sulla salute mentale dei giovani e di altri disordini dell’area delle dipendenze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D55922F3-B4A6-015B-DDF5-761E8E6C4D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2533" y="1958300"/>
            <a:ext cx="1092911" cy="1077732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F36BF62-4EEA-2F83-5A8D-4F3686F17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000" y="108000"/>
            <a:ext cx="2160000" cy="736357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42019EFF-8CBB-0D7B-397A-5E88376547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8928" y="1958300"/>
            <a:ext cx="1092911" cy="1077732"/>
          </a:xfrm>
          <a:prstGeom prst="rect">
            <a:avLst/>
          </a:prstGeom>
        </p:spPr>
      </p:pic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999C1CAF-75E5-88B4-0722-3776E099D689}"/>
              </a:ext>
            </a:extLst>
          </p:cNvPr>
          <p:cNvSpPr txBox="1"/>
          <p:nvPr/>
        </p:nvSpPr>
        <p:spPr>
          <a:xfrm>
            <a:off x="3593085" y="2112446"/>
            <a:ext cx="277597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Dr. Stefano de Lillo</a:t>
            </a:r>
          </a:p>
          <a:p>
            <a:r>
              <a:rPr lang="it-IT" sz="1000" dirty="0">
                <a:solidFill>
                  <a:schemeClr val="accent1">
                    <a:lumMod val="50000"/>
                  </a:schemeClr>
                </a:solidFill>
              </a:rPr>
              <a:t>Vicepresidente Ordine dei Medici e Odontoiatri di Roma</a:t>
            </a:r>
          </a:p>
          <a:p>
            <a:r>
              <a:rPr lang="it-IT" sz="1000" dirty="0">
                <a:solidFill>
                  <a:schemeClr val="accent1">
                    <a:lumMod val="50000"/>
                  </a:schemeClr>
                </a:solidFill>
              </a:rPr>
              <a:t>Cardiologo Medico sportivo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DAD83586-4B72-CCFA-75F2-5C62BDE78F31}"/>
              </a:ext>
            </a:extLst>
          </p:cNvPr>
          <p:cNvSpPr txBox="1"/>
          <p:nvPr/>
        </p:nvSpPr>
        <p:spPr>
          <a:xfrm>
            <a:off x="7945858" y="2127835"/>
            <a:ext cx="277597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Prof. Antonio Bolognese</a:t>
            </a:r>
          </a:p>
          <a:p>
            <a:r>
              <a:rPr lang="it-IT" sz="900" dirty="0">
                <a:solidFill>
                  <a:schemeClr val="accent1">
                    <a:lumMod val="50000"/>
                  </a:schemeClr>
                </a:solidFill>
              </a:rPr>
              <a:t>Prof. Onorario di Chirurgia Generale Dipartimento </a:t>
            </a:r>
            <a:r>
              <a:rPr lang="it-IT" sz="1000" dirty="0">
                <a:solidFill>
                  <a:schemeClr val="accent1">
                    <a:lumMod val="50000"/>
                  </a:schemeClr>
                </a:solidFill>
              </a:rPr>
              <a:t>Chirurgia</a:t>
            </a:r>
            <a:r>
              <a:rPr lang="it-IT" sz="900" dirty="0">
                <a:solidFill>
                  <a:schemeClr val="accent1">
                    <a:lumMod val="50000"/>
                  </a:schemeClr>
                </a:solidFill>
              </a:rPr>
              <a:t> Pietro </a:t>
            </a:r>
            <a:r>
              <a:rPr lang="it-IT" sz="900" dirty="0" err="1">
                <a:solidFill>
                  <a:schemeClr val="accent1">
                    <a:lumMod val="50000"/>
                  </a:schemeClr>
                </a:solidFill>
              </a:rPr>
              <a:t>Valdoni</a:t>
            </a:r>
            <a:r>
              <a:rPr lang="it-IT" sz="900" dirty="0">
                <a:solidFill>
                  <a:schemeClr val="accent1">
                    <a:lumMod val="50000"/>
                  </a:schemeClr>
                </a:solidFill>
              </a:rPr>
              <a:t>, Policlinico Umberto I – Sapienza Università di Roma</a:t>
            </a:r>
            <a:endParaRPr lang="it-IT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E69253D8-CAFA-4F0C-E870-C7A675ACF91E}"/>
              </a:ext>
            </a:extLst>
          </p:cNvPr>
          <p:cNvSpPr txBox="1"/>
          <p:nvPr/>
        </p:nvSpPr>
        <p:spPr>
          <a:xfrm>
            <a:off x="2398931" y="1539426"/>
            <a:ext cx="19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Coordinatore</a:t>
            </a:r>
            <a:endParaRPr lang="it-IT" sz="11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36176720-EC6C-FC96-7071-FA510588E2B5}"/>
              </a:ext>
            </a:extLst>
          </p:cNvPr>
          <p:cNvSpPr txBox="1"/>
          <p:nvPr/>
        </p:nvSpPr>
        <p:spPr>
          <a:xfrm>
            <a:off x="6722536" y="1540839"/>
            <a:ext cx="19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Responsabile</a:t>
            </a:r>
            <a:r>
              <a:rPr lang="it-IT" sz="1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Scientifico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6324C31C-4713-56D5-F5CA-1DC925D5E9B0}"/>
              </a:ext>
            </a:extLst>
          </p:cNvPr>
          <p:cNvSpPr txBox="1"/>
          <p:nvPr/>
        </p:nvSpPr>
        <p:spPr>
          <a:xfrm>
            <a:off x="5520001" y="3185714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Componenti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4F554FB9-84DB-CC9B-2B20-EA010786FB8C}"/>
              </a:ext>
            </a:extLst>
          </p:cNvPr>
          <p:cNvCxnSpPr>
            <a:cxnSpLocks/>
          </p:cNvCxnSpPr>
          <p:nvPr/>
        </p:nvCxnSpPr>
        <p:spPr>
          <a:xfrm>
            <a:off x="1383500" y="1559073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E7576ACD-0DE1-0E56-9385-AFD00FBAE894}"/>
              </a:ext>
            </a:extLst>
          </p:cNvPr>
          <p:cNvCxnSpPr>
            <a:cxnSpLocks/>
          </p:cNvCxnSpPr>
          <p:nvPr/>
        </p:nvCxnSpPr>
        <p:spPr>
          <a:xfrm>
            <a:off x="1383500" y="1790499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A254F2B9-C6CA-AADD-6AAF-F508D227C33B}"/>
              </a:ext>
            </a:extLst>
          </p:cNvPr>
          <p:cNvCxnSpPr>
            <a:cxnSpLocks/>
          </p:cNvCxnSpPr>
          <p:nvPr/>
        </p:nvCxnSpPr>
        <p:spPr>
          <a:xfrm>
            <a:off x="1383500" y="3203833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43D9830B-D3AC-C201-0B36-99B47612FDD0}"/>
              </a:ext>
            </a:extLst>
          </p:cNvPr>
          <p:cNvCxnSpPr>
            <a:cxnSpLocks/>
          </p:cNvCxnSpPr>
          <p:nvPr/>
        </p:nvCxnSpPr>
        <p:spPr>
          <a:xfrm>
            <a:off x="1383500" y="3444590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magine 24">
            <a:extLst>
              <a:ext uri="{FF2B5EF4-FFF2-40B4-BE49-F238E27FC236}">
                <a16:creationId xmlns:a16="http://schemas.microsoft.com/office/drawing/2014/main" id="{F4025D5D-BC12-814C-B460-F4898AE4A7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6761" y="4580743"/>
            <a:ext cx="783805" cy="783805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6F988CE0-D69E-7639-0930-9C129B2B56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6478" y="4580007"/>
            <a:ext cx="783805" cy="783805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D40C50B7-95C1-0CFD-AFA0-061BE4D5E3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7045" y="5598513"/>
            <a:ext cx="783805" cy="783805"/>
          </a:xfrm>
          <a:prstGeom prst="rect">
            <a:avLst/>
          </a:prstGeom>
        </p:spPr>
      </p:pic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CE2228A1-0ED8-E462-B675-FEC7D812014E}"/>
              </a:ext>
            </a:extLst>
          </p:cNvPr>
          <p:cNvSpPr txBox="1"/>
          <p:nvPr/>
        </p:nvSpPr>
        <p:spPr>
          <a:xfrm>
            <a:off x="2597902" y="3677879"/>
            <a:ext cx="20574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Giuseppe Bersani</a:t>
            </a:r>
          </a:p>
          <a:p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Già Ordinario di Psichiatria – Sapienza Università di Roma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AF4ED0C4-44BD-1059-0A59-CC503367FB11}"/>
              </a:ext>
            </a:extLst>
          </p:cNvPr>
          <p:cNvSpPr txBox="1"/>
          <p:nvPr/>
        </p:nvSpPr>
        <p:spPr>
          <a:xfrm>
            <a:off x="5638831" y="3677879"/>
            <a:ext cx="20574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Giuseppe Ducci</a:t>
            </a:r>
          </a:p>
          <a:p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Psichiatra Direttore Dipartimento Salute Mentale Asl Rm1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564292E3-1D0D-8F5B-9353-E14B770720D3}"/>
              </a:ext>
            </a:extLst>
          </p:cNvPr>
          <p:cNvSpPr txBox="1"/>
          <p:nvPr/>
        </p:nvSpPr>
        <p:spPr>
          <a:xfrm>
            <a:off x="8679761" y="3677879"/>
            <a:ext cx="20574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Ferdinando Nicoletti</a:t>
            </a:r>
          </a:p>
          <a:p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Ordinario di Neurofarmacologia - La Sapienza Università di Roma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D24407A8-8CF9-A602-63EF-6D8F6AF8832A}"/>
              </a:ext>
            </a:extLst>
          </p:cNvPr>
          <p:cNvSpPr txBox="1"/>
          <p:nvPr/>
        </p:nvSpPr>
        <p:spPr>
          <a:xfrm>
            <a:off x="2597902" y="4558641"/>
            <a:ext cx="2057488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Giuseppe Novelli</a:t>
            </a:r>
          </a:p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rdinario di Genetica Medica e Presidente della Fondazione Lorenzini di Milano, già Rettore Università di Tor Vergata Roma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41E2672F-6D02-4AA1-6A3D-3C77952C1536}"/>
              </a:ext>
            </a:extLst>
          </p:cNvPr>
          <p:cNvSpPr txBox="1"/>
          <p:nvPr/>
        </p:nvSpPr>
        <p:spPr>
          <a:xfrm>
            <a:off x="5638831" y="5559529"/>
            <a:ext cx="3200538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Nicolino Rago   </a:t>
            </a:r>
          </a:p>
          <a:p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Psicologo-Psicoterapeuta, già Coordinatore Comunità di Recupero Tossicodipendenti del Comune di Roma, Referente Tossicodipendenze Centro Clinico Scuola Italiana di Ipnosi e Psicoterapia </a:t>
            </a:r>
            <a:r>
              <a:rPr lang="it-IT" sz="1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Ericksoniana</a:t>
            </a:r>
            <a:endParaRPr lang="it-IT" sz="1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87A2F08A-8140-B7F4-3166-9FDCACCD004A}"/>
              </a:ext>
            </a:extLst>
          </p:cNvPr>
          <p:cNvSpPr txBox="1"/>
          <p:nvPr/>
        </p:nvSpPr>
        <p:spPr>
          <a:xfrm>
            <a:off x="5638831" y="4618703"/>
            <a:ext cx="205748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Alessandro Vento </a:t>
            </a:r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Psichiatra e Psicoterapeuta, Direttore dell’Osservatorio sulle Dipendenze, Psichiatra della Asl Roma 2 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51EEE21C-50BB-A03A-8FFD-E200B6771305}"/>
              </a:ext>
            </a:extLst>
          </p:cNvPr>
          <p:cNvSpPr txBox="1"/>
          <p:nvPr/>
        </p:nvSpPr>
        <p:spPr>
          <a:xfrm>
            <a:off x="8679761" y="4694911"/>
            <a:ext cx="20574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Sandro Cerea </a:t>
            </a:r>
          </a:p>
          <a:p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CEO di LSG </a:t>
            </a:r>
            <a:r>
              <a:rPr lang="it-IT" sz="1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srl</a:t>
            </a:r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Comunicazione e Meeting Planning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EBDDE75F-5B53-A1EB-73C5-996D1DB36219}"/>
              </a:ext>
            </a:extLst>
          </p:cNvPr>
          <p:cNvSpPr txBox="1"/>
          <p:nvPr/>
        </p:nvSpPr>
        <p:spPr>
          <a:xfrm>
            <a:off x="2597902" y="5636473"/>
            <a:ext cx="205748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Angelo </a:t>
            </a:r>
            <a:r>
              <a:rPr lang="it-IT" sz="1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Fienga</a:t>
            </a:r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IT" sz="1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it-IT" sz="1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Solutions Cisco EMEAR - Data Scientist Esperto di Piattaforme di comunicazione</a:t>
            </a:r>
          </a:p>
        </p:txBody>
      </p:sp>
      <p:pic>
        <p:nvPicPr>
          <p:cNvPr id="95" name="Immagine 94">
            <a:extLst>
              <a:ext uri="{FF2B5EF4-FFF2-40B4-BE49-F238E27FC236}">
                <a16:creationId xmlns:a16="http://schemas.microsoft.com/office/drawing/2014/main" id="{17C11A34-74E6-4735-9EE3-18041DFC89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17045" y="3562975"/>
            <a:ext cx="783805" cy="783805"/>
          </a:xfrm>
          <a:prstGeom prst="rect">
            <a:avLst/>
          </a:prstGeom>
        </p:spPr>
      </p:pic>
      <p:pic>
        <p:nvPicPr>
          <p:cNvPr id="96" name="Immagine 95">
            <a:extLst>
              <a:ext uri="{FF2B5EF4-FFF2-40B4-BE49-F238E27FC236}">
                <a16:creationId xmlns:a16="http://schemas.microsoft.com/office/drawing/2014/main" id="{2916A76F-288D-2A49-2994-8E09FE007A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6761" y="3562975"/>
            <a:ext cx="783805" cy="783805"/>
          </a:xfrm>
          <a:prstGeom prst="rect">
            <a:avLst/>
          </a:prstGeom>
        </p:spPr>
      </p:pic>
      <p:pic>
        <p:nvPicPr>
          <p:cNvPr id="97" name="Immagine 96">
            <a:extLst>
              <a:ext uri="{FF2B5EF4-FFF2-40B4-BE49-F238E27FC236}">
                <a16:creationId xmlns:a16="http://schemas.microsoft.com/office/drawing/2014/main" id="{8C7541E7-5226-84A9-863D-3B95D88F61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6478" y="3562975"/>
            <a:ext cx="783805" cy="783805"/>
          </a:xfrm>
          <a:prstGeom prst="rect">
            <a:avLst/>
          </a:prstGeom>
        </p:spPr>
      </p:pic>
      <p:pic>
        <p:nvPicPr>
          <p:cNvPr id="98" name="Immagine 97">
            <a:extLst>
              <a:ext uri="{FF2B5EF4-FFF2-40B4-BE49-F238E27FC236}">
                <a16:creationId xmlns:a16="http://schemas.microsoft.com/office/drawing/2014/main" id="{4FB5616E-53F5-DEA5-4EB3-8D33C045C2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17055" y="4597625"/>
            <a:ext cx="783805" cy="783805"/>
          </a:xfrm>
          <a:prstGeom prst="rect">
            <a:avLst/>
          </a:prstGeom>
        </p:spPr>
      </p:pic>
      <p:pic>
        <p:nvPicPr>
          <p:cNvPr id="99" name="Immagine 98">
            <a:extLst>
              <a:ext uri="{FF2B5EF4-FFF2-40B4-BE49-F238E27FC236}">
                <a16:creationId xmlns:a16="http://schemas.microsoft.com/office/drawing/2014/main" id="{ADCAA181-D33B-B735-85D0-A50A455434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46761" y="5598513"/>
            <a:ext cx="783805" cy="783805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AE59FCA2-1E5E-F799-2C64-6CE3F680AC51}"/>
              </a:ext>
            </a:extLst>
          </p:cNvPr>
          <p:cNvCxnSpPr>
            <a:cxnSpLocks/>
          </p:cNvCxnSpPr>
          <p:nvPr/>
        </p:nvCxnSpPr>
        <p:spPr>
          <a:xfrm>
            <a:off x="1383500" y="4462359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F152D021-982A-B58D-0326-21083EAF8B81}"/>
              </a:ext>
            </a:extLst>
          </p:cNvPr>
          <p:cNvCxnSpPr>
            <a:cxnSpLocks/>
          </p:cNvCxnSpPr>
          <p:nvPr/>
        </p:nvCxnSpPr>
        <p:spPr>
          <a:xfrm>
            <a:off x="1383500" y="5480128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1BD106E-7319-F40C-6411-B08F98D19039}"/>
              </a:ext>
            </a:extLst>
          </p:cNvPr>
          <p:cNvCxnSpPr>
            <a:cxnSpLocks/>
          </p:cNvCxnSpPr>
          <p:nvPr/>
        </p:nvCxnSpPr>
        <p:spPr>
          <a:xfrm>
            <a:off x="1383500" y="6497898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00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12D87A1-D1E2-DFCF-670E-BD9797AE79D0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/>
          <a:srcRect t="11177" r="-1845"/>
          <a:stretch/>
        </p:blipFill>
        <p:spPr>
          <a:xfrm>
            <a:off x="4735538" y="1757187"/>
            <a:ext cx="783805" cy="78380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3DC0A14F-694A-7771-D84A-ACA82E96161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016" y="2810334"/>
            <a:ext cx="783805" cy="78380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E2602DAE-A33F-F1DF-028D-A69D4F4DD3C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558" y="2810334"/>
            <a:ext cx="783805" cy="78380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E0691AE-62C7-E5A7-7322-D6C4EF64E39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6104" y="2810334"/>
            <a:ext cx="783805" cy="78380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F366785-6B3D-6A31-6B24-0156C63FF04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4890" y="3877895"/>
            <a:ext cx="783805" cy="78380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7173847-6047-7929-0C57-3AEB660F79C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9530" y="3877895"/>
            <a:ext cx="783805" cy="78380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086FCEC-333D-C9D7-F4EB-374C8211B25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5513" y="4928702"/>
            <a:ext cx="783805" cy="78380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6E0C3814-2338-00B3-21DF-7D5A38F70A9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0857" y="4928702"/>
            <a:ext cx="783805" cy="78380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25F79A5-1196-8769-6017-68FCEC5B200A}"/>
              </a:ext>
            </a:extLst>
          </p:cNvPr>
          <p:cNvSpPr txBox="1"/>
          <p:nvPr/>
        </p:nvSpPr>
        <p:spPr>
          <a:xfrm>
            <a:off x="5607862" y="1793648"/>
            <a:ext cx="2057488" cy="7066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Valentina Grimaldi</a:t>
            </a: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Pediatra e Psicoterapeuta dell’età evolutiva Consigliere Ordine dei Medici e Odontoiatri di Roma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CC49669-30F3-DA56-5491-5A663262C34A}"/>
              </a:ext>
            </a:extLst>
          </p:cNvPr>
          <p:cNvSpPr txBox="1"/>
          <p:nvPr/>
        </p:nvSpPr>
        <p:spPr>
          <a:xfrm>
            <a:off x="2567214" y="2847533"/>
            <a:ext cx="2057488" cy="7066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Manuela Lucchini</a:t>
            </a: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Giornalista Scientifica, già’ Responsabile Settore Medicina RAI Tg1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8C46612-B1E0-31C6-D8C2-0D6A5EB5EF0E}"/>
              </a:ext>
            </a:extLst>
          </p:cNvPr>
          <p:cNvSpPr txBox="1"/>
          <p:nvPr/>
        </p:nvSpPr>
        <p:spPr>
          <a:xfrm>
            <a:off x="5607862" y="2924317"/>
            <a:ext cx="2057488" cy="5530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Avv. Nicola </a:t>
            </a:r>
            <a:r>
              <a:rPr lang="it-IT" sz="998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Madìa</a:t>
            </a:r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Abilitato alle funzioni di Prof. Associato di Diritto Penale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2EF6E4F-0CF4-229B-B62E-86CBFC2B641C}"/>
              </a:ext>
            </a:extLst>
          </p:cNvPr>
          <p:cNvSpPr txBox="1"/>
          <p:nvPr/>
        </p:nvSpPr>
        <p:spPr>
          <a:xfrm>
            <a:off x="8649294" y="2924317"/>
            <a:ext cx="2057488" cy="5530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Gianni </a:t>
            </a:r>
            <a:r>
              <a:rPr lang="it-IT" sz="998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Nagni</a:t>
            </a:r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Direttore Generale </a:t>
            </a:r>
            <a:r>
              <a:rPr lang="it-IT" sz="998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Aquaniene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Roma, Dirigente Sportivo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7466118-A449-3EDE-205B-531F76191846}"/>
              </a:ext>
            </a:extLst>
          </p:cNvPr>
          <p:cNvSpPr txBox="1"/>
          <p:nvPr/>
        </p:nvSpPr>
        <p:spPr>
          <a:xfrm>
            <a:off x="2567214" y="3761526"/>
            <a:ext cx="2057488" cy="10137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Antonio Pignataro </a:t>
            </a: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Dirigente Generale della Pubblica Sicurezza Consulente della Presidenza del Consiglio dei Ministri Dipartimento delle Politiche Antidroga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4048252-1CA3-2F7A-30AE-5EBC7BF82508}"/>
              </a:ext>
            </a:extLst>
          </p:cNvPr>
          <p:cNvSpPr txBox="1"/>
          <p:nvPr/>
        </p:nvSpPr>
        <p:spPr>
          <a:xfrm>
            <a:off x="5607862" y="3838309"/>
            <a:ext cx="2057488" cy="860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</a:t>
            </a:r>
            <a:r>
              <a:rPr lang="it-IT" sz="998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Rosastella</a:t>
            </a:r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Principe 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Pneumologo - UPMC Salvator Mundi Roma  Resp. Lazio per le  Malattie respiratorie da droga  </a:t>
            </a:r>
            <a:r>
              <a:rPr lang="it-IT" sz="998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MaRED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già Dirigente Az. </a:t>
            </a:r>
            <a:r>
              <a:rPr lang="it-IT" sz="998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Osp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S. Camillo-Forlanini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BD01D98-1421-4C2B-AA55-267091F4F41E}"/>
              </a:ext>
            </a:extLst>
          </p:cNvPr>
          <p:cNvSpPr txBox="1"/>
          <p:nvPr/>
        </p:nvSpPr>
        <p:spPr>
          <a:xfrm>
            <a:off x="2567214" y="5042333"/>
            <a:ext cx="2057488" cy="5530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Luigi </a:t>
            </a:r>
            <a:r>
              <a:rPr lang="it-IT" sz="998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Tarani</a:t>
            </a:r>
            <a:endParaRPr lang="it-IT" sz="998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Associato di Pediatria, La Sapienza Università di Roma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3AE3736-ED4B-4664-281C-097DBB84B52C}"/>
              </a:ext>
            </a:extLst>
          </p:cNvPr>
          <p:cNvSpPr txBox="1"/>
          <p:nvPr/>
        </p:nvSpPr>
        <p:spPr>
          <a:xfrm>
            <a:off x="5607862" y="4982223"/>
            <a:ext cx="2057488" cy="7066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Paolo Tommasini    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Presidente Associazione Tevere per Roma  Responsabile Scuola Canoa del Circolo Canottieri Aniene di Roma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324C31C-4713-56D5-F5CA-1DC925D5E9B0}"/>
              </a:ext>
            </a:extLst>
          </p:cNvPr>
          <p:cNvSpPr txBox="1"/>
          <p:nvPr/>
        </p:nvSpPr>
        <p:spPr>
          <a:xfrm>
            <a:off x="5520001" y="1332826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Componenti</a:t>
            </a:r>
          </a:p>
        </p:txBody>
      </p:sp>
      <p:cxnSp>
        <p:nvCxnSpPr>
          <p:cNvPr id="21" name="Connettore diritto 62">
            <a:extLst>
              <a:ext uri="{FF2B5EF4-FFF2-40B4-BE49-F238E27FC236}">
                <a16:creationId xmlns:a16="http://schemas.microsoft.com/office/drawing/2014/main" id="{A254F2B9-C6CA-AADD-6AAF-F508D227C33B}"/>
              </a:ext>
            </a:extLst>
          </p:cNvPr>
          <p:cNvCxnSpPr>
            <a:cxnSpLocks/>
          </p:cNvCxnSpPr>
          <p:nvPr/>
        </p:nvCxnSpPr>
        <p:spPr>
          <a:xfrm>
            <a:off x="1414775" y="1330790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93">
            <a:extLst>
              <a:ext uri="{FF2B5EF4-FFF2-40B4-BE49-F238E27FC236}">
                <a16:creationId xmlns:a16="http://schemas.microsoft.com/office/drawing/2014/main" id="{244805AF-51AC-8C18-4329-269E1A9CEAC2}"/>
              </a:ext>
            </a:extLst>
          </p:cNvPr>
          <p:cNvCxnSpPr>
            <a:cxnSpLocks/>
          </p:cNvCxnSpPr>
          <p:nvPr/>
        </p:nvCxnSpPr>
        <p:spPr>
          <a:xfrm>
            <a:off x="1414775" y="4789610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93">
            <a:extLst>
              <a:ext uri="{FF2B5EF4-FFF2-40B4-BE49-F238E27FC236}">
                <a16:creationId xmlns:a16="http://schemas.microsoft.com/office/drawing/2014/main" id="{20592CA4-175D-7D9E-BC4F-B040C3636A0B}"/>
              </a:ext>
            </a:extLst>
          </p:cNvPr>
          <p:cNvCxnSpPr>
            <a:cxnSpLocks/>
          </p:cNvCxnSpPr>
          <p:nvPr/>
        </p:nvCxnSpPr>
        <p:spPr>
          <a:xfrm>
            <a:off x="1414775" y="2671242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93">
            <a:extLst>
              <a:ext uri="{FF2B5EF4-FFF2-40B4-BE49-F238E27FC236}">
                <a16:creationId xmlns:a16="http://schemas.microsoft.com/office/drawing/2014/main" id="{761AA7CF-7564-D02B-26EB-34E667F4ECF1}"/>
              </a:ext>
            </a:extLst>
          </p:cNvPr>
          <p:cNvCxnSpPr>
            <a:cxnSpLocks/>
          </p:cNvCxnSpPr>
          <p:nvPr/>
        </p:nvCxnSpPr>
        <p:spPr>
          <a:xfrm>
            <a:off x="1414775" y="3730426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magine 23">
            <a:extLst>
              <a:ext uri="{FF2B5EF4-FFF2-40B4-BE49-F238E27FC236}">
                <a16:creationId xmlns:a16="http://schemas.microsoft.com/office/drawing/2014/main" id="{E20B10FD-557A-B6A7-A460-CE2101B53F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16000" y="108000"/>
            <a:ext cx="2160000" cy="736357"/>
          </a:xfrm>
          <a:prstGeom prst="rect">
            <a:avLst/>
          </a:prstGeom>
        </p:spPr>
      </p:pic>
      <p:cxnSp>
        <p:nvCxnSpPr>
          <p:cNvPr id="26" name="Connettore diritto 63">
            <a:extLst>
              <a:ext uri="{FF2B5EF4-FFF2-40B4-BE49-F238E27FC236}">
                <a16:creationId xmlns:a16="http://schemas.microsoft.com/office/drawing/2014/main" id="{78BD821E-5595-01BA-C90D-374F93216178}"/>
              </a:ext>
            </a:extLst>
          </p:cNvPr>
          <p:cNvCxnSpPr>
            <a:cxnSpLocks/>
          </p:cNvCxnSpPr>
          <p:nvPr/>
        </p:nvCxnSpPr>
        <p:spPr>
          <a:xfrm>
            <a:off x="1414775" y="1611858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magine 29"/>
          <p:cNvPicPr preferRelativeResize="0"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90" y="1750950"/>
            <a:ext cx="783805" cy="783805"/>
          </a:xfrm>
          <a:prstGeom prst="rect">
            <a:avLst/>
          </a:prstGeom>
        </p:spPr>
      </p:pic>
      <p:pic>
        <p:nvPicPr>
          <p:cNvPr id="33" name="Immagine 32"/>
          <p:cNvPicPr preferRelativeResize="0"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816" y="3877794"/>
            <a:ext cx="783805" cy="783805"/>
          </a:xfrm>
          <a:prstGeom prst="rect">
            <a:avLst/>
          </a:prstGeom>
        </p:spPr>
      </p:pic>
      <p:cxnSp>
        <p:nvCxnSpPr>
          <p:cNvPr id="34" name="Connettore diritto 93">
            <a:extLst>
              <a:ext uri="{FF2B5EF4-FFF2-40B4-BE49-F238E27FC236}">
                <a16:creationId xmlns:a16="http://schemas.microsoft.com/office/drawing/2014/main" id="{244805AF-51AC-8C18-4329-269E1A9CEAC2}"/>
              </a:ext>
            </a:extLst>
          </p:cNvPr>
          <p:cNvCxnSpPr>
            <a:cxnSpLocks/>
          </p:cNvCxnSpPr>
          <p:nvPr/>
        </p:nvCxnSpPr>
        <p:spPr>
          <a:xfrm>
            <a:off x="1414775" y="5848093"/>
            <a:ext cx="9373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magine 34"/>
          <p:cNvPicPr preferRelativeResize="0"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186" y="1750950"/>
            <a:ext cx="783805" cy="783805"/>
          </a:xfrm>
          <a:prstGeom prst="rect">
            <a:avLst/>
          </a:prstGeom>
        </p:spPr>
      </p:pic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BD01D98-1421-4C2B-AA55-267091F4F41E}"/>
              </a:ext>
            </a:extLst>
          </p:cNvPr>
          <p:cNvSpPr txBox="1"/>
          <p:nvPr/>
        </p:nvSpPr>
        <p:spPr>
          <a:xfrm>
            <a:off x="2567214" y="1788248"/>
            <a:ext cx="2057488" cy="7066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Caterina Grassi</a:t>
            </a: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it-IT" sz="998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sz="998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f.r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 Farmacologia e Tossicologia Università di Roma La Sapienza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BD01D98-1421-4C2B-AA55-267091F4F41E}"/>
              </a:ext>
            </a:extLst>
          </p:cNvPr>
          <p:cNvSpPr txBox="1"/>
          <p:nvPr/>
        </p:nvSpPr>
        <p:spPr>
          <a:xfrm>
            <a:off x="8649294" y="3838308"/>
            <a:ext cx="2057488" cy="860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Fabrizio Schifano</a:t>
            </a: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Ordinario di Farmacologia Clinica e Terapia. Primario Psichiatria </a:t>
            </a:r>
            <a:r>
              <a:rPr lang="it-IT" sz="998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998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Hertfordshire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 </a:t>
            </a:r>
          </a:p>
          <a:p>
            <a:r>
              <a:rPr lang="it-IT" sz="998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Hatfield</a:t>
            </a:r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U.K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BD01D98-1421-4C2B-AA55-267091F4F41E}"/>
              </a:ext>
            </a:extLst>
          </p:cNvPr>
          <p:cNvSpPr txBox="1"/>
          <p:nvPr/>
        </p:nvSpPr>
        <p:spPr>
          <a:xfrm>
            <a:off x="8649294" y="1865033"/>
            <a:ext cx="2057488" cy="5530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Rosa Maria </a:t>
            </a:r>
            <a:r>
              <a:rPr lang="it-IT" sz="998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Lacerenza</a:t>
            </a:r>
            <a:endParaRPr lang="it-IT" sz="998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Neuropsichiatra infantile presso Università degli Studi Roma Tre</a:t>
            </a:r>
          </a:p>
        </p:txBody>
      </p:sp>
      <p:pic>
        <p:nvPicPr>
          <p:cNvPr id="25" name="Immagine 24" descr="Immagine che contiene persona, Viso umano, uomo, ritratto&#10;&#10;Descrizione generata automaticamente">
            <a:extLst>
              <a:ext uri="{FF2B5EF4-FFF2-40B4-BE49-F238E27FC236}">
                <a16:creationId xmlns:a16="http://schemas.microsoft.com/office/drawing/2014/main" id="{40B2B790-D7EC-364F-4F57-C206CA93CCC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849" y="4940771"/>
            <a:ext cx="783805" cy="783805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8951F43-3B08-2B47-F8F8-4BEDD9332479}"/>
              </a:ext>
            </a:extLst>
          </p:cNvPr>
          <p:cNvSpPr txBox="1"/>
          <p:nvPr/>
        </p:nvSpPr>
        <p:spPr>
          <a:xfrm>
            <a:off x="8649294" y="4735199"/>
            <a:ext cx="2057488" cy="11673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998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Matteo Villanova</a:t>
            </a:r>
          </a:p>
          <a:p>
            <a:r>
              <a:rPr lang="it-IT" sz="998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Neuropsichiatra  titolare di Medicina preventiva e Psicopatologia Forense, O.L.T.R.E.E. - Osservatorio Laboratorio Tutela Rispetto Emozionale Età Evolutiva dell’Università Roma Tre</a:t>
            </a:r>
          </a:p>
        </p:txBody>
      </p:sp>
    </p:spTree>
    <p:extLst>
      <p:ext uri="{BB962C8B-B14F-4D97-AF65-F5344CB8AC3E}">
        <p14:creationId xmlns:p14="http://schemas.microsoft.com/office/powerpoint/2010/main" val="4046176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420</Words>
  <Application>Microsoft Office PowerPoint</Application>
  <PresentationFormat>Widescreen</PresentationFormat>
  <Paragraphs>57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  Lo Studente, le sue fragilità e le dipendenze sempre più diffuse: tecnologiche, cannabis, fumo, alcool ecc.  il ruolo della scuola</vt:lpstr>
      <vt:lpstr>Gruppo di lavoro per la prevenzione, valutazione e divulgazione delle conseguenze dell’uso della Cannabis sulla salute mentale dei giovani e di altri disordini dell’area delle dipendenze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15</cp:revision>
  <dcterms:created xsi:type="dcterms:W3CDTF">2023-07-24T06:07:53Z</dcterms:created>
  <dcterms:modified xsi:type="dcterms:W3CDTF">2023-07-25T18:46:25Z</dcterms:modified>
</cp:coreProperties>
</file>