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006CCE"/>
    <a:srgbClr val="0C72AA"/>
    <a:srgbClr val="0A6192"/>
    <a:srgbClr val="0987CD"/>
    <a:srgbClr val="027FD4"/>
    <a:srgbClr val="19A1FD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0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it-IT" noProof="0"/>
              <a:t>Fare clic per modificare lo stile del titolo dello schema</a:t>
            </a:r>
            <a:endParaRPr lang="en-US" noProof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5B5A16-92F0-4554-9B9F-D57EDB44219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51D94-3E86-4652-9587-0068D9C3975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2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19E0-5044-4E6D-A57A-88E83073471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EAEE-DCE9-4994-B552-FED2659BD54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A0E92-2861-4802-82D2-238BCC27ECC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BB2E-7960-496C-A4FE-B692A683DC4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9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1BF71-F483-4B2D-8B0A-A15DB037142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865B1-8963-4D77-896B-D295AD266C6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0B2D7-D4E3-4B2C-B869-562C0CEF349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743E8-D22D-4231-9665-EFDA1B1EA1E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92779-1461-45AF-9D89-8866D4D8360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4E2DC-428C-4908-9737-DFCD9665029F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Educazione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motoria</a:t>
            </a:r>
            <a:r>
              <a:rPr lang="en-US" dirty="0">
                <a:solidFill>
                  <a:srgbClr val="FF0000"/>
                </a:solidFill>
              </a:rPr>
              <a:t> e sport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992286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Inclusione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integrazione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come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strumenti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crescita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BAA5BC9E-91E1-E9F4-0F23-7F0835F6C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438525" cy="142875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2224776-A140-DF79-C6AF-30D76A94C586}"/>
              </a:ext>
            </a:extLst>
          </p:cNvPr>
          <p:cNvSpPr/>
          <p:nvPr/>
        </p:nvSpPr>
        <p:spPr>
          <a:xfrm>
            <a:off x="4427984" y="404664"/>
            <a:ext cx="4716016" cy="142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A6192"/>
                </a:solidFill>
              </a:rPr>
              <a:t>Campus di formazione</a:t>
            </a:r>
          </a:p>
          <a:p>
            <a:pPr algn="ctr"/>
            <a:r>
              <a:rPr lang="it-IT" dirty="0"/>
              <a:t>«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Con la formazione continua rilancio il mio Istituto</a:t>
            </a:r>
            <a:r>
              <a:rPr lang="it-IT" dirty="0"/>
              <a:t>»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46A2573-DD99-F3A3-B35A-1B100FF00784}"/>
              </a:ext>
            </a:extLst>
          </p:cNvPr>
          <p:cNvSpPr/>
          <p:nvPr/>
        </p:nvSpPr>
        <p:spPr>
          <a:xfrm>
            <a:off x="5220072" y="5392886"/>
            <a:ext cx="3456384" cy="1265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Zaninelli Mario</a:t>
            </a:r>
          </a:p>
          <a:p>
            <a:pPr algn="ctr"/>
            <a:r>
              <a:rPr lang="it-IT" dirty="0">
                <a:solidFill>
                  <a:srgbClr val="FFFFFF"/>
                </a:solidFill>
              </a:rPr>
              <a:t>Università Statale – Milano</a:t>
            </a:r>
          </a:p>
          <a:p>
            <a:pPr algn="ctr"/>
            <a:r>
              <a:rPr lang="it-IT" dirty="0">
                <a:solidFill>
                  <a:srgbClr val="FFFFFF"/>
                </a:solidFill>
              </a:rPr>
              <a:t>Facoltà Scienze Motorie</a:t>
            </a:r>
          </a:p>
          <a:p>
            <a:pPr algn="ctr"/>
            <a:r>
              <a:rPr lang="it-IT" dirty="0">
                <a:solidFill>
                  <a:srgbClr val="FFFFFF"/>
                </a:solidFill>
              </a:rPr>
              <a:t>SMS Vivaio per ciechi - Milano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82E6FEE-D868-CF4F-D239-DDEB796E54C8}"/>
              </a:ext>
            </a:extLst>
          </p:cNvPr>
          <p:cNvSpPr/>
          <p:nvPr/>
        </p:nvSpPr>
        <p:spPr>
          <a:xfrm>
            <a:off x="395536" y="5445224"/>
            <a:ext cx="3222501" cy="11521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Genova, 24-29 LUGLIO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2F5EAA4C-ECF9-8A7E-B874-FAC7BBB990E2}"/>
              </a:ext>
            </a:extLst>
          </p:cNvPr>
          <p:cNvSpPr/>
          <p:nvPr/>
        </p:nvSpPr>
        <p:spPr>
          <a:xfrm>
            <a:off x="3635896" y="2492896"/>
            <a:ext cx="2880320" cy="17064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Alunni d’oggi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BE41639-7AF6-D6C0-D7B2-96DEDCA2B5FC}"/>
              </a:ext>
            </a:extLst>
          </p:cNvPr>
          <p:cNvCxnSpPr>
            <a:cxnSpLocks/>
          </p:cNvCxnSpPr>
          <p:nvPr/>
        </p:nvCxnSpPr>
        <p:spPr>
          <a:xfrm flipV="1">
            <a:off x="4530572" y="2243748"/>
            <a:ext cx="1111442" cy="191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65B021-6730-BC39-BC1B-8AF837CE0EFF}"/>
              </a:ext>
            </a:extLst>
          </p:cNvPr>
          <p:cNvSpPr txBox="1"/>
          <p:nvPr/>
        </p:nvSpPr>
        <p:spPr>
          <a:xfrm>
            <a:off x="5097760" y="1412776"/>
            <a:ext cx="185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Comportamento irrispettoso</a:t>
            </a:r>
          </a:p>
          <a:p>
            <a:r>
              <a:rPr lang="it-IT" dirty="0"/>
              <a:t>Verso persone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324FED0-4DB5-6692-1159-EF6B4A6428F1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6094403" y="2347139"/>
            <a:ext cx="894676" cy="39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C9B3CC-9CA0-FBA9-516E-EE6E3DC67E29}"/>
              </a:ext>
            </a:extLst>
          </p:cNvPr>
          <p:cNvSpPr txBox="1"/>
          <p:nvPr/>
        </p:nvSpPr>
        <p:spPr>
          <a:xfrm>
            <a:off x="6948264" y="1700808"/>
            <a:ext cx="254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Comp. </a:t>
            </a:r>
            <a:r>
              <a:rPr lang="it-IT" dirty="0" err="1"/>
              <a:t>Irrispett</a:t>
            </a:r>
            <a:r>
              <a:rPr lang="it-IT" dirty="0"/>
              <a:t>.</a:t>
            </a:r>
          </a:p>
          <a:p>
            <a:r>
              <a:rPr lang="it-IT" dirty="0"/>
              <a:t>Verso regole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2C37830-90DC-C5CD-E326-2C4BF94A501E}"/>
              </a:ext>
            </a:extLst>
          </p:cNvPr>
          <p:cNvCxnSpPr>
            <a:cxnSpLocks/>
            <a:stCxn id="2" idx="1"/>
            <a:endCxn id="18" idx="2"/>
          </p:cNvCxnSpPr>
          <p:nvPr/>
        </p:nvCxnSpPr>
        <p:spPr>
          <a:xfrm flipH="1" flipV="1">
            <a:off x="3789381" y="1802433"/>
            <a:ext cx="268328" cy="94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291FC09-B48E-8A0F-317F-F798A5C25688}"/>
              </a:ext>
            </a:extLst>
          </p:cNvPr>
          <p:cNvSpPr txBox="1"/>
          <p:nvPr/>
        </p:nvSpPr>
        <p:spPr>
          <a:xfrm>
            <a:off x="3286679" y="1156102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Fragilità</a:t>
            </a:r>
          </a:p>
          <a:p>
            <a:r>
              <a:rPr lang="it-IT" dirty="0"/>
              <a:t>emotiva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E60B50A4-C392-ABA5-AC1A-1EC34D21173D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2555776" y="3013894"/>
            <a:ext cx="1080120" cy="33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8E937A6-E29B-4389-9BDA-951B681F17C2}"/>
              </a:ext>
            </a:extLst>
          </p:cNvPr>
          <p:cNvSpPr txBox="1"/>
          <p:nvPr/>
        </p:nvSpPr>
        <p:spPr>
          <a:xfrm>
            <a:off x="2134613" y="271528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Annoiati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8750808-2B89-5338-E718-CBEC374B31B6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6516216" y="3346140"/>
            <a:ext cx="432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36BDDE6-3DA3-A6B8-657B-376EDF8D5955}"/>
              </a:ext>
            </a:extLst>
          </p:cNvPr>
          <p:cNvSpPr txBox="1"/>
          <p:nvPr/>
        </p:nvSpPr>
        <p:spPr>
          <a:xfrm>
            <a:off x="6948263" y="3130896"/>
            <a:ext cx="194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Demotivati </a:t>
            </a:r>
          </a:p>
          <a:p>
            <a:r>
              <a:rPr lang="it-IT" dirty="0"/>
              <a:t>nell’apprendimento</a:t>
            </a:r>
          </a:p>
        </p:txBody>
      </p:sp>
      <p:sp>
        <p:nvSpPr>
          <p:cNvPr id="35" name="?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83B0D3-E707-1310-E214-69D10B6C85C6}"/>
              </a:ext>
            </a:extLst>
          </p:cNvPr>
          <p:cNvSpPr/>
          <p:nvPr/>
        </p:nvSpPr>
        <p:spPr>
          <a:xfrm>
            <a:off x="4653612" y="4368639"/>
            <a:ext cx="1042416" cy="860561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9D1B967-6438-ADBE-BD9D-83628A3221D9}"/>
              </a:ext>
            </a:extLst>
          </p:cNvPr>
          <p:cNvSpPr/>
          <p:nvPr/>
        </p:nvSpPr>
        <p:spPr>
          <a:xfrm>
            <a:off x="2339752" y="5368067"/>
            <a:ext cx="547260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NO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non esistono ragazzi così </a:t>
            </a:r>
          </a:p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sono solo DIVERSI</a:t>
            </a:r>
          </a:p>
        </p:txBody>
      </p:sp>
    </p:spTree>
    <p:extLst>
      <p:ext uri="{BB962C8B-B14F-4D97-AF65-F5344CB8AC3E}">
        <p14:creationId xmlns:p14="http://schemas.microsoft.com/office/powerpoint/2010/main" val="211467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0A6F3-D7C5-1F2A-86CB-DF06C716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Educazione Fisica e Sport - Inclusività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F43052-F8A4-65B4-1909-4068322E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i="1" dirty="0">
                <a:solidFill>
                  <a:srgbClr val="0070C0"/>
                </a:solidFill>
              </a:rPr>
              <a:t>Piano d’inclusività per la materia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Gestione della classe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Azione nell’ambiente fisico della classe – palestra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Conoscere e soddisfare i bisogni di </a:t>
            </a:r>
            <a:r>
              <a:rPr lang="it-IT" sz="2000" i="1" u="sng" dirty="0">
                <a:solidFill>
                  <a:schemeClr val="accent5">
                    <a:lumMod val="50000"/>
                  </a:schemeClr>
                </a:solidFill>
              </a:rPr>
              <a:t>TUTTI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 gli allievi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Costruire un adeguato clima di classe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Non disciplina solamente ma presenza efficace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Utilizzo del controllo prossimale responsabile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Comunicazione chiara ed efficace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Comunicazione non verbale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Utilizzo della voce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Valorizzazione degli allievi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Attività diversificate nella globalità della proposta e della didattica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Dare molteplici modi di…..</a:t>
            </a:r>
          </a:p>
        </p:txBody>
      </p:sp>
    </p:spTree>
    <p:extLst>
      <p:ext uri="{BB962C8B-B14F-4D97-AF65-F5344CB8AC3E}">
        <p14:creationId xmlns:p14="http://schemas.microsoft.com/office/powerpoint/2010/main" val="92488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F9305-A796-4D39-66A1-A3B15736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sport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ADC53-5063-30D7-CE7E-D50CC1581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052736"/>
            <a:ext cx="3945631" cy="4917554"/>
          </a:xfrm>
        </p:spPr>
        <p:txBody>
          <a:bodyPr/>
          <a:lstStyle/>
          <a:p>
            <a:pPr algn="ctr"/>
            <a:r>
              <a:rPr lang="it-IT" sz="2000" b="0" dirty="0">
                <a:latin typeface="Bookman Old Style" panose="02050604050505020204" pitchFamily="18" charset="0"/>
              </a:rPr>
              <a:t>TORBALL</a:t>
            </a:r>
          </a:p>
          <a:p>
            <a:endParaRPr lang="it-IT" sz="2000" b="0" dirty="0">
              <a:latin typeface="Bookman Old Style" panose="02050604050505020204" pitchFamily="18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8EFA41-2081-0A7B-4E9D-EAC9CAEAF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8371" y="1065312"/>
            <a:ext cx="3945630" cy="4917554"/>
          </a:xfrm>
        </p:spPr>
        <p:txBody>
          <a:bodyPr/>
          <a:lstStyle/>
          <a:p>
            <a:r>
              <a:rPr lang="it-IT" sz="2000" b="0" dirty="0">
                <a:latin typeface="Bookman Old Style" panose="02050604050505020204" pitchFamily="18" charset="0"/>
              </a:rPr>
              <a:t>TRIAL-O(RIENTEERING)</a:t>
            </a:r>
          </a:p>
        </p:txBody>
      </p:sp>
      <p:pic>
        <p:nvPicPr>
          <p:cNvPr id="1026" name="Picture 2" descr="Che cos'è il Torball? – Universal Kinesiology">
            <a:extLst>
              <a:ext uri="{FF2B5EF4-FFF2-40B4-BE49-F238E27FC236}">
                <a16:creationId xmlns:a16="http://schemas.microsoft.com/office/drawing/2014/main" id="{54E41319-CB78-AF35-7B20-D2CBA1C2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8479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Trail Orienteering Championships 2022">
            <a:extLst>
              <a:ext uri="{FF2B5EF4-FFF2-40B4-BE49-F238E27FC236}">
                <a16:creationId xmlns:a16="http://schemas.microsoft.com/office/drawing/2014/main" id="{D812227B-25A0-0E53-4C7B-F7673D2E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95" y="2139529"/>
            <a:ext cx="318316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4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8F418-FD17-BC2A-C6EC-70832EE9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Sport e fair play?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E05EE4-56FD-525B-FD41-D4AC90C40972}"/>
              </a:ext>
            </a:extLst>
          </p:cNvPr>
          <p:cNvSpPr/>
          <p:nvPr/>
        </p:nvSpPr>
        <p:spPr>
          <a:xfrm>
            <a:off x="1259632" y="914400"/>
            <a:ext cx="7488832" cy="575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Esperienza efficace di sport ed educazione fisica inclusiva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Possedere regole chiare, oggettive e facilmente controllabili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Chiedere impegno a tutti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Prevedere alternanza di ruoli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Prevedere l’osservanza di regole e chi le fa rispettare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Rispetto reciproco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Facilitare l’autostima in ogni giocatore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Capacità ed educare ad accettare con dignità le sconfitte e le vittorie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Confronto verbale per esprimere emozioni, autocritica e nuove proposte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Tifo corretto e rispettoso</a:t>
            </a:r>
          </a:p>
        </p:txBody>
      </p:sp>
    </p:spTree>
    <p:extLst>
      <p:ext uri="{BB962C8B-B14F-4D97-AF65-F5344CB8AC3E}">
        <p14:creationId xmlns:p14="http://schemas.microsoft.com/office/powerpoint/2010/main" val="227736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0CE244-C6DE-9175-4CC9-D4D8DD4D33EC}"/>
              </a:ext>
            </a:extLst>
          </p:cNvPr>
          <p:cNvSpPr/>
          <p:nvPr/>
        </p:nvSpPr>
        <p:spPr>
          <a:xfrm>
            <a:off x="1115616" y="188640"/>
            <a:ext cx="7776864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EDUCARE ALLA LEGALITA’ CON LO SPORT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45AFF39-E0B4-98FD-D1F2-8839B7BD103B}"/>
              </a:ext>
            </a:extLst>
          </p:cNvPr>
          <p:cNvSpPr/>
          <p:nvPr/>
        </p:nvSpPr>
        <p:spPr>
          <a:xfrm>
            <a:off x="899592" y="908720"/>
            <a:ext cx="7992888" cy="57606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LEGALITA’</a:t>
            </a:r>
          </a:p>
          <a:p>
            <a:pPr algn="ctr"/>
            <a:r>
              <a:rPr lang="it-IT" dirty="0">
                <a:solidFill>
                  <a:srgbClr val="FFFFFF"/>
                </a:solidFill>
              </a:rPr>
              <a:t> COSA FARE?</a:t>
            </a:r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9ED2F846-C197-9E33-2E2D-969B7BA983CA}"/>
              </a:ext>
            </a:extLst>
          </p:cNvPr>
          <p:cNvSpPr/>
          <p:nvPr/>
        </p:nvSpPr>
        <p:spPr>
          <a:xfrm>
            <a:off x="872456" y="908720"/>
            <a:ext cx="1458912" cy="1134824"/>
          </a:xfrm>
          <a:prstGeom prst="triangle">
            <a:avLst>
              <a:gd name="adj" fmla="val 4712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Ambiente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4CC626-70FE-9778-07FD-1719F640DC30}"/>
              </a:ext>
            </a:extLst>
          </p:cNvPr>
          <p:cNvSpPr txBox="1"/>
          <p:nvPr/>
        </p:nvSpPr>
        <p:spPr>
          <a:xfrm flipH="1">
            <a:off x="4283967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Rispettarsi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201AD-73C1-9831-D267-D2B7B19F26F7}"/>
              </a:ext>
            </a:extLst>
          </p:cNvPr>
          <p:cNvSpPr txBox="1"/>
          <p:nvPr/>
        </p:nvSpPr>
        <p:spPr>
          <a:xfrm>
            <a:off x="6012161" y="3558655"/>
            <a:ext cx="216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Cogliere il valore aggiunto del fare con gli altri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D0BBE5-7B56-D4CC-A3FB-B94AF36B369B}"/>
              </a:ext>
            </a:extLst>
          </p:cNvPr>
          <p:cNvSpPr txBox="1"/>
          <p:nvPr/>
        </p:nvSpPr>
        <p:spPr>
          <a:xfrm>
            <a:off x="1691680" y="36450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Legarsi insieme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E9C54D0-020E-BC93-31AC-FA0C9C928D1A}"/>
              </a:ext>
            </a:extLst>
          </p:cNvPr>
          <p:cNvSpPr/>
          <p:nvPr/>
        </p:nvSpPr>
        <p:spPr>
          <a:xfrm>
            <a:off x="3563888" y="1115452"/>
            <a:ext cx="252028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Concordare e tutelare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D7425D9-2185-9950-B817-4654EAC47ED2}"/>
              </a:ext>
            </a:extLst>
          </p:cNvPr>
          <p:cNvSpPr/>
          <p:nvPr/>
        </p:nvSpPr>
        <p:spPr>
          <a:xfrm>
            <a:off x="6012161" y="1916832"/>
            <a:ext cx="2160239" cy="1274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Realtà e pratica che si parlino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AF2A997-0F90-574E-9CC2-59AC0BD6BCCE}"/>
              </a:ext>
            </a:extLst>
          </p:cNvPr>
          <p:cNvSpPr/>
          <p:nvPr/>
        </p:nvSpPr>
        <p:spPr>
          <a:xfrm>
            <a:off x="5342384" y="4626001"/>
            <a:ext cx="2397968" cy="151759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Gioco</a:t>
            </a:r>
          </a:p>
          <a:p>
            <a:pPr algn="ctr"/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Laboratori</a:t>
            </a:r>
          </a:p>
          <a:p>
            <a:pPr algn="ctr"/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Attività pratiche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C8D344B-1071-B29F-24A1-62750D0C19C1}"/>
              </a:ext>
            </a:extLst>
          </p:cNvPr>
          <p:cNvSpPr/>
          <p:nvPr/>
        </p:nvSpPr>
        <p:spPr>
          <a:xfrm>
            <a:off x="1600918" y="2216924"/>
            <a:ext cx="2520279" cy="9144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Costruire relazioni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DF4A5D4-3B53-98FC-4D48-26FA8E37AF33}"/>
              </a:ext>
            </a:extLst>
          </p:cNvPr>
          <p:cNvSpPr/>
          <p:nvPr/>
        </p:nvSpPr>
        <p:spPr>
          <a:xfrm>
            <a:off x="1600918" y="4158372"/>
            <a:ext cx="2776192" cy="11834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Consapevolezza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Discernimento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327C5D-A07C-0EAB-F5BE-4C9495E5BBF5}"/>
              </a:ext>
            </a:extLst>
          </p:cNvPr>
          <p:cNvSpPr txBox="1"/>
          <p:nvPr/>
        </p:nvSpPr>
        <p:spPr>
          <a:xfrm>
            <a:off x="3296990" y="5641619"/>
            <a:ext cx="21602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C72AA"/>
                </a:solidFill>
              </a:rPr>
              <a:t>Gestione delle emozioni</a:t>
            </a:r>
          </a:p>
        </p:txBody>
      </p:sp>
    </p:spTree>
    <p:extLst>
      <p:ext uri="{BB962C8B-B14F-4D97-AF65-F5344CB8AC3E}">
        <p14:creationId xmlns:p14="http://schemas.microsoft.com/office/powerpoint/2010/main" val="68710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5F6CD-0E0A-1454-E34B-9655A90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Bookman Old Style" panose="02050604050505020204" pitchFamily="18" charset="0"/>
              </a:rPr>
              <a:t>Il laboratorio: luogo di animazione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470E6-B112-4F7E-901A-E5CA8D19B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sz="1800" b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Identificare lo spazio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b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Identità di stile relazionale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b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Stile sperimentale</a:t>
            </a:r>
          </a:p>
          <a:p>
            <a:pPr>
              <a:buFont typeface="Wingdings" panose="05000000000000000000" pitchFamily="2" charset="2"/>
              <a:buChar char="v"/>
            </a:pPr>
            <a:endParaRPr lang="it-IT" sz="1800" b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0" dirty="0">
                <a:solidFill>
                  <a:srgbClr val="006CCE"/>
                </a:solidFill>
                <a:latin typeface="Bookman Old Style" panose="02050604050505020204" pitchFamily="18" charset="0"/>
              </a:rPr>
              <a:t>Specificità didattica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b="0" dirty="0">
                <a:solidFill>
                  <a:srgbClr val="006CCE"/>
                </a:solidFill>
                <a:latin typeface="Bookman Old Style" panose="02050604050505020204" pitchFamily="18" charset="0"/>
              </a:rPr>
              <a:t>Interdisciplinarità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b="0" dirty="0">
                <a:solidFill>
                  <a:srgbClr val="006CCE"/>
                </a:solidFill>
                <a:latin typeface="Bookman Old Style" panose="02050604050505020204" pitchFamily="18" charset="0"/>
              </a:rPr>
              <a:t>Strategie non-individualizzate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b="0" dirty="0">
                <a:solidFill>
                  <a:srgbClr val="006CCE"/>
                </a:solidFill>
                <a:latin typeface="Bookman Old Style" panose="02050604050505020204" pitchFamily="18" charset="0"/>
              </a:rPr>
              <a:t>Progetto didattico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it-IT" sz="1600" b="0" dirty="0">
              <a:solidFill>
                <a:srgbClr val="006CCE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Laboratorio Educazione motoria fisica-sportiva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Spazio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Tempo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Materiali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Relazioni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it-IT" sz="1600" b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1EA1DF5-C376-EDFC-3CFC-D3631B82D402}"/>
              </a:ext>
            </a:extLst>
          </p:cNvPr>
          <p:cNvSpPr/>
          <p:nvPr/>
        </p:nvSpPr>
        <p:spPr>
          <a:xfrm>
            <a:off x="2843808" y="5229200"/>
            <a:ext cx="5385792" cy="1368152"/>
          </a:xfrm>
          <a:prstGeom prst="rightArrow">
            <a:avLst>
              <a:gd name="adj1" fmla="val 72278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Trial-O(</a:t>
            </a:r>
            <a:r>
              <a:rPr lang="it-IT" dirty="0" err="1">
                <a:solidFill>
                  <a:srgbClr val="FF0000"/>
                </a:solidFill>
              </a:rPr>
              <a:t>rienteering</a:t>
            </a:r>
            <a:r>
              <a:rPr lang="it-IT" dirty="0">
                <a:solidFill>
                  <a:srgbClr val="FF0000"/>
                </a:solidFill>
              </a:rPr>
              <a:t>)/Torball/Baskin</a:t>
            </a:r>
          </a:p>
        </p:txBody>
      </p:sp>
    </p:spTree>
    <p:extLst>
      <p:ext uri="{BB962C8B-B14F-4D97-AF65-F5344CB8AC3E}">
        <p14:creationId xmlns:p14="http://schemas.microsoft.com/office/powerpoint/2010/main" val="322517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44122-1E58-11CC-EB0E-3658118A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Il gioco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CC2091E-3CC2-DB2F-2BE3-311937F0A81F}"/>
              </a:ext>
            </a:extLst>
          </p:cNvPr>
          <p:cNvSpPr/>
          <p:nvPr/>
        </p:nvSpPr>
        <p:spPr>
          <a:xfrm>
            <a:off x="914400" y="914400"/>
            <a:ext cx="8001000" cy="5754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Il gioco nasce per divertire, creare socialità, partecipazione o per educare?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HUIZINGA Johan: Il gioco è atto libero, è libertà ed è fatto per piacere, cioè mi piace, mi diverte. 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Il gioco è </a:t>
            </a:r>
            <a:r>
              <a:rPr lang="it-IT" b="1" i="1" dirty="0">
                <a:solidFill>
                  <a:srgbClr val="FF9933"/>
                </a:solidFill>
                <a:latin typeface="Bookman Old Style" panose="02050604050505020204" pitchFamily="18" charset="0"/>
              </a:rPr>
              <a:t>autotelico</a:t>
            </a:r>
            <a:r>
              <a:rPr lang="it-IT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cioè azione il cui fine è interno al proprio svolgimento.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Porta alle «competenze trasversali» quali insieme di abilità a largo spettro relative a aspetti comportamentali, cognitivi, </a:t>
            </a:r>
            <a:r>
              <a:rPr lang="it-IT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emotivi,sociali</a:t>
            </a:r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, declinabili nel contesto in cui il soggetto vive.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Bookman Old Style" panose="02050604050505020204" pitchFamily="18" charset="0"/>
              </a:rPr>
              <a:t>Oggi basso contenuto di esperienze di socialità ludica sia qualitativa che quantitativa.</a:t>
            </a:r>
            <a:endParaRPr lang="it-IT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1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B7967-95A0-1AD1-0587-93331DBA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 wrap="square" anchor="ctr"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Didattica ludica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5A0E02-EEF8-D780-3239-84EF3F72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it-IT" sz="2000" dirty="0"/>
              <a:t>Gioco al centro</a:t>
            </a:r>
          </a:p>
          <a:p>
            <a:pPr lvl="1">
              <a:buChar char="•"/>
            </a:pPr>
            <a:r>
              <a:rPr lang="it-IT" sz="2000" dirty="0"/>
              <a:t>Giochi da tavolo</a:t>
            </a:r>
          </a:p>
          <a:p>
            <a:pPr lvl="1">
              <a:buChar char="•"/>
            </a:pPr>
            <a:r>
              <a:rPr lang="it-IT" sz="2000" dirty="0"/>
              <a:t>Giochi in movimento</a:t>
            </a:r>
          </a:p>
          <a:p>
            <a:pPr lvl="1">
              <a:buChar char="•"/>
            </a:pPr>
            <a:r>
              <a:rPr lang="it-IT" sz="2000" dirty="0"/>
              <a:t>Giochi con il digitale (E-</a:t>
            </a:r>
            <a:r>
              <a:rPr lang="it-IT" sz="2000" dirty="0" err="1"/>
              <a:t>sports</a:t>
            </a:r>
            <a:r>
              <a:rPr lang="it-IT" sz="2000" dirty="0"/>
              <a:t>)</a:t>
            </a:r>
          </a:p>
          <a:p>
            <a:pPr lvl="1">
              <a:buChar char="•"/>
            </a:pPr>
            <a:r>
              <a:rPr lang="it-IT" sz="2000" dirty="0"/>
              <a:t>Giocare……</a:t>
            </a:r>
          </a:p>
        </p:txBody>
      </p:sp>
      <p:pic>
        <p:nvPicPr>
          <p:cNvPr id="11" name="Immagine 10" descr="Dadi trasparenti colorati su una superficie di legno">
            <a:extLst>
              <a:ext uri="{FF2B5EF4-FFF2-40B4-BE49-F238E27FC236}">
                <a16:creationId xmlns:a16="http://schemas.microsoft.com/office/drawing/2014/main" id="{70AA7505-EE97-A3C4-FB2F-B8ADA1B9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r="28897"/>
          <a:stretch/>
        </p:blipFill>
        <p:spPr>
          <a:xfrm>
            <a:off x="4850348" y="1165900"/>
            <a:ext cx="3924300" cy="2467312"/>
          </a:xfrm>
          <a:prstGeom prst="rect">
            <a:avLst/>
          </a:prstGeom>
          <a:noFill/>
        </p:spPr>
      </p:pic>
      <p:pic>
        <p:nvPicPr>
          <p:cNvPr id="13" name="Immagine 12" descr="Bambini che giocano">
            <a:extLst>
              <a:ext uri="{FF2B5EF4-FFF2-40B4-BE49-F238E27FC236}">
                <a16:creationId xmlns:a16="http://schemas.microsoft.com/office/drawing/2014/main" id="{C0EB964F-1407-1131-498D-36E90BDD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32" y="3884712"/>
            <a:ext cx="4032448" cy="2592288"/>
          </a:xfrm>
          <a:prstGeom prst="rect">
            <a:avLst/>
          </a:prstGeom>
        </p:spPr>
      </p:pic>
      <p:pic>
        <p:nvPicPr>
          <p:cNvPr id="15" name="Immagine 14" descr="Immagine che contiene sport, gioco atletico, persona, basket&#10;&#10;Descrizione generata automaticamente">
            <a:extLst>
              <a:ext uri="{FF2B5EF4-FFF2-40B4-BE49-F238E27FC236}">
                <a16:creationId xmlns:a16="http://schemas.microsoft.com/office/drawing/2014/main" id="{4C39EC1D-B821-8E5A-FE4F-462B2515D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0" y="3444344"/>
            <a:ext cx="3067040" cy="32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6BABD-9845-ED2B-6E58-94F21EAD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Sport e Inclusione: educazione e didattica innovativa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DF771B-DD24-E2A5-ED7F-6A414DDC8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Non smettiamo di riflettere sui concetti più ampi di salute, funzionamento umano e disabilità </a:t>
            </a:r>
          </a:p>
          <a:p>
            <a:pPr lvl="1"/>
            <a:r>
              <a:rPr lang="it-IT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Federazione Italiana Vela (disabilità)</a:t>
            </a:r>
          </a:p>
          <a:p>
            <a:r>
              <a:rPr lang="it-IT" sz="2000" b="0" dirty="0">
                <a:solidFill>
                  <a:srgbClr val="0070C0"/>
                </a:solidFill>
                <a:latin typeface="Bookman Old Style" panose="02050604050505020204" pitchFamily="18" charset="0"/>
              </a:rPr>
              <a:t>La motivazione e la meraviglia sono essenzialità educative (viaggi d’istruzione)</a:t>
            </a:r>
          </a:p>
          <a:p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Progettare una vera «Inclusione attraverso lo sport» cioè la vera </a:t>
            </a:r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integrazione 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di alunni/e con </a:t>
            </a:r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disabilità 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attraverso un’</a:t>
            </a:r>
            <a:r>
              <a:rPr lang="it-IT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esperienza didattica inclusiva e coinvolgente per tutti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che sappia coniugare l’</a:t>
            </a:r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attività laboratoriale e pratica 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con le </a:t>
            </a:r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discipline di studio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, producendo il massimo </a:t>
            </a:r>
            <a:r>
              <a:rPr lang="it-IT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apprendimento possibile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, in </a:t>
            </a:r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CONTESTI NON SCOLASTICI</a:t>
            </a:r>
            <a:r>
              <a:rPr lang="it-IT" sz="20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it-IT" sz="2000" b="0" dirty="0">
                <a:latin typeface="Bookman Old Style" panose="02050604050505020204" pitchFamily="18" charset="0"/>
              </a:rPr>
              <a:t>Occhi puntati su: cooperazione, assunzione di responsabilità, mancanza di competizione</a:t>
            </a:r>
          </a:p>
          <a:p>
            <a:r>
              <a:rPr lang="it-IT" sz="2000" b="0" dirty="0">
                <a:latin typeface="Bookman Old Style" panose="02050604050505020204" pitchFamily="18" charset="0"/>
              </a:rPr>
              <a:t>Punto forte: dal maldestro tentativo di inserimento all’insieme di soggetti armonici che cancellano le differenze.</a:t>
            </a:r>
            <a:endParaRPr lang="it-IT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1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0564C-9708-64FA-5B0E-817501C4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Progetto Filippide</a:t>
            </a:r>
          </a:p>
        </p:txBody>
      </p:sp>
      <p:pic>
        <p:nvPicPr>
          <p:cNvPr id="5" name="Segnaposto contenuto 4" descr="Immagine che contiene logo, Elementi grafici, simbolo, cartone animato">
            <a:extLst>
              <a:ext uri="{FF2B5EF4-FFF2-40B4-BE49-F238E27FC236}">
                <a16:creationId xmlns:a16="http://schemas.microsoft.com/office/drawing/2014/main" id="{78E77F25-6523-F1E8-2032-D20E291B7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052736"/>
            <a:ext cx="5581650" cy="142875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462135-CFA8-2FB3-D79B-C9F8C88BEFE3}"/>
              </a:ext>
            </a:extLst>
          </p:cNvPr>
          <p:cNvSpPr txBox="1"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https://www.rainews.it/video/2022/08/roma2022-europei-nuoto-sincronizzato-minisini-sacripante-9e1cf30e-694b-40fd-9739-a3ff04f22c71.html</a:t>
            </a:r>
          </a:p>
        </p:txBody>
      </p:sp>
    </p:spTree>
    <p:extLst>
      <p:ext uri="{BB962C8B-B14F-4D97-AF65-F5344CB8AC3E}">
        <p14:creationId xmlns:p14="http://schemas.microsoft.com/office/powerpoint/2010/main" val="78525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750F9-6EAC-EC3C-BDF5-717B4402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Educare nella società della conoscenza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46F8B6-F707-E32D-726A-23B8A063A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>
                <a:latin typeface="Bookman Old Style" panose="02050604050505020204" pitchFamily="18" charset="0"/>
              </a:rPr>
              <a:t>Il digitale e la possibile amicizia con l’Intelligenza artificiale?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Il progresso scientifico e tecnologico ci ha cambiati, ci ha resi più fragili? Non so. Sicuramente dobbiamo provare ad affrontare il cambiamento ma…quale? Accettare la sfida! Siamo in </a:t>
            </a:r>
            <a:r>
              <a:rPr lang="it-IT" sz="2400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TRANSIZIONE. </a:t>
            </a:r>
            <a:endParaRPr lang="it-IT" sz="2400" b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Il concetto di apprendimento vogliamo approfondire, comprendere e, nella ricerca, proporre nuovi orizzonti?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Cosa salvare del passato? Quali nuove consapevolezze vogliamo conoscere? E…le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BEST PRACTICES?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379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031C444-74D6-5BB9-6C40-7E467D031742}"/>
              </a:ext>
            </a:extLst>
          </p:cNvPr>
          <p:cNvSpPr/>
          <p:nvPr/>
        </p:nvSpPr>
        <p:spPr>
          <a:xfrm>
            <a:off x="899592" y="980728"/>
            <a:ext cx="8064896" cy="5688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Don Lorenzo Milani (1923 – 1967)</a:t>
            </a:r>
          </a:p>
          <a:p>
            <a:pPr algn="ctr"/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«Mettersi da parte affinché brilli il lume </a:t>
            </a:r>
          </a:p>
          <a:p>
            <a:pPr algn="ctr"/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appannato e nascosto dell’altro»</a:t>
            </a:r>
          </a:p>
          <a:p>
            <a:pPr algn="ctr"/>
            <a:endParaRPr lang="it-IT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Immagine 3" descr="Immagine che contiene vestiti, persona, interno, Viso umano&#10;&#10;Descrizione generata automaticamente">
            <a:extLst>
              <a:ext uri="{FF2B5EF4-FFF2-40B4-BE49-F238E27FC236}">
                <a16:creationId xmlns:a16="http://schemas.microsoft.com/office/drawing/2014/main" id="{BD7B3CDB-53D3-7CB3-1FB1-1C8007DEF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528392" cy="20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4B0022-7953-A2AF-DA44-726B2E90F621}"/>
              </a:ext>
            </a:extLst>
          </p:cNvPr>
          <p:cNvSpPr txBox="1"/>
          <p:nvPr/>
        </p:nvSpPr>
        <p:spPr>
          <a:xfrm>
            <a:off x="899593" y="980728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Noi dobbiamo essere consapevoli che, nelle nostre scuole, siamo una comunità scientifica che aiuta e si aiuta ad apprendere, insegnare, collaborare e discernere. Siamo un ambiente di </a:t>
            </a:r>
            <a:r>
              <a:rPr lang="it-IT" b="1" i="1" dirty="0"/>
              <a:t>apprendimento trasformativo. </a:t>
            </a:r>
            <a:r>
              <a:rPr lang="it-IT" dirty="0"/>
              <a:t>Dobbiamo credere che siamo capaci di sostenere i cambiamenti repentini e gli imprevisti dell’attuale società e favoriamo l’adattabilità e nuovi stili di vita e di lavoro successivamente.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i="1" dirty="0"/>
              <a:t>Dobbiamo analizzare le disfunzioni e proporre strategie possibili di miglioramento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passaggio è dalla </a:t>
            </a:r>
            <a:r>
              <a:rPr lang="it-IT" b="1" i="1" dirty="0"/>
              <a:t>knowledge society </a:t>
            </a:r>
            <a:r>
              <a:rPr lang="it-IT" dirty="0"/>
              <a:t>alle</a:t>
            </a:r>
            <a:r>
              <a:rPr lang="it-IT" i="1" dirty="0"/>
              <a:t> </a:t>
            </a:r>
            <a:r>
              <a:rPr lang="it-IT" b="1" i="1" dirty="0"/>
              <a:t>key </a:t>
            </a:r>
            <a:r>
              <a:rPr lang="it-IT" b="1" i="1" dirty="0" err="1"/>
              <a:t>competences</a:t>
            </a:r>
            <a:r>
              <a:rPr lang="it-IT" dirty="0"/>
              <a:t> per arrivare alla scuola sempre più </a:t>
            </a:r>
            <a:r>
              <a:rPr lang="it-IT" b="1" i="1" dirty="0"/>
              <a:t>learning </a:t>
            </a:r>
            <a:r>
              <a:rPr lang="it-IT" b="1" i="1" dirty="0" err="1"/>
              <a:t>centered</a:t>
            </a:r>
            <a:r>
              <a:rPr lang="it-IT" b="1" i="1" dirty="0"/>
              <a:t> </a:t>
            </a:r>
            <a:r>
              <a:rPr lang="it-IT" dirty="0"/>
              <a:t>e non </a:t>
            </a:r>
            <a:r>
              <a:rPr lang="it-IT" b="1" i="1" dirty="0" err="1"/>
              <a:t>teaching</a:t>
            </a:r>
            <a:r>
              <a:rPr lang="it-IT" b="1" i="1" dirty="0"/>
              <a:t> </a:t>
            </a:r>
            <a:r>
              <a:rPr lang="it-IT" b="1" i="1" dirty="0" err="1"/>
              <a:t>centered</a:t>
            </a:r>
            <a:r>
              <a:rPr lang="it-IT" dirty="0"/>
              <a:t>= accettare la persona nativa digitale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i="1" dirty="0"/>
              <a:t>Life long learning, </a:t>
            </a:r>
            <a:r>
              <a:rPr lang="it-IT" dirty="0"/>
              <a:t>Jack Delors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i="1" dirty="0"/>
              <a:t>Imparare a – Conoscere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 Fare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Vivere insieme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Essere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dirty="0"/>
              <a:t>Quindi: flessibili, mobili, autonomi, saper stare in gruppo, saper svolgere più mansioni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dirty="0"/>
              <a:t>Life long – deep – wide – learning (John Dewey) «imparare ad imparare».</a:t>
            </a:r>
          </a:p>
        </p:txBody>
      </p:sp>
    </p:spTree>
    <p:extLst>
      <p:ext uri="{BB962C8B-B14F-4D97-AF65-F5344CB8AC3E}">
        <p14:creationId xmlns:p14="http://schemas.microsoft.com/office/powerpoint/2010/main" val="295404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1945E-CE63-9073-E25D-BC5E745D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sfida pandemica e la risposta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87F6D2-F256-867B-C0CA-F0480C17DD19}"/>
              </a:ext>
            </a:extLst>
          </p:cNvPr>
          <p:cNvSpPr txBox="1"/>
          <p:nvPr/>
        </p:nvSpPr>
        <p:spPr>
          <a:xfrm>
            <a:off x="914400" y="914400"/>
            <a:ext cx="800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Siamo proprio sicuri che l'Italia del domani si regga su 3 assi strategici?: </a:t>
            </a:r>
          </a:p>
          <a:p>
            <a:r>
              <a:rPr lang="it-IT" dirty="0"/>
              <a:t>- digitalizzazione e innovazione </a:t>
            </a:r>
          </a:p>
          <a:p>
            <a:r>
              <a:rPr lang="it-IT" dirty="0"/>
              <a:t>– transizione ecologica </a:t>
            </a:r>
          </a:p>
          <a:p>
            <a:r>
              <a:rPr lang="it-IT" dirty="0"/>
              <a:t>– inclusione sociale</a:t>
            </a:r>
          </a:p>
          <a:p>
            <a:r>
              <a:rPr lang="it-IT" dirty="0"/>
              <a:t>Mi sentirei di aggiungere:</a:t>
            </a:r>
          </a:p>
          <a:p>
            <a:pPr marL="285750" indent="-285750">
              <a:buFontTx/>
              <a:buChar char="-"/>
            </a:pPr>
            <a:r>
              <a:rPr lang="it-IT" dirty="0"/>
              <a:t>La parità di genere</a:t>
            </a:r>
          </a:p>
          <a:p>
            <a:pPr marL="285750" indent="-285750">
              <a:buFontTx/>
              <a:buChar char="-"/>
            </a:pPr>
            <a:r>
              <a:rPr lang="it-IT" dirty="0"/>
              <a:t>L’empowerment femminile e il contrasto alla discriminazione di genere</a:t>
            </a:r>
          </a:p>
          <a:p>
            <a:pPr marL="285750" indent="-285750">
              <a:buFontTx/>
              <a:buChar char="-"/>
            </a:pPr>
            <a:r>
              <a:rPr lang="it-IT" dirty="0"/>
              <a:t>La ricerca</a:t>
            </a:r>
          </a:p>
          <a:p>
            <a:pPr marL="285750" indent="-285750">
              <a:buFontTx/>
              <a:buChar char="-"/>
            </a:pPr>
            <a:r>
              <a:rPr lang="it-IT" dirty="0"/>
              <a:t>Lo star bene – la felicità</a:t>
            </a:r>
          </a:p>
          <a:p>
            <a:r>
              <a:rPr lang="it-IT" sz="19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USCIRE DALLA CLASSE </a:t>
            </a: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Indire, Avanguardie educative, 2017)</a:t>
            </a:r>
            <a:endParaRPr lang="it-IT" sz="20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Modificare il modello trasmissivo dell’insegnamento;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Sfruttare le possibilità offerte dai linguaggi digitali per nuove metodologie di insegnare, apprendere e valutare;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Creare nuovi spazi per l’apprendimento;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Riorganizzare il tempo scuola;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Connettere i saperi scuola con i saperi società della conoscenza;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Investire sul capitale umano ripensando i rapporti;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Promuovere una innovazione sostenibile e trasferibile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Organizzazioni mappa o bussole?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(domanda/risposta o domanda e risposta di ricerca cooperativa)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6BCE7-9D3E-D2BD-22E0-B3719DC977C7}"/>
              </a:ext>
            </a:extLst>
          </p:cNvPr>
          <p:cNvSpPr txBox="1"/>
          <p:nvPr/>
        </p:nvSpPr>
        <p:spPr>
          <a:xfrm>
            <a:off x="899592" y="1052736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soft skills o competenze trasversali del World </a:t>
            </a:r>
            <a:r>
              <a:rPr lang="it-IT" dirty="0" err="1"/>
              <a:t>Economic</a:t>
            </a:r>
            <a:r>
              <a:rPr lang="it-IT" dirty="0"/>
              <a:t> Forum del 2019: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 err="1"/>
              <a:t>Problem</a:t>
            </a:r>
            <a:r>
              <a:rPr lang="it-IT" dirty="0"/>
              <a:t> solving (capacità di lettura nuovi contesti di riferimento)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Pensiero critico (competenze nell’analisi e nella valutazione delle diverse situazioni)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Creatività e capacità di visione originale (capacità di innovare)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Gestione delle persone (organizzazione, motivazione, </a:t>
            </a:r>
            <a:r>
              <a:rPr lang="it-IT" dirty="0" err="1"/>
              <a:t>ecc</a:t>
            </a:r>
            <a:r>
              <a:rPr lang="it-IT" dirty="0"/>
              <a:t>), efficacia nella presa di decisioni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Capacità di rapportarsi con gli altri e di lavorare in team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Intelligenza emotiva (capacità di riconoscere, comprendere e gestire le emozioni, proprie e altrui)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Capacità strategiche e di giudizio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Orientamento al servizio (predisposizione all’essere utili, attenti e collaborativi)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Capacità di negoziazione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/>
              <a:t>Flessibilità di fronte al cambiamento di contesti e di situazioni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r>
              <a:rPr lang="it-IT" dirty="0"/>
              <a:t>A fronte di riflettiamo su insegnamento, ambiente educativo, organizzazione scolastica e nostre strutture</a:t>
            </a:r>
          </a:p>
          <a:p>
            <a:r>
              <a:rPr lang="it-IT" dirty="0"/>
              <a:t>Passare dalla struttura «caserma» alla struttura «campus»</a:t>
            </a:r>
          </a:p>
          <a:p>
            <a:r>
              <a:rPr lang="it-IT" dirty="0"/>
              <a:t>Uso del tempo che passa dall’</a:t>
            </a:r>
            <a:r>
              <a:rPr lang="it-IT" b="1" dirty="0"/>
              <a:t>ascoltare</a:t>
            </a:r>
            <a:r>
              <a:rPr lang="it-IT" dirty="0"/>
              <a:t> al </a:t>
            </a:r>
            <a:r>
              <a:rPr lang="it-IT" b="1" dirty="0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43065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1673155-4FDC-6B80-4BA4-50EA7F1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 wrap="square" anchor="ctr">
            <a:normAutofit/>
          </a:bodyPr>
          <a:lstStyle/>
          <a:p>
            <a:r>
              <a:rPr lang="en-US"/>
              <a:t>SOSTEGNO o TUTOR o COACH</a:t>
            </a:r>
          </a:p>
        </p:txBody>
      </p:sp>
      <p:pic>
        <p:nvPicPr>
          <p:cNvPr id="13" name="Immagine 12" descr="Donna che aiuta una ragazza con i compiti">
            <a:extLst>
              <a:ext uri="{FF2B5EF4-FFF2-40B4-BE49-F238E27FC236}">
                <a16:creationId xmlns:a16="http://schemas.microsoft.com/office/drawing/2014/main" id="{C9DFBB22-DAE8-D1C9-C217-DDE1011F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r="27464"/>
          <a:stretch/>
        </p:blipFill>
        <p:spPr>
          <a:xfrm>
            <a:off x="914400" y="990600"/>
            <a:ext cx="3924300" cy="5410200"/>
          </a:xfrm>
          <a:prstGeom prst="rect">
            <a:avLst/>
          </a:prstGeom>
          <a:noFill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41F2048-64AF-A994-5967-041935034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Peak performer coach: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Promuove (controlla) gli apprendimenti 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Dal reale al digitale (coaching)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Compiti condivisi (shaping)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Modelli di azione (modelling)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Sostiene i processi cognitivi (scaffolding)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Identifica i meccanismi adattivi (coping)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Attenua l’aiuto dell’esperto (fading)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•"/>
            </a:pPr>
            <a:r>
              <a:rPr lang="en-US" sz="2200" b="0" dirty="0"/>
              <a:t>Autonomia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223941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155D9A-9FAE-B6E0-05E9-2C3500E3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731837"/>
            <a:ext cx="2565921" cy="125700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t-IT" sz="19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Educazione Fisica</a:t>
            </a:r>
            <a:r>
              <a:rPr lang="it-IT" sz="1900" dirty="0">
                <a:solidFill>
                  <a:srgbClr val="FF0000"/>
                </a:solidFill>
                <a:latin typeface="Bookman Old Style" panose="02050604050505020204" pitchFamily="18" charset="0"/>
              </a:rPr>
              <a:t>: frontiera etica e spazio di costruzione dell’apprendimento</a:t>
            </a:r>
          </a:p>
        </p:txBody>
      </p:sp>
      <p:pic>
        <p:nvPicPr>
          <p:cNvPr id="5" name="Immagine 4" descr="Corridore con protesi al braccio sulla linea di partenza">
            <a:extLst>
              <a:ext uri="{FF2B5EF4-FFF2-40B4-BE49-F238E27FC236}">
                <a16:creationId xmlns:a16="http://schemas.microsoft.com/office/drawing/2014/main" id="{F63CD007-0D03-4DAB-F791-3F8A7C53B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25554" b="1"/>
          <a:stretch/>
        </p:blipFill>
        <p:spPr>
          <a:xfrm>
            <a:off x="3575050" y="901550"/>
            <a:ext cx="5111750" cy="5695801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32FC21-0A87-F15F-6AAB-19B1D7D0A97A}"/>
              </a:ext>
            </a:extLst>
          </p:cNvPr>
          <p:cNvSpPr txBox="1"/>
          <p:nvPr/>
        </p:nvSpPr>
        <p:spPr bwMode="auto">
          <a:xfrm>
            <a:off x="827584" y="1988840"/>
            <a:ext cx="2637929" cy="4137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E’ l’epoca della consapevolezza:</a:t>
            </a:r>
          </a:p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Il valore delle informazioni che non è più possesso</a:t>
            </a:r>
          </a:p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Accesso, proprietà e sicurezza (</a:t>
            </a:r>
            <a:r>
              <a:rPr lang="it-IT" sz="1400" b="1" i="1" dirty="0">
                <a:latin typeface="+mn-lt"/>
                <a:ea typeface="+mn-ea"/>
                <a:cs typeface="+mn-cs"/>
              </a:rPr>
              <a:t>information </a:t>
            </a:r>
            <a:r>
              <a:rPr lang="it-IT" sz="1400" b="1" i="1" dirty="0" err="1">
                <a:latin typeface="+mn-lt"/>
                <a:ea typeface="+mn-ea"/>
                <a:cs typeface="+mn-cs"/>
              </a:rPr>
              <a:t>retrieval</a:t>
            </a:r>
            <a:r>
              <a:rPr lang="it-IT" sz="1400" b="1" dirty="0">
                <a:latin typeface="+mn-lt"/>
                <a:ea typeface="+mn-ea"/>
                <a:cs typeface="+mn-cs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Risorse umane che non sono solo conoscenza</a:t>
            </a:r>
          </a:p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Oggetti e reti intelligenti</a:t>
            </a:r>
          </a:p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Dati e analisi</a:t>
            </a:r>
          </a:p>
          <a:p>
            <a:pPr>
              <a:spcBef>
                <a:spcPct val="20000"/>
              </a:spcBef>
            </a:pPr>
            <a:r>
              <a:rPr lang="it-IT" sz="1400" b="1" dirty="0">
                <a:latin typeface="+mn-lt"/>
                <a:ea typeface="+mn-ea"/>
                <a:cs typeface="+mn-cs"/>
              </a:rPr>
              <a:t>A.I.</a:t>
            </a:r>
          </a:p>
        </p:txBody>
      </p:sp>
      <p:pic>
        <p:nvPicPr>
          <p:cNvPr id="7" name="Immagine 6" descr="Campo da basket esterno">
            <a:extLst>
              <a:ext uri="{FF2B5EF4-FFF2-40B4-BE49-F238E27FC236}">
                <a16:creationId xmlns:a16="http://schemas.microsoft.com/office/drawing/2014/main" id="{CBF0C7A5-C78B-921D-D746-4AA0E90BF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3358009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2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070DB-5B79-55D5-30AC-1F5629E0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73050"/>
            <a:ext cx="5832648" cy="99571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BASKIN</a:t>
            </a:r>
          </a:p>
        </p:txBody>
      </p:sp>
      <p:pic>
        <p:nvPicPr>
          <p:cNvPr id="6" name="Segnaposto contenuto 5" descr="Immagine che contiene gioco atletico, attrezzature sportive, persona, gioco&#10;&#10;Descrizione generata automaticamente">
            <a:extLst>
              <a:ext uri="{FF2B5EF4-FFF2-40B4-BE49-F238E27FC236}">
                <a16:creationId xmlns:a16="http://schemas.microsoft.com/office/drawing/2014/main" id="{15C7D890-8A52-F4D7-005B-1398636E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8208912" cy="4752528"/>
          </a:xfrm>
        </p:spPr>
      </p:pic>
    </p:spTree>
    <p:extLst>
      <p:ext uri="{BB962C8B-B14F-4D97-AF65-F5344CB8AC3E}">
        <p14:creationId xmlns:p14="http://schemas.microsoft.com/office/powerpoint/2010/main" val="31845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6DD87-4335-9462-3A13-8C4274AC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BASKIN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5D6C1E-F61E-DFDB-9B46-88A66720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latin typeface="Bookman Old Style" panose="02050604050505020204" pitchFamily="18" charset="0"/>
              </a:rPr>
              <a:t>Inserimento – Integrazione – Inclusione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latin typeface="Bookman Old Style" panose="02050604050505020204" pitchFamily="18" charset="0"/>
              </a:rPr>
              <a:t>Diversamente abili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latin typeface="Bookman Old Style" panose="02050604050505020204" pitchFamily="18" charset="0"/>
              </a:rPr>
              <a:t>Persone con disabilità, uomini e donne </a:t>
            </a:r>
            <a:r>
              <a:rPr lang="it-IT" sz="2400" b="0" dirty="0">
                <a:latin typeface="Bookman Old Style" panose="02050604050505020204" pitchFamily="18" charset="0"/>
              </a:rPr>
              <a:t>(dal 1971 al 1992 al 2010)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0" dirty="0">
                <a:latin typeface="Bookman Old Style" panose="02050604050505020204" pitchFamily="18" charset="0"/>
              </a:rPr>
              <a:t>Inclusione è un tragitto di competenza didattica e di apertura culturale indirizzate all’accoglienza e a un accompagnamento educativo e didattico che si attiva sempre attraverso la collaborazione totale nelle situazioni d’aula (palestra o…..)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0" dirty="0">
                <a:latin typeface="Bookman Old Style" panose="02050604050505020204" pitchFamily="18" charset="0"/>
              </a:rPr>
              <a:t>L’insegnante come coach che sa equilibrare le azioni educative e sa consapevolmente discernere la proposta educativa includente.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01751"/>
      </p:ext>
    </p:extLst>
  </p:cSld>
  <p:clrMapOvr>
    <a:masterClrMapping/>
  </p:clrMapOvr>
</p:sld>
</file>

<file path=ppt/theme/theme1.xml><?xml version="1.0" encoding="utf-8"?>
<a:theme xmlns:a="http://schemas.openxmlformats.org/drawingml/2006/main" name="radical_sports_TP01090286">
  <a:themeElements>
    <a:clrScheme name="radical_sports_TP01090286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radical_sports_TP01090286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cal_sports_TP0109028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cal_sports_TP0109028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cal_sports_TP0109028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cal_sports_TP0109028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cal_sports_TP0109028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cal_sports_TP0109028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cal_sports_TP0109028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cal_sports_TP01090286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56" ma:contentTypeDescription="Create a new document." ma:contentTypeScope="" ma:versionID="c97688fe8962075e95d1f794ee1b82d8">
  <xsd:schema xmlns:xsd="http://www.w3.org/2001/XMLSchema" xmlns:xs="http://www.w3.org/2001/XMLSchema" xmlns:p="http://schemas.microsoft.com/office/2006/metadata/properties" xmlns:ns2="7851d254-ce09-43b6-8d90-072588e7901c" targetNamespace="http://schemas.microsoft.com/office/2006/metadata/properties" ma:root="true" ma:fieldsID="c225bda33905c745071d9d8b7e170627" ns2:_="">
    <xsd:import namespace="7851d254-ce09-43b6-8d90-072588e7901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1d254-ce09-43b6-8d90-072588e7901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9ebba19d-2be4-461d-87e9-c05e5ebbf56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C164E808-44FA-4F5F-91C3-AF5B09309907}" ma:internalName="CSXSubmissionMarket" ma:readOnly="false" ma:showField="MarketName" ma:web="7851d254-ce09-43b6-8d90-072588e7901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c66e03a-b58b-4d86-891b-8e445e1562f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AD356C7F-0981-4C41-B229-50D503AAD5E8}" ma:internalName="InProjectListLookup" ma:readOnly="true" ma:showField="InProjectLis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575b5594-eef4-4833-b257-601720e535bd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AD356C7F-0981-4C41-B229-50D503AAD5E8}" ma:internalName="LastCompleteVersionLookup" ma:readOnly="true" ma:showField="LastComplete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AD356C7F-0981-4C41-B229-50D503AAD5E8}" ma:internalName="LastPreviewErrorLookup" ma:readOnly="true" ma:showField="LastPreview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AD356C7F-0981-4C41-B229-50D503AAD5E8}" ma:internalName="LastPreviewResultLookup" ma:readOnly="true" ma:showField="LastPreview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AD356C7F-0981-4C41-B229-50D503AAD5E8}" ma:internalName="LastPreviewAttemptDateLookup" ma:readOnly="true" ma:showField="LastPreview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AD356C7F-0981-4C41-B229-50D503AAD5E8}" ma:internalName="LastPreviewedByLookup" ma:readOnly="true" ma:showField="LastPreview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AD356C7F-0981-4C41-B229-50D503AAD5E8}" ma:internalName="LastPreviewTimeLookup" ma:readOnly="true" ma:showField="LastPreview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AD356C7F-0981-4C41-B229-50D503AAD5E8}" ma:internalName="LastPreviewVersionLookup" ma:readOnly="true" ma:showField="LastPreview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AD356C7F-0981-4C41-B229-50D503AAD5E8}" ma:internalName="LastPublishErrorLookup" ma:readOnly="true" ma:showField="LastPublish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AD356C7F-0981-4C41-B229-50D503AAD5E8}" ma:internalName="LastPublishResultLookup" ma:readOnly="true" ma:showField="LastPublish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AD356C7F-0981-4C41-B229-50D503AAD5E8}" ma:internalName="LastPublishAttemptDateLookup" ma:readOnly="true" ma:showField="LastPublish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AD356C7F-0981-4C41-B229-50D503AAD5E8}" ma:internalName="LastPublishedByLookup" ma:readOnly="true" ma:showField="LastPublish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AD356C7F-0981-4C41-B229-50D503AAD5E8}" ma:internalName="LastPublishTimeLookup" ma:readOnly="true" ma:showField="LastPublish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AD356C7F-0981-4C41-B229-50D503AAD5E8}" ma:internalName="LastPublishVersionLookup" ma:readOnly="true" ma:showField="LastPublish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17F96094-CC23-4712-BE97-DE1DD51648A2}" ma:internalName="LocLastLocAttemptVersionLookup" ma:readOnly="false" ma:showField="LastLocAttemptVersion" ma:web="7851d254-ce09-43b6-8d90-072588e7901c">
      <xsd:simpleType>
        <xsd:restriction base="dms:Lookup"/>
      </xsd:simpleType>
    </xsd:element>
    <xsd:element name="LocLastLocAttemptVersionTypeLookup" ma:index="71" nillable="true" ma:displayName="Loc Last Loc Attempt Version Type" ma:default="" ma:list="{17F96094-CC23-4712-BE97-DE1DD51648A2}" ma:internalName="LocLastLocAttemptVersionTypeLookup" ma:readOnly="true" ma:showField="LastLocAttemptVersionType" ma:web="7851d254-ce09-43b6-8d90-072588e7901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17F96094-CC23-4712-BE97-DE1DD51648A2}" ma:internalName="LocNewPublishedVersionLookup" ma:readOnly="true" ma:showField="NewPublishedVersion" ma:web="7851d254-ce09-43b6-8d90-072588e7901c">
      <xsd:simpleType>
        <xsd:restriction base="dms:Lookup"/>
      </xsd:simpleType>
    </xsd:element>
    <xsd:element name="LocOverallHandbackStatusLookup" ma:index="75" nillable="true" ma:displayName="Loc Overall Handback Status" ma:default="" ma:list="{17F96094-CC23-4712-BE97-DE1DD51648A2}" ma:internalName="LocOverallHandbackStatusLookup" ma:readOnly="true" ma:showField="OverallHandbackStatus" ma:web="7851d254-ce09-43b6-8d90-072588e7901c">
      <xsd:simpleType>
        <xsd:restriction base="dms:Lookup"/>
      </xsd:simpleType>
    </xsd:element>
    <xsd:element name="LocOverallLocStatusLookup" ma:index="76" nillable="true" ma:displayName="Loc Overall Localize Status" ma:default="" ma:list="{17F96094-CC23-4712-BE97-DE1DD51648A2}" ma:internalName="LocOverallLocStatusLookup" ma:readOnly="true" ma:showField="OverallLocStatus" ma:web="7851d254-ce09-43b6-8d90-072588e7901c">
      <xsd:simpleType>
        <xsd:restriction base="dms:Lookup"/>
      </xsd:simpleType>
    </xsd:element>
    <xsd:element name="LocOverallPreviewStatusLookup" ma:index="77" nillable="true" ma:displayName="Loc Overall Preview Status" ma:default="" ma:list="{17F96094-CC23-4712-BE97-DE1DD51648A2}" ma:internalName="LocOverallPreviewStatusLookup" ma:readOnly="true" ma:showField="OverallPreviewStatus" ma:web="7851d254-ce09-43b6-8d90-072588e7901c">
      <xsd:simpleType>
        <xsd:restriction base="dms:Lookup"/>
      </xsd:simpleType>
    </xsd:element>
    <xsd:element name="LocOverallPublishStatusLookup" ma:index="78" nillable="true" ma:displayName="Loc Overall Publish Status" ma:default="" ma:list="{17F96094-CC23-4712-BE97-DE1DD51648A2}" ma:internalName="LocOverallPublishStatusLookup" ma:readOnly="true" ma:showField="OverallPublishStatus" ma:web="7851d254-ce09-43b6-8d90-072588e7901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17F96094-CC23-4712-BE97-DE1DD51648A2}" ma:internalName="LocProcessedForHandoffsLookup" ma:readOnly="true" ma:showField="ProcessedForHandoffs" ma:web="7851d254-ce09-43b6-8d90-072588e7901c">
      <xsd:simpleType>
        <xsd:restriction base="dms:Lookup"/>
      </xsd:simpleType>
    </xsd:element>
    <xsd:element name="LocProcessedForMarketsLookup" ma:index="81" nillable="true" ma:displayName="Loc Processed For Markets" ma:default="" ma:list="{17F96094-CC23-4712-BE97-DE1DD51648A2}" ma:internalName="LocProcessedForMarketsLookup" ma:readOnly="true" ma:showField="ProcessedForMarkets" ma:web="7851d254-ce09-43b6-8d90-072588e7901c">
      <xsd:simpleType>
        <xsd:restriction base="dms:Lookup"/>
      </xsd:simpleType>
    </xsd:element>
    <xsd:element name="LocPublishedDependentAssetsLookup" ma:index="82" nillable="true" ma:displayName="Loc Published Dependent Assets" ma:default="" ma:list="{17F96094-CC23-4712-BE97-DE1DD51648A2}" ma:internalName="LocPublishedDependentAssetsLookup" ma:readOnly="true" ma:showField="PublishedDependentAssets" ma:web="7851d254-ce09-43b6-8d90-072588e7901c">
      <xsd:simpleType>
        <xsd:restriction base="dms:Lookup"/>
      </xsd:simpleType>
    </xsd:element>
    <xsd:element name="LocPublishedLinkedAssetsLookup" ma:index="83" nillable="true" ma:displayName="Loc Published Linked Assets" ma:default="" ma:list="{17F96094-CC23-4712-BE97-DE1DD51648A2}" ma:internalName="LocPublishedLinkedAssetsLookup" ma:readOnly="true" ma:showField="PublishedLinkedAssets" ma:web="7851d254-ce09-43b6-8d90-072588e7901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1ddce1b-f703-4c9f-819c-e88ccecfe8e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C164E808-44FA-4F5F-91C3-AF5B09309907}" ma:internalName="Markets" ma:readOnly="false" ma:showField="MarketNa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AD356C7F-0981-4C41-B229-50D503AAD5E8}" ma:internalName="NumOfRatingsLookup" ma:readOnly="true" ma:showField="NumOfRating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AD356C7F-0981-4C41-B229-50D503AAD5E8}" ma:internalName="PublishStatusLookup" ma:readOnly="false" ma:showField="PublishStatu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3f195d06-aec0-4d35-9b7e-8061da1a138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73ff1703-6c3c-47c1-ae53-2bc507bafe3b}" ma:internalName="TaxCatchAll" ma:showField="CatchAllData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73ff1703-6c3c-47c1-ae53-2bc507bafe3b}" ma:internalName="TaxCatchAllLabel" ma:readOnly="true" ma:showField="CatchAllDataLabel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7851d254-ce09-43b6-8d90-072588e7901c">false</MarketSpecific>
    <ApprovalStatus xmlns="7851d254-ce09-43b6-8d90-072588e7901c">InProgress</ApprovalStatus>
    <LocComments xmlns="7851d254-ce09-43b6-8d90-072588e7901c" xsi:nil="true"/>
    <DirectSourceMarket xmlns="7851d254-ce09-43b6-8d90-072588e7901c">english</DirectSourceMarket>
    <ThumbnailAssetId xmlns="7851d254-ce09-43b6-8d90-072588e7901c" xsi:nil="true"/>
    <PrimaryImageGen xmlns="7851d254-ce09-43b6-8d90-072588e7901c">true</PrimaryImageGen>
    <LegacyData xmlns="7851d254-ce09-43b6-8d90-072588e7901c" xsi:nil="true"/>
    <TPFriendlyName xmlns="7851d254-ce09-43b6-8d90-072588e7901c" xsi:nil="true"/>
    <NumericId xmlns="7851d254-ce09-43b6-8d90-072588e7901c" xsi:nil="true"/>
    <LocRecommendedHandoff xmlns="7851d254-ce09-43b6-8d90-072588e7901c" xsi:nil="true"/>
    <BlockPublish xmlns="7851d254-ce09-43b6-8d90-072588e7901c">false</BlockPublish>
    <BusinessGroup xmlns="7851d254-ce09-43b6-8d90-072588e7901c" xsi:nil="true"/>
    <OpenTemplate xmlns="7851d254-ce09-43b6-8d90-072588e7901c">true</OpenTemplate>
    <SourceTitle xmlns="7851d254-ce09-43b6-8d90-072588e7901c">Radical sports design template</SourceTitle>
    <APEditor xmlns="7851d254-ce09-43b6-8d90-072588e7901c">
      <UserInfo>
        <DisplayName/>
        <AccountId xsi:nil="true"/>
        <AccountType/>
      </UserInfo>
    </APEditor>
    <UALocComments xmlns="7851d254-ce09-43b6-8d90-072588e7901c">2007 Template UpLeveling Do Not HandOff</UALocComments>
    <IntlLangReviewDate xmlns="7851d254-ce09-43b6-8d90-072588e7901c" xsi:nil="true"/>
    <PublishStatusLookup xmlns="7851d254-ce09-43b6-8d90-072588e7901c">
      <Value>384334</Value>
      <Value>384384</Value>
    </PublishStatusLookup>
    <ParentAssetId xmlns="7851d254-ce09-43b6-8d90-072588e7901c" xsi:nil="true"/>
    <FeatureTagsTaxHTField0 xmlns="7851d254-ce09-43b6-8d90-072588e7901c">
      <Terms xmlns="http://schemas.microsoft.com/office/infopath/2007/PartnerControls"/>
    </FeatureTagsTaxHTField0>
    <MachineTranslated xmlns="7851d254-ce09-43b6-8d90-072588e7901c">false</MachineTranslated>
    <Providers xmlns="7851d254-ce09-43b6-8d90-072588e7901c" xsi:nil="true"/>
    <OriginalSourceMarket xmlns="7851d254-ce09-43b6-8d90-072588e7901c">english</OriginalSourceMarket>
    <APDescription xmlns="7851d254-ce09-43b6-8d90-072588e7901c" xsi:nil="true"/>
    <ContentItem xmlns="7851d254-ce09-43b6-8d90-072588e7901c" xsi:nil="true"/>
    <ClipArtFilename xmlns="7851d254-ce09-43b6-8d90-072588e7901c" xsi:nil="true"/>
    <TPInstallLocation xmlns="7851d254-ce09-43b6-8d90-072588e7901c" xsi:nil="true"/>
    <TimesCloned xmlns="7851d254-ce09-43b6-8d90-072588e7901c" xsi:nil="true"/>
    <PublishTargets xmlns="7851d254-ce09-43b6-8d90-072588e7901c">OfficeOnline,OfficeOnlineVNext</PublishTargets>
    <AcquiredFrom xmlns="7851d254-ce09-43b6-8d90-072588e7901c">Internal MS</AcquiredFrom>
    <AssetStart xmlns="7851d254-ce09-43b6-8d90-072588e7901c">2012-01-17T22:23:00+00:00</AssetStart>
    <FriendlyTitle xmlns="7851d254-ce09-43b6-8d90-072588e7901c" xsi:nil="true"/>
    <Provider xmlns="7851d254-ce09-43b6-8d90-072588e7901c" xsi:nil="true"/>
    <LastHandOff xmlns="7851d254-ce09-43b6-8d90-072588e7901c" xsi:nil="true"/>
    <Manager xmlns="7851d254-ce09-43b6-8d90-072588e7901c" xsi:nil="true"/>
    <UALocRecommendation xmlns="7851d254-ce09-43b6-8d90-072588e7901c">Localize</UALocRecommendation>
    <ArtSampleDocs xmlns="7851d254-ce09-43b6-8d90-072588e7901c" xsi:nil="true"/>
    <UACurrentWords xmlns="7851d254-ce09-43b6-8d90-072588e7901c" xsi:nil="true"/>
    <TPClientViewer xmlns="7851d254-ce09-43b6-8d90-072588e7901c" xsi:nil="true"/>
    <TemplateStatus xmlns="7851d254-ce09-43b6-8d90-072588e7901c">Complete</TemplateStatus>
    <ShowIn xmlns="7851d254-ce09-43b6-8d90-072588e7901c">Show everywhere</ShowIn>
    <CSXHash xmlns="7851d254-ce09-43b6-8d90-072588e7901c" xsi:nil="true"/>
    <Downloads xmlns="7851d254-ce09-43b6-8d90-072588e7901c">0</Downloads>
    <VoteCount xmlns="7851d254-ce09-43b6-8d90-072588e7901c" xsi:nil="true"/>
    <OOCacheId xmlns="7851d254-ce09-43b6-8d90-072588e7901c" xsi:nil="true"/>
    <IsDeleted xmlns="7851d254-ce09-43b6-8d90-072588e7901c">false</IsDeleted>
    <InternalTagsTaxHTField0 xmlns="7851d254-ce09-43b6-8d90-072588e7901c">
      <Terms xmlns="http://schemas.microsoft.com/office/infopath/2007/PartnerControls"/>
    </InternalTagsTaxHTField0>
    <UANotes xmlns="7851d254-ce09-43b6-8d90-072588e7901c">2003 to 2007 conversion</UANotes>
    <AssetExpire xmlns="7851d254-ce09-43b6-8d90-072588e7901c">2035-01-01T08:00:00+00:00</AssetExpire>
    <CSXSubmissionMarket xmlns="7851d254-ce09-43b6-8d90-072588e7901c" xsi:nil="true"/>
    <DSATActionTaken xmlns="7851d254-ce09-43b6-8d90-072588e7901c" xsi:nil="true"/>
    <SubmitterId xmlns="7851d254-ce09-43b6-8d90-072588e7901c" xsi:nil="true"/>
    <EditorialTags xmlns="7851d254-ce09-43b6-8d90-072588e7901c" xsi:nil="true"/>
    <TPExecutable xmlns="7851d254-ce09-43b6-8d90-072588e7901c" xsi:nil="true"/>
    <CSXSubmissionDate xmlns="7851d254-ce09-43b6-8d90-072588e7901c" xsi:nil="true"/>
    <CSXUpdate xmlns="7851d254-ce09-43b6-8d90-072588e7901c">false</CSXUpdate>
    <AssetType xmlns="7851d254-ce09-43b6-8d90-072588e7901c">TP</AssetType>
    <ApprovalLog xmlns="7851d254-ce09-43b6-8d90-072588e7901c" xsi:nil="true"/>
    <BugNumber xmlns="7851d254-ce09-43b6-8d90-072588e7901c" xsi:nil="true"/>
    <OriginAsset xmlns="7851d254-ce09-43b6-8d90-072588e7901c" xsi:nil="true"/>
    <TPComponent xmlns="7851d254-ce09-43b6-8d90-072588e7901c" xsi:nil="true"/>
    <Milestone xmlns="7851d254-ce09-43b6-8d90-072588e7901c" xsi:nil="true"/>
    <RecommendationsModifier xmlns="7851d254-ce09-43b6-8d90-072588e7901c" xsi:nil="true"/>
    <AssetId xmlns="7851d254-ce09-43b6-8d90-072588e7901c">TP102817352</AssetId>
    <PolicheckWords xmlns="7851d254-ce09-43b6-8d90-072588e7901c" xsi:nil="true"/>
    <TPLaunchHelpLink xmlns="7851d254-ce09-43b6-8d90-072588e7901c" xsi:nil="true"/>
    <IntlLocPriority xmlns="7851d254-ce09-43b6-8d90-072588e7901c" xsi:nil="true"/>
    <TPApplication xmlns="7851d254-ce09-43b6-8d90-072588e7901c" xsi:nil="true"/>
    <IntlLangReviewer xmlns="7851d254-ce09-43b6-8d90-072588e7901c" xsi:nil="true"/>
    <HandoffToMSDN xmlns="7851d254-ce09-43b6-8d90-072588e7901c" xsi:nil="true"/>
    <PlannedPubDate xmlns="7851d254-ce09-43b6-8d90-072588e7901c" xsi:nil="true"/>
    <CrawlForDependencies xmlns="7851d254-ce09-43b6-8d90-072588e7901c">false</CrawlForDependencies>
    <LocLastLocAttemptVersionLookup xmlns="7851d254-ce09-43b6-8d90-072588e7901c">791060</LocLastLocAttemptVersionLookup>
    <TrustLevel xmlns="7851d254-ce09-43b6-8d90-072588e7901c">1 Microsoft Managed Content</TrustLevel>
    <CampaignTagsTaxHTField0 xmlns="7851d254-ce09-43b6-8d90-072588e7901c">
      <Terms xmlns="http://schemas.microsoft.com/office/infopath/2007/PartnerControls"/>
    </CampaignTagsTaxHTField0>
    <TPNamespace xmlns="7851d254-ce09-43b6-8d90-072588e7901c" xsi:nil="true"/>
    <TaxCatchAll xmlns="7851d254-ce09-43b6-8d90-072588e7901c"/>
    <IsSearchable xmlns="7851d254-ce09-43b6-8d90-072588e7901c">true</IsSearchable>
    <TemplateTemplateType xmlns="7851d254-ce09-43b6-8d90-072588e7901c">PowerPoint 12 Default</TemplateTemplateType>
    <Markets xmlns="7851d254-ce09-43b6-8d90-072588e7901c"/>
    <IntlLangReview xmlns="7851d254-ce09-43b6-8d90-072588e7901c">false</IntlLangReview>
    <UAProjectedTotalWords xmlns="7851d254-ce09-43b6-8d90-072588e7901c" xsi:nil="true"/>
    <OutputCachingOn xmlns="7851d254-ce09-43b6-8d90-072588e7901c">false</OutputCachingOn>
    <APAuthor xmlns="7851d254-ce09-43b6-8d90-072588e7901c">
      <UserInfo>
        <DisplayName/>
        <AccountId>1928</AccountId>
        <AccountType/>
      </UserInfo>
    </APAuthor>
    <TPCommandLine xmlns="7851d254-ce09-43b6-8d90-072588e7901c" xsi:nil="true"/>
    <LocManualTestRequired xmlns="7851d254-ce09-43b6-8d90-072588e7901c">false</LocManualTestRequired>
    <TPAppVersion xmlns="7851d254-ce09-43b6-8d90-072588e7901c" xsi:nil="true"/>
    <EditorialStatus xmlns="7851d254-ce09-43b6-8d90-072588e7901c" xsi:nil="true"/>
    <LastModifiedDateTime xmlns="7851d254-ce09-43b6-8d90-072588e7901c" xsi:nil="true"/>
    <TPLaunchHelpLinkType xmlns="7851d254-ce09-43b6-8d90-072588e7901c">Template</TPLaunchHelpLinkType>
    <OriginalRelease xmlns="7851d254-ce09-43b6-8d90-072588e7901c">14</OriginalRelease>
    <ScenarioTagsTaxHTField0 xmlns="7851d254-ce09-43b6-8d90-072588e7901c">
      <Terms xmlns="http://schemas.microsoft.com/office/infopath/2007/PartnerControls"/>
    </ScenarioTagsTaxHTField0>
    <LocalizationTagsTaxHTField0 xmlns="7851d254-ce09-43b6-8d90-072588e7901c">
      <Terms xmlns="http://schemas.microsoft.com/office/infopath/2007/PartnerControls"/>
    </LocalizationTagsTaxHTField0>
    <LocMarketGroupTiers2 xmlns="7851d254-ce09-43b6-8d90-072588e790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E54FFDE-73C4-432B-BD41-D3F946B75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1d254-ce09-43b6-8d90-072588e79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E93F70-8AB3-4985-9AE7-70027D72D369}">
  <ds:schemaRefs>
    <ds:schemaRef ds:uri="http://schemas.microsoft.com/office/2006/metadata/properties"/>
    <ds:schemaRef ds:uri="http://schemas.microsoft.com/office/infopath/2007/PartnerControls"/>
    <ds:schemaRef ds:uri="7851d254-ce09-43b6-8d90-072588e7901c"/>
  </ds:schemaRefs>
</ds:datastoreItem>
</file>

<file path=customXml/itemProps3.xml><?xml version="1.0" encoding="utf-8"?>
<ds:datastoreItem xmlns:ds="http://schemas.openxmlformats.org/officeDocument/2006/customXml" ds:itemID="{5AED2221-6E34-4E6C-9718-7545D0994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struttura Sport estremi</Template>
  <TotalTime>3297</TotalTime>
  <Words>1300</Words>
  <Application>Microsoft Office PowerPoint</Application>
  <PresentationFormat>Presentazione su schermo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Courier New</vt:lpstr>
      <vt:lpstr>Impact</vt:lpstr>
      <vt:lpstr>Wingdings</vt:lpstr>
      <vt:lpstr>radical_sports_TP01090286</vt:lpstr>
      <vt:lpstr>Educazione motoria e sport</vt:lpstr>
      <vt:lpstr>Educare nella società della conoscenza</vt:lpstr>
      <vt:lpstr>Presentazione standard di PowerPoint</vt:lpstr>
      <vt:lpstr>La sfida pandemica e la risposta</vt:lpstr>
      <vt:lpstr>Presentazione standard di PowerPoint</vt:lpstr>
      <vt:lpstr>SOSTEGNO o TUTOR o COACH</vt:lpstr>
      <vt:lpstr>Educazione Fisica: frontiera etica e spazio di costruzione dell’apprendimento</vt:lpstr>
      <vt:lpstr>BASKIN</vt:lpstr>
      <vt:lpstr>BASKIN</vt:lpstr>
      <vt:lpstr>Presentazione standard di PowerPoint</vt:lpstr>
      <vt:lpstr>Educazione Fisica e Sport - Inclusività</vt:lpstr>
      <vt:lpstr>sport</vt:lpstr>
      <vt:lpstr>Sport e fair play?</vt:lpstr>
      <vt:lpstr>Presentazione standard di PowerPoint</vt:lpstr>
      <vt:lpstr>Il laboratorio: luogo di animazione</vt:lpstr>
      <vt:lpstr>Il gioco</vt:lpstr>
      <vt:lpstr>Didattica ludica</vt:lpstr>
      <vt:lpstr>Sport e Inclusione: educazione e didattica innovativa</vt:lpstr>
      <vt:lpstr>Progetto Filippide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motoria e sport</dc:title>
  <dc:subject/>
  <dc:creator>Mario Zaninelli</dc:creator>
  <cp:keywords/>
  <dc:description/>
  <cp:lastModifiedBy>Mario Zaninelli</cp:lastModifiedBy>
  <cp:revision>10</cp:revision>
  <dcterms:created xsi:type="dcterms:W3CDTF">2023-07-12T15:13:20Z</dcterms:created>
  <dcterms:modified xsi:type="dcterms:W3CDTF">2023-07-23T09:22:34Z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TC010902861040</vt:lpwstr>
  </property>
  <property fmtid="{D5CDD505-2E9C-101B-9397-08002B2CF9AE}" pid="3" name="InternalTags">
    <vt:lpwstr/>
  </property>
  <property fmtid="{D5CDD505-2E9C-101B-9397-08002B2CF9AE}" pid="4" name="ContentTypeId">
    <vt:lpwstr>0x010100FB888328A8731147A9E2416CA6C7A65B0400DC6FA6ECFB23F54F9F45EE586A6D0A65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8105100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