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4"/>
  </p:sldMasterIdLst>
  <p:notesMasterIdLst>
    <p:notesMasterId r:id="rId35"/>
  </p:notesMasterIdLst>
  <p:handoutMasterIdLst>
    <p:handoutMasterId r:id="rId36"/>
  </p:handoutMasterIdLst>
  <p:sldIdLst>
    <p:sldId id="264" r:id="rId5"/>
    <p:sldId id="312" r:id="rId6"/>
    <p:sldId id="316" r:id="rId7"/>
    <p:sldId id="368" r:id="rId8"/>
    <p:sldId id="365" r:id="rId9"/>
    <p:sldId id="364" r:id="rId10"/>
    <p:sldId id="366" r:id="rId11"/>
    <p:sldId id="367" r:id="rId12"/>
    <p:sldId id="323" r:id="rId13"/>
    <p:sldId id="351" r:id="rId14"/>
    <p:sldId id="325" r:id="rId15"/>
    <p:sldId id="326" r:id="rId16"/>
    <p:sldId id="327" r:id="rId17"/>
    <p:sldId id="328" r:id="rId18"/>
    <p:sldId id="352" r:id="rId19"/>
    <p:sldId id="349" r:id="rId20"/>
    <p:sldId id="353" r:id="rId21"/>
    <p:sldId id="329" r:id="rId22"/>
    <p:sldId id="330" r:id="rId23"/>
    <p:sldId id="331" r:id="rId24"/>
    <p:sldId id="354" r:id="rId25"/>
    <p:sldId id="257" r:id="rId26"/>
    <p:sldId id="272" r:id="rId27"/>
    <p:sldId id="355" r:id="rId28"/>
    <p:sldId id="358" r:id="rId29"/>
    <p:sldId id="359" r:id="rId30"/>
    <p:sldId id="360" r:id="rId31"/>
    <p:sldId id="361" r:id="rId32"/>
    <p:sldId id="362" r:id="rId33"/>
    <p:sldId id="363" r:id="rId3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9" autoAdjust="0"/>
    <p:restoredTop sz="94619" autoAdjust="0"/>
  </p:normalViewPr>
  <p:slideViewPr>
    <p:cSldViewPr snapToGrid="0">
      <p:cViewPr varScale="1">
        <p:scale>
          <a:sx n="59" d="100"/>
          <a:sy n="59" d="100"/>
        </p:scale>
        <p:origin x="72" y="1764"/>
      </p:cViewPr>
      <p:guideLst/>
    </p:cSldViewPr>
  </p:slideViewPr>
  <p:notesTextViewPr>
    <p:cViewPr>
      <p:scale>
        <a:sx n="1" d="1"/>
        <a:sy n="1" d="1"/>
      </p:scale>
      <p:origin x="0" y="0"/>
    </p:cViewPr>
  </p:notesTextViewPr>
  <p:notesViewPr>
    <p:cSldViewPr snapToGrid="0">
      <p:cViewPr varScale="1">
        <p:scale>
          <a:sx n="89" d="100"/>
          <a:sy n="89" d="100"/>
        </p:scale>
        <p:origin x="379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rtlCol="0"/>
        <a:lstStyle/>
        <a:p>
          <a:pPr rtl="0"/>
          <a:endParaRPr lang="en-US"/>
        </a:p>
      </dgm:t>
    </dgm:pt>
    <dgm:pt modelId="{40FC4FFE-8987-4A26-B7F4-8A516F18ADAE}">
      <dgm:prSet/>
      <dgm:spPr/>
      <dgm:t>
        <a:bodyPr rtlCol="0"/>
        <a:lstStyle/>
        <a:p>
          <a:pPr rtl="0">
            <a:lnSpc>
              <a:spcPct val="100000"/>
            </a:lnSpc>
            <a:defRPr cap="all"/>
          </a:pPr>
          <a:r>
            <a:rPr lang="it-IT" b="1" noProof="0" dirty="0"/>
            <a:t>Tempo</a:t>
          </a:r>
        </a:p>
        <a:p>
          <a:pPr rtl="0">
            <a:lnSpc>
              <a:spcPct val="100000"/>
            </a:lnSpc>
            <a:defRPr cap="all"/>
          </a:pPr>
          <a:r>
            <a:rPr lang="it-IT" b="1" noProof="0" dirty="0"/>
            <a:t>determinato</a:t>
          </a:r>
        </a:p>
      </dgm:t>
    </dgm:pt>
    <dgm:pt modelId="{CAD7EF86-FB23-41F6-BF42-040B36DEFDB1}" type="parTrans" cxnId="{C7AD8469-3C68-4AF9-AB82-79B0043AA120}">
      <dgm:prSet/>
      <dgm:spPr/>
      <dgm:t>
        <a:bodyPr rtlCol="0"/>
        <a:lstStyle/>
        <a:p>
          <a:pPr rtl="0"/>
          <a:endParaRPr lang="it-IT" noProof="0" dirty="0"/>
        </a:p>
      </dgm:t>
    </dgm:pt>
    <dgm:pt modelId="{5B62599A-5C9B-48E7-896E-EA782AC60C8B}" type="sibTrans" cxnId="{C7AD8469-3C68-4AF9-AB82-79B0043AA120}">
      <dgm:prSet/>
      <dgm:spPr/>
      <dgm:t>
        <a:bodyPr rtlCol="0"/>
        <a:lstStyle/>
        <a:p>
          <a:pPr rtl="0"/>
          <a:endParaRPr lang="it-IT" noProof="0" dirty="0"/>
        </a:p>
      </dgm:t>
    </dgm:pt>
    <dgm:pt modelId="{49225C73-1633-42F1-AB3B-7CB183E5F8B8}">
      <dgm:prSet/>
      <dgm:spPr/>
      <dgm:t>
        <a:bodyPr rtlCol="0"/>
        <a:lstStyle/>
        <a:p>
          <a:pPr rtl="0">
            <a:lnSpc>
              <a:spcPct val="100000"/>
            </a:lnSpc>
            <a:defRPr cap="all"/>
          </a:pPr>
          <a:r>
            <a:rPr lang="it-IT" b="1" noProof="0" dirty="0"/>
            <a:t>PROGRAMMAZIONE</a:t>
          </a:r>
        </a:p>
        <a:p>
          <a:pPr rtl="0">
            <a:lnSpc>
              <a:spcPct val="100000"/>
            </a:lnSpc>
            <a:defRPr cap="all"/>
          </a:pPr>
          <a:r>
            <a:rPr lang="it-IT" b="1" noProof="0" dirty="0"/>
            <a:t> ORARIO DI LAVORO</a:t>
          </a:r>
        </a:p>
      </dgm:t>
    </dgm:pt>
    <dgm:pt modelId="{1A0E2090-1D4F-438A-8766-B6030CE01ADD}" type="parTrans" cxnId="{A9154303-8225-4248-91DC-1B0156A35F07}">
      <dgm:prSet/>
      <dgm:spPr/>
      <dgm:t>
        <a:bodyPr rtlCol="0"/>
        <a:lstStyle/>
        <a:p>
          <a:pPr rtl="0"/>
          <a:endParaRPr lang="it-IT" noProof="0" dirty="0"/>
        </a:p>
      </dgm:t>
    </dgm:pt>
    <dgm:pt modelId="{9646853A-8964-4519-A5B1-0B7D18B2983D}" type="sibTrans" cxnId="{A9154303-8225-4248-91DC-1B0156A35F07}">
      <dgm:prSet/>
      <dgm:spPr/>
      <dgm:t>
        <a:bodyPr rtlCol="0"/>
        <a:lstStyle/>
        <a:p>
          <a:pPr rtl="0"/>
          <a:endParaRPr lang="it-IT" noProof="0" dirty="0"/>
        </a:p>
      </dgm:t>
    </dgm:pt>
    <dgm:pt modelId="{1C383F32-22E8-4F62-A3E0-BDC3D5F48992}">
      <dgm:prSet/>
      <dgm:spPr/>
      <dgm:t>
        <a:bodyPr rtlCol="0"/>
        <a:lstStyle/>
        <a:p>
          <a:pPr rtl="0">
            <a:lnSpc>
              <a:spcPct val="100000"/>
            </a:lnSpc>
            <a:defRPr cap="all"/>
          </a:pPr>
          <a:r>
            <a:rPr lang="it-IT" b="1" noProof="0" dirty="0"/>
            <a:t>Alternanza</a:t>
          </a:r>
        </a:p>
        <a:p>
          <a:pPr rtl="0">
            <a:lnSpc>
              <a:spcPct val="100000"/>
            </a:lnSpc>
            <a:defRPr cap="all"/>
          </a:pPr>
          <a:r>
            <a:rPr lang="it-IT" b="1" noProof="0" dirty="0"/>
            <a:t>Scuola-lavoro</a:t>
          </a:r>
        </a:p>
      </dgm:t>
    </dgm:pt>
    <dgm:pt modelId="{A7920A2F-3244-4159-AF04-6A1D38B7B317}" type="parTrans" cxnId="{C4CCE57E-E871-46D6-BAD5-880252C95D22}">
      <dgm:prSet/>
      <dgm:spPr/>
      <dgm:t>
        <a:bodyPr rtlCol="0"/>
        <a:lstStyle/>
        <a:p>
          <a:pPr rtl="0"/>
          <a:endParaRPr lang="it-IT" noProof="0" dirty="0"/>
        </a:p>
      </dgm:t>
    </dgm:pt>
    <dgm:pt modelId="{8500F72A-2C6D-4FDF-9C1D-CA691380EB0B}" type="sibTrans" cxnId="{C4CCE57E-E871-46D6-BAD5-880252C95D22}">
      <dgm:prSet/>
      <dgm:spPr/>
      <dgm:t>
        <a:bodyPr rtlCol="0"/>
        <a:lstStyle/>
        <a:p>
          <a:pPr rtl="0"/>
          <a:endParaRPr lang="it-IT" noProof="0" dirty="0"/>
        </a:p>
      </dgm:t>
    </dgm:pt>
    <dgm:pt modelId="{B6056BFB-47D7-4C5F-BA11-2CB63C56A52D}" type="pres">
      <dgm:prSet presAssocID="{01A66772-F185-4D58-B8BB-E9370D7A7A2B}" presName="root" presStyleCnt="0">
        <dgm:presLayoutVars>
          <dgm:dir/>
          <dgm:resizeHandles val="exact"/>
        </dgm:presLayoutVars>
      </dgm:prSet>
      <dgm:spPr/>
    </dgm:pt>
    <dgm:pt modelId="{311B26C8-22B1-4363-B621-DD56FB7418C8}" type="pres">
      <dgm:prSet presAssocID="{40FC4FFE-8987-4A26-B7F4-8A516F18ADAE}" presName="compNode" presStyleCnt="0"/>
      <dgm:spPr/>
    </dgm:pt>
    <dgm:pt modelId="{A201D7A7-914C-4D24-8B82-EE40155AB0BE}" type="pres">
      <dgm:prSet presAssocID="{40FC4FFE-8987-4A26-B7F4-8A516F18ADAE}" presName="iconBgRect" presStyleLbl="bgShp" presStyleIdx="0" presStyleCnt="3"/>
      <dgm:spPr>
        <a:prstGeom prst="ellipse">
          <a:avLst/>
        </a:prstGeom>
      </dgm:spPr>
    </dgm:pt>
    <dgm:pt modelId="{8FA2F131-CD01-4CBD-B7A5-1B9B5E7F0402}" type="pres">
      <dgm:prSet presAssocID="{40FC4FFE-8987-4A26-B7F4-8A516F18ADAE}" presName="iconRect" presStyleLbl="node1" presStyleIdx="0" presStyleCnt="3" custScaleX="97975" custScaleY="8412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8000" b="-18000"/>
          </a:stretch>
        </a:blipFill>
        <a:ln>
          <a:noFill/>
        </a:ln>
      </dgm:spPr>
      <dgm:extLst>
        <a:ext uri="{E40237B7-FDA0-4F09-8148-C483321AD2D9}">
          <dgm14:cNvPr xmlns:dgm14="http://schemas.microsoft.com/office/drawing/2010/diagram" id="0" name="" descr="Sveglia che suona contorno"/>
        </a:ext>
      </dgm:extLst>
    </dgm:pt>
    <dgm:pt modelId="{F755F00C-B2DB-4097-B4BC-8F1BACC938B7}" type="pres">
      <dgm:prSet presAssocID="{40FC4FFE-8987-4A26-B7F4-8A516F18ADAE}" presName="spaceRect" presStyleCnt="0"/>
      <dgm:spPr/>
    </dgm:pt>
    <dgm:pt modelId="{08F4E96D-0DB6-4476-8C51-7CC7EC2F227B}" type="pres">
      <dgm:prSet presAssocID="{40FC4FFE-8987-4A26-B7F4-8A516F18ADAE}" presName="textRect" presStyleLbl="revTx" presStyleIdx="0" presStyleCnt="3">
        <dgm:presLayoutVars>
          <dgm:chMax val="1"/>
          <dgm:chPref val="1"/>
        </dgm:presLayoutVars>
      </dgm:prSet>
      <dgm:spPr/>
    </dgm:pt>
    <dgm:pt modelId="{5AB3C10D-885E-4522-AB39-7ED4318D191A}" type="pres">
      <dgm:prSet presAssocID="{5B62599A-5C9B-48E7-896E-EA782AC60C8B}" presName="sibTrans" presStyleCnt="0"/>
      <dgm:spPr/>
    </dgm:pt>
    <dgm:pt modelId="{2F278BF9-E1B2-4A1C-B065-C19A7B904219}" type="pres">
      <dgm:prSet presAssocID="{49225C73-1633-42F1-AB3B-7CB183E5F8B8}" presName="compNode" presStyleCnt="0"/>
      <dgm:spPr/>
    </dgm:pt>
    <dgm:pt modelId="{543C18BC-1989-44B2-9862-C670C61D3452}" type="pres">
      <dgm:prSet presAssocID="{49225C73-1633-42F1-AB3B-7CB183E5F8B8}" presName="iconBgRect" presStyleLbl="bgShp" presStyleIdx="1" presStyleCnt="3"/>
      <dgm:spPr>
        <a:prstGeom prst="ellipse">
          <a:avLst/>
        </a:prstGeom>
      </dgm:spPr>
    </dgm:pt>
    <dgm:pt modelId="{E94F35BC-9C76-400A-BBCA-0032259E2E5A}" type="pres">
      <dgm:prSet presAssocID="{49225C73-1633-42F1-AB3B-7CB183E5F8B8}" presName="iconRect" presStyleLbl="node1" presStyleIdx="1" presStyleCnt="3" custScaleX="147664" custScaleY="15004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a:ln>
          <a:noFill/>
        </a:ln>
      </dgm:spPr>
      <dgm:extLst>
        <a:ext uri="{E40237B7-FDA0-4F09-8148-C483321AD2D9}">
          <dgm14:cNvPr xmlns:dgm14="http://schemas.microsoft.com/office/drawing/2010/diagram" id="0" name="" descr="Grafico a torta contorno"/>
        </a:ext>
      </dgm:extLst>
    </dgm:pt>
    <dgm:pt modelId="{503A6D04-9ADD-43CC-9847-497CD48F2D11}" type="pres">
      <dgm:prSet presAssocID="{49225C73-1633-42F1-AB3B-7CB183E5F8B8}" presName="spaceRect" presStyleCnt="0"/>
      <dgm:spPr/>
    </dgm:pt>
    <dgm:pt modelId="{20363298-B2A6-463D-A7BE-F9F67404E389}" type="pres">
      <dgm:prSet presAssocID="{49225C73-1633-42F1-AB3B-7CB183E5F8B8}" presName="textRect" presStyleLbl="revTx" presStyleIdx="1" presStyleCnt="3">
        <dgm:presLayoutVars>
          <dgm:chMax val="1"/>
          <dgm:chPref val="1"/>
        </dgm:presLayoutVars>
      </dgm:prSet>
      <dgm:spPr/>
    </dgm:pt>
    <dgm:pt modelId="{A47947BB-708D-4F7E-B072-3C2E42B34B24}" type="pres">
      <dgm:prSet presAssocID="{9646853A-8964-4519-A5B1-0B7D18B2983D}" presName="sibTrans" presStyleCnt="0"/>
      <dgm:spPr/>
    </dgm:pt>
    <dgm:pt modelId="{BDCD0AC9-D564-4025-AD8A-36664A6CBE31}" type="pres">
      <dgm:prSet presAssocID="{1C383F32-22E8-4F62-A3E0-BDC3D5F48992}" presName="compNode" presStyleCnt="0"/>
      <dgm:spPr/>
    </dgm:pt>
    <dgm:pt modelId="{5BDDFF18-9AEC-4E5E-B9AA-33D86F01A63E}" type="pres">
      <dgm:prSet presAssocID="{1C383F32-22E8-4F62-A3E0-BDC3D5F48992}" presName="iconBgRect" presStyleLbl="bgShp" presStyleIdx="2" presStyleCnt="3"/>
      <dgm:spPr>
        <a:prstGeom prst="ellipse">
          <a:avLst/>
        </a:prstGeom>
      </dgm:spPr>
    </dgm:pt>
    <dgm:pt modelId="{F09AEBFF-D2D3-4FFF-AD65-C3CEAEEB10F2}" type="pres">
      <dgm:prSet presAssocID="{1C383F32-22E8-4F62-A3E0-BDC3D5F48992}" presName="iconRect" presStyleLbl="node1" presStyleIdx="2" presStyleCnt="3" custScaleX="172649" custScaleY="105215"/>
      <dgm:spPr>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t="-3000" b="-3000"/>
          </a:stretch>
        </a:blipFill>
        <a:ln>
          <a:noFill/>
        </a:ln>
      </dgm:spPr>
    </dgm:pt>
    <dgm:pt modelId="{F2EBFBCF-0520-415A-A886-3C4F90D208EF}" type="pres">
      <dgm:prSet presAssocID="{1C383F32-22E8-4F62-A3E0-BDC3D5F48992}" presName="spaceRect" presStyleCnt="0"/>
      <dgm:spPr/>
    </dgm:pt>
    <dgm:pt modelId="{AB9CAFAA-6939-48A6-A89B-19D1A94B9EA1}"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BA953D32-2DFF-47FE-AF26-C6B9E63D38DF}" type="presOf" srcId="{49225C73-1633-42F1-AB3B-7CB183E5F8B8}" destId="{20363298-B2A6-463D-A7BE-F9F67404E389}" srcOrd="0" destOrd="0" presId="urn:microsoft.com/office/officeart/2018/5/layout/IconLeafLabelList"/>
    <dgm:cxn modelId="{EC450542-0ED9-4BD6-9E85-5709B80794C5}" type="presOf" srcId="{01A66772-F185-4D58-B8BB-E9370D7A7A2B}" destId="{B6056BFB-47D7-4C5F-BA11-2CB63C56A52D}" srcOrd="0" destOrd="0" presId="urn:microsoft.com/office/officeart/2018/5/layout/IconLeafLabelList"/>
    <dgm:cxn modelId="{C7AD8469-3C68-4AF9-AB82-79B0043AA120}" srcId="{01A66772-F185-4D58-B8BB-E9370D7A7A2B}" destId="{40FC4FFE-8987-4A26-B7F4-8A516F18ADAE}" srcOrd="0" destOrd="0" parTransId="{CAD7EF86-FB23-41F6-BF42-040B36DEFDB1}" sibTransId="{5B62599A-5C9B-48E7-896E-EA782AC60C8B}"/>
    <dgm:cxn modelId="{C4CCE57E-E871-46D6-BAD5-880252C95D22}" srcId="{01A66772-F185-4D58-B8BB-E9370D7A7A2B}" destId="{1C383F32-22E8-4F62-A3E0-BDC3D5F48992}" srcOrd="2" destOrd="0" parTransId="{A7920A2F-3244-4159-AF04-6A1D38B7B317}" sibTransId="{8500F72A-2C6D-4FDF-9C1D-CA691380EB0B}"/>
    <dgm:cxn modelId="{D55FAE9C-CF3C-44F3-9D1E-DE6DF574E6D9}" type="presOf" srcId="{1C383F32-22E8-4F62-A3E0-BDC3D5F48992}" destId="{AB9CAFAA-6939-48A6-A89B-19D1A94B9EA1}" srcOrd="0" destOrd="0" presId="urn:microsoft.com/office/officeart/2018/5/layout/IconLeafLabelList"/>
    <dgm:cxn modelId="{A85983B4-FADF-419C-BC71-B5F0871C3055}" type="presOf" srcId="{40FC4FFE-8987-4A26-B7F4-8A516F18ADAE}" destId="{08F4E96D-0DB6-4476-8C51-7CC7EC2F227B}" srcOrd="0" destOrd="0" presId="urn:microsoft.com/office/officeart/2018/5/layout/IconLeafLabelList"/>
    <dgm:cxn modelId="{A3E74EE8-8900-4EBD-8983-3BF0AFD6DCC7}" type="presParOf" srcId="{B6056BFB-47D7-4C5F-BA11-2CB63C56A52D}" destId="{311B26C8-22B1-4363-B621-DD56FB7418C8}" srcOrd="0" destOrd="0" presId="urn:microsoft.com/office/officeart/2018/5/layout/IconLeafLabelList"/>
    <dgm:cxn modelId="{044EA9E0-B51B-492A-BE32-015CEAD0BAC9}" type="presParOf" srcId="{311B26C8-22B1-4363-B621-DD56FB7418C8}" destId="{A201D7A7-914C-4D24-8B82-EE40155AB0BE}" srcOrd="0" destOrd="0" presId="urn:microsoft.com/office/officeart/2018/5/layout/IconLeafLabelList"/>
    <dgm:cxn modelId="{08373EC6-14CB-429D-9495-F32683B931D7}" type="presParOf" srcId="{311B26C8-22B1-4363-B621-DD56FB7418C8}" destId="{8FA2F131-CD01-4CBD-B7A5-1B9B5E7F0402}" srcOrd="1" destOrd="0" presId="urn:microsoft.com/office/officeart/2018/5/layout/IconLeafLabelList"/>
    <dgm:cxn modelId="{9AB500F0-62A2-4E73-B4F4-5056804C8D6A}" type="presParOf" srcId="{311B26C8-22B1-4363-B621-DD56FB7418C8}" destId="{F755F00C-B2DB-4097-B4BC-8F1BACC938B7}" srcOrd="2" destOrd="0" presId="urn:microsoft.com/office/officeart/2018/5/layout/IconLeafLabelList"/>
    <dgm:cxn modelId="{676606A7-6564-4CEB-ACE0-4FF9A3A04E67}" type="presParOf" srcId="{311B26C8-22B1-4363-B621-DD56FB7418C8}" destId="{08F4E96D-0DB6-4476-8C51-7CC7EC2F227B}" srcOrd="3" destOrd="0" presId="urn:microsoft.com/office/officeart/2018/5/layout/IconLeafLabelList"/>
    <dgm:cxn modelId="{EAE0F94A-A454-4049-84F7-9EC90E847A03}" type="presParOf" srcId="{B6056BFB-47D7-4C5F-BA11-2CB63C56A52D}" destId="{5AB3C10D-885E-4522-AB39-7ED4318D191A}" srcOrd="1" destOrd="0" presId="urn:microsoft.com/office/officeart/2018/5/layout/IconLeafLabelList"/>
    <dgm:cxn modelId="{B0B5B21A-5ADD-4500-9A67-9B26AF543EBA}" type="presParOf" srcId="{B6056BFB-47D7-4C5F-BA11-2CB63C56A52D}" destId="{2F278BF9-E1B2-4A1C-B065-C19A7B904219}" srcOrd="2" destOrd="0" presId="urn:microsoft.com/office/officeart/2018/5/layout/IconLeafLabelList"/>
    <dgm:cxn modelId="{11FEAF2C-54F7-4E9C-A1D6-5FA0BF7F3665}" type="presParOf" srcId="{2F278BF9-E1B2-4A1C-B065-C19A7B904219}" destId="{543C18BC-1989-44B2-9862-C670C61D3452}" srcOrd="0" destOrd="0" presId="urn:microsoft.com/office/officeart/2018/5/layout/IconLeafLabelList"/>
    <dgm:cxn modelId="{92C17ECB-A80D-4A0E-95CF-40A53D32275F}" type="presParOf" srcId="{2F278BF9-E1B2-4A1C-B065-C19A7B904219}" destId="{E94F35BC-9C76-400A-BBCA-0032259E2E5A}" srcOrd="1" destOrd="0" presId="urn:microsoft.com/office/officeart/2018/5/layout/IconLeafLabelList"/>
    <dgm:cxn modelId="{54E5AE33-4BE6-44E7-871B-1103A0BA7A56}" type="presParOf" srcId="{2F278BF9-E1B2-4A1C-B065-C19A7B904219}" destId="{503A6D04-9ADD-43CC-9847-497CD48F2D11}" srcOrd="2" destOrd="0" presId="urn:microsoft.com/office/officeart/2018/5/layout/IconLeafLabelList"/>
    <dgm:cxn modelId="{3575FCA0-4FCE-460A-8D84-2C767D311A20}" type="presParOf" srcId="{2F278BF9-E1B2-4A1C-B065-C19A7B904219}" destId="{20363298-B2A6-463D-A7BE-F9F67404E389}" srcOrd="3" destOrd="0" presId="urn:microsoft.com/office/officeart/2018/5/layout/IconLeafLabelList"/>
    <dgm:cxn modelId="{4FD22448-C17B-4C43-BAB3-A0B7AA9BCE0D}" type="presParOf" srcId="{B6056BFB-47D7-4C5F-BA11-2CB63C56A52D}" destId="{A47947BB-708D-4F7E-B072-3C2E42B34B24}" srcOrd="3" destOrd="0" presId="urn:microsoft.com/office/officeart/2018/5/layout/IconLeafLabelList"/>
    <dgm:cxn modelId="{75E30F4F-0E76-457B-9D4F-CDE27C2F7F77}" type="presParOf" srcId="{B6056BFB-47D7-4C5F-BA11-2CB63C56A52D}" destId="{BDCD0AC9-D564-4025-AD8A-36664A6CBE31}" srcOrd="4" destOrd="0" presId="urn:microsoft.com/office/officeart/2018/5/layout/IconLeafLabelList"/>
    <dgm:cxn modelId="{C6A367E7-6A7C-42CB-94E4-8EA78AEF87BF}" type="presParOf" srcId="{BDCD0AC9-D564-4025-AD8A-36664A6CBE31}" destId="{5BDDFF18-9AEC-4E5E-B9AA-33D86F01A63E}" srcOrd="0" destOrd="0" presId="urn:microsoft.com/office/officeart/2018/5/layout/IconLeafLabelList"/>
    <dgm:cxn modelId="{B180CBEB-FA9F-4E52-8CA3-A65CB80BB91B}" type="presParOf" srcId="{BDCD0AC9-D564-4025-AD8A-36664A6CBE31}" destId="{F09AEBFF-D2D3-4FFF-AD65-C3CEAEEB10F2}" srcOrd="1" destOrd="0" presId="urn:microsoft.com/office/officeart/2018/5/layout/IconLeafLabelList"/>
    <dgm:cxn modelId="{170B020E-1E19-4EB4-A72C-4FCF01A7DD7E}" type="presParOf" srcId="{BDCD0AC9-D564-4025-AD8A-36664A6CBE31}" destId="{F2EBFBCF-0520-415A-A886-3C4F90D208EF}" srcOrd="2" destOrd="0" presId="urn:microsoft.com/office/officeart/2018/5/layout/IconLeafLabelList"/>
    <dgm:cxn modelId="{CADD8F7D-722C-42A0-AF21-39A3559F8D7B}" type="presParOf" srcId="{BDCD0AC9-D564-4025-AD8A-36664A6CBE31}" destId="{AB9CAFAA-6939-48A6-A89B-19D1A94B9EA1}"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1D7A7-914C-4D24-8B82-EE40155AB0BE}">
      <dsp:nvSpPr>
        <dsp:cNvPr id="0" name=""/>
        <dsp:cNvSpPr/>
      </dsp:nvSpPr>
      <dsp:spPr>
        <a:xfrm>
          <a:off x="690689" y="733307"/>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2F131-CD01-4CBD-B7A5-1B9B5E7F0402}">
      <dsp:nvSpPr>
        <dsp:cNvPr id="0" name=""/>
        <dsp:cNvSpPr/>
      </dsp:nvSpPr>
      <dsp:spPr>
        <a:xfrm>
          <a:off x="1129996" y="1314126"/>
          <a:ext cx="1077199" cy="7941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8000" b="-18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F4E96D-0DB6-4476-8C51-7CC7EC2F227B}">
      <dsp:nvSpPr>
        <dsp:cNvPr id="0" name=""/>
        <dsp:cNvSpPr/>
      </dsp:nvSpPr>
      <dsp:spPr>
        <a:xfrm>
          <a:off x="65471" y="3298307"/>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844550" rtl="0">
            <a:lnSpc>
              <a:spcPct val="100000"/>
            </a:lnSpc>
            <a:spcBef>
              <a:spcPct val="0"/>
            </a:spcBef>
            <a:spcAft>
              <a:spcPct val="35000"/>
            </a:spcAft>
            <a:buNone/>
            <a:defRPr cap="all"/>
          </a:pPr>
          <a:r>
            <a:rPr lang="it-IT" sz="1900" b="1" kern="1200" noProof="0" dirty="0"/>
            <a:t>Tempo</a:t>
          </a:r>
        </a:p>
        <a:p>
          <a:pPr marL="0" lvl="0" indent="0" algn="ctr" defTabSz="844550" rtl="0">
            <a:lnSpc>
              <a:spcPct val="100000"/>
            </a:lnSpc>
            <a:spcBef>
              <a:spcPct val="0"/>
            </a:spcBef>
            <a:spcAft>
              <a:spcPct val="35000"/>
            </a:spcAft>
            <a:buNone/>
            <a:defRPr cap="all"/>
          </a:pPr>
          <a:r>
            <a:rPr lang="it-IT" sz="1900" b="1" kern="1200" noProof="0" dirty="0"/>
            <a:t>determinato</a:t>
          </a:r>
        </a:p>
      </dsp:txBody>
      <dsp:txXfrm>
        <a:off x="65471" y="3298307"/>
        <a:ext cx="3206250" cy="720000"/>
      </dsp:txXfrm>
    </dsp:sp>
    <dsp:sp modelId="{543C18BC-1989-44B2-9862-C670C61D3452}">
      <dsp:nvSpPr>
        <dsp:cNvPr id="0" name=""/>
        <dsp:cNvSpPr/>
      </dsp:nvSpPr>
      <dsp:spPr>
        <a:xfrm>
          <a:off x="4458033" y="733307"/>
          <a:ext cx="1955812" cy="1955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F35BC-9C76-400A-BBCA-0032259E2E5A}">
      <dsp:nvSpPr>
        <dsp:cNvPr id="0" name=""/>
        <dsp:cNvSpPr/>
      </dsp:nvSpPr>
      <dsp:spPr>
        <a:xfrm>
          <a:off x="4607406" y="869343"/>
          <a:ext cx="1657066" cy="16837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363298-B2A6-463D-A7BE-F9F67404E389}">
      <dsp:nvSpPr>
        <dsp:cNvPr id="0" name=""/>
        <dsp:cNvSpPr/>
      </dsp:nvSpPr>
      <dsp:spPr>
        <a:xfrm>
          <a:off x="3832815" y="3298307"/>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844550" rtl="0">
            <a:lnSpc>
              <a:spcPct val="100000"/>
            </a:lnSpc>
            <a:spcBef>
              <a:spcPct val="0"/>
            </a:spcBef>
            <a:spcAft>
              <a:spcPct val="35000"/>
            </a:spcAft>
            <a:buNone/>
            <a:defRPr cap="all"/>
          </a:pPr>
          <a:r>
            <a:rPr lang="it-IT" sz="1900" b="1" kern="1200" noProof="0" dirty="0"/>
            <a:t>PROGRAMMAZIONE</a:t>
          </a:r>
        </a:p>
        <a:p>
          <a:pPr marL="0" lvl="0" indent="0" algn="ctr" defTabSz="844550" rtl="0">
            <a:lnSpc>
              <a:spcPct val="100000"/>
            </a:lnSpc>
            <a:spcBef>
              <a:spcPct val="0"/>
            </a:spcBef>
            <a:spcAft>
              <a:spcPct val="35000"/>
            </a:spcAft>
            <a:buNone/>
            <a:defRPr cap="all"/>
          </a:pPr>
          <a:r>
            <a:rPr lang="it-IT" sz="1900" b="1" kern="1200" noProof="0" dirty="0"/>
            <a:t> ORARIO DI LAVORO</a:t>
          </a:r>
        </a:p>
      </dsp:txBody>
      <dsp:txXfrm>
        <a:off x="3832815" y="3298307"/>
        <a:ext cx="3206250" cy="720000"/>
      </dsp:txXfrm>
    </dsp:sp>
    <dsp:sp modelId="{5BDDFF18-9AEC-4E5E-B9AA-33D86F01A63E}">
      <dsp:nvSpPr>
        <dsp:cNvPr id="0" name=""/>
        <dsp:cNvSpPr/>
      </dsp:nvSpPr>
      <dsp:spPr>
        <a:xfrm>
          <a:off x="8225377" y="733307"/>
          <a:ext cx="1955812" cy="1955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9AEBFF-D2D3-4FFF-AD65-C3CEAEEB10F2}">
      <dsp:nvSpPr>
        <dsp:cNvPr id="0" name=""/>
        <dsp:cNvSpPr/>
      </dsp:nvSpPr>
      <dsp:spPr>
        <a:xfrm>
          <a:off x="8234561" y="1120858"/>
          <a:ext cx="1937445" cy="1180709"/>
        </a:xfrm>
        <a:prstGeom prst="rect">
          <a:avLst/>
        </a:prstGeom>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t="-3000" b="-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9CAFAA-6939-48A6-A89B-19D1A94B9EA1}">
      <dsp:nvSpPr>
        <dsp:cNvPr id="0" name=""/>
        <dsp:cNvSpPr/>
      </dsp:nvSpPr>
      <dsp:spPr>
        <a:xfrm>
          <a:off x="7600158" y="3298307"/>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844550" rtl="0">
            <a:lnSpc>
              <a:spcPct val="100000"/>
            </a:lnSpc>
            <a:spcBef>
              <a:spcPct val="0"/>
            </a:spcBef>
            <a:spcAft>
              <a:spcPct val="35000"/>
            </a:spcAft>
            <a:buNone/>
            <a:defRPr cap="all"/>
          </a:pPr>
          <a:r>
            <a:rPr lang="it-IT" sz="1900" b="1" kern="1200" noProof="0" dirty="0"/>
            <a:t>Alternanza</a:t>
          </a:r>
        </a:p>
        <a:p>
          <a:pPr marL="0" lvl="0" indent="0" algn="ctr" defTabSz="844550" rtl="0">
            <a:lnSpc>
              <a:spcPct val="100000"/>
            </a:lnSpc>
            <a:spcBef>
              <a:spcPct val="0"/>
            </a:spcBef>
            <a:spcAft>
              <a:spcPct val="35000"/>
            </a:spcAft>
            <a:buNone/>
            <a:defRPr cap="all"/>
          </a:pPr>
          <a:r>
            <a:rPr lang="it-IT" sz="1900" b="1" kern="1200" noProof="0" dirty="0"/>
            <a:t>Scuola-lavoro</a:t>
          </a:r>
        </a:p>
      </dsp:txBody>
      <dsp:txXfrm>
        <a:off x="7600158" y="3298307"/>
        <a:ext cx="3206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Elenco etichette a foglia icone"/>
  <dgm:desc val="Utilizzabile per mostrare blocchi di informazioni non sequenziali o raggruppati con elementi grafici correlati. Offre risultati ottimali con icone o piccole immagini con didascalie brevi."/>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71D099-E080-460D-86AB-2162B56CE1C3}" type="datetime1">
              <a:rPr lang="it-IT" smtClean="0"/>
              <a:t>09/07/2023</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3F136C-38B3-46C0-81C1-F3A2C876BC23}" type="slidenum">
              <a:rPr lang="it-IT" smtClean="0"/>
              <a:t>‹N›</a:t>
            </a:fld>
            <a:endParaRPr lang="it-IT" dirty="0"/>
          </a:p>
        </p:txBody>
      </p:sp>
    </p:spTree>
    <p:extLst>
      <p:ext uri="{BB962C8B-B14F-4D97-AF65-F5344CB8AC3E}">
        <p14:creationId xmlns:p14="http://schemas.microsoft.com/office/powerpoint/2010/main" val="31662661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E22740E-A03A-4E1A-AEFD-EB3913F01A6B}" type="datetime1">
              <a:rPr lang="it-IT" noProof="0" smtClean="0"/>
              <a:t>09/07/2023</a:t>
            </a:fld>
            <a:endParaRPr lang="it-IT" noProof="0"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6456DE3-4E01-4AFD-AD42-42312842ED89}" type="slidenum">
              <a:rPr lang="it-IT" noProof="0" smtClean="0"/>
              <a:t>‹N›</a:t>
            </a:fld>
            <a:endParaRPr lang="it-IT" noProof="0"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it-IT"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it-IT"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904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D981B6-CCAD-AF74-7A38-6A06B663ACD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1CCF2F4-DCD2-7F8E-1010-EE59A6CF7B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3EF38FE-B9D2-7CB9-A7B5-983482DCB178}"/>
              </a:ext>
            </a:extLst>
          </p:cNvPr>
          <p:cNvSpPr>
            <a:spLocks noGrp="1"/>
          </p:cNvSpPr>
          <p:nvPr>
            <p:ph type="dt" sz="half" idx="10"/>
          </p:nvPr>
        </p:nvSpPr>
        <p:spPr/>
        <p:txBody>
          <a:bodyPr/>
          <a:lstStyle/>
          <a:p>
            <a:pPr rtl="0"/>
            <a:fld id="{9ADFDD6F-B285-4965-B968-33683EEB83FE}" type="datetime1">
              <a:rPr lang="it-IT" noProof="0" smtClean="0"/>
              <a:t>09/07/2023</a:t>
            </a:fld>
            <a:endParaRPr lang="it-IT" noProof="0" dirty="0"/>
          </a:p>
        </p:txBody>
      </p:sp>
      <p:sp>
        <p:nvSpPr>
          <p:cNvPr id="5" name="Segnaposto piè di pagina 4">
            <a:extLst>
              <a:ext uri="{FF2B5EF4-FFF2-40B4-BE49-F238E27FC236}">
                <a16:creationId xmlns:a16="http://schemas.microsoft.com/office/drawing/2014/main" id="{24E663F4-F18D-542B-B3DC-097A024B7643}"/>
              </a:ext>
            </a:extLst>
          </p:cNvPr>
          <p:cNvSpPr>
            <a:spLocks noGrp="1"/>
          </p:cNvSpPr>
          <p:nvPr>
            <p:ph type="ftr" sz="quarter" idx="11"/>
          </p:nvPr>
        </p:nvSpPr>
        <p:spPr/>
        <p:txBody>
          <a:bodyPr/>
          <a:lstStyle/>
          <a:p>
            <a:pPr rtl="0"/>
            <a:endParaRPr lang="it-IT" noProof="0" dirty="0"/>
          </a:p>
        </p:txBody>
      </p:sp>
      <p:sp>
        <p:nvSpPr>
          <p:cNvPr id="6" name="Segnaposto numero diapositiva 5">
            <a:extLst>
              <a:ext uri="{FF2B5EF4-FFF2-40B4-BE49-F238E27FC236}">
                <a16:creationId xmlns:a16="http://schemas.microsoft.com/office/drawing/2014/main" id="{2218850A-B759-4114-78A1-B96732BC66C0}"/>
              </a:ext>
            </a:extLst>
          </p:cNvPr>
          <p:cNvSpPr>
            <a:spLocks noGrp="1"/>
          </p:cNvSpPr>
          <p:nvPr>
            <p:ph type="sldNum" sz="quarter" idx="12"/>
          </p:nvPr>
        </p:nvSpPr>
        <p:spPr/>
        <p:txBody>
          <a:bodyPr/>
          <a:lstStyle/>
          <a:p>
            <a:pPr rtl="0"/>
            <a:fld id="{34B7E4EF-A1BD-40F4-AB7B-04F084DD991D}" type="slidenum">
              <a:rPr lang="it-IT" noProof="0" smtClean="0"/>
              <a:t>‹N›</a:t>
            </a:fld>
            <a:endParaRPr lang="it-IT" noProof="0" dirty="0"/>
          </a:p>
        </p:txBody>
      </p:sp>
    </p:spTree>
    <p:extLst>
      <p:ext uri="{BB962C8B-B14F-4D97-AF65-F5344CB8AC3E}">
        <p14:creationId xmlns:p14="http://schemas.microsoft.com/office/powerpoint/2010/main" val="331142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AEE81C-9C0B-2122-1F23-BD326864456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7A4C468-0B43-166B-41A1-92707E50BB6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E3C2117-3867-B49C-272E-C1118150164F}"/>
              </a:ext>
            </a:extLst>
          </p:cNvPr>
          <p:cNvSpPr>
            <a:spLocks noGrp="1"/>
          </p:cNvSpPr>
          <p:nvPr>
            <p:ph type="dt" sz="half" idx="10"/>
          </p:nvPr>
        </p:nvSpPr>
        <p:spPr/>
        <p:txBody>
          <a:bodyPr/>
          <a:lstStyle/>
          <a:p>
            <a:pPr rtl="0"/>
            <a:fld id="{B2DD21A2-A00C-418D-AA01-AB683F71F685}" type="datetime1">
              <a:rPr lang="it-IT" noProof="0" smtClean="0"/>
              <a:t>09/07/2023</a:t>
            </a:fld>
            <a:endParaRPr lang="it-IT" noProof="0" dirty="0"/>
          </a:p>
        </p:txBody>
      </p:sp>
      <p:sp>
        <p:nvSpPr>
          <p:cNvPr id="5" name="Segnaposto piè di pagina 4">
            <a:extLst>
              <a:ext uri="{FF2B5EF4-FFF2-40B4-BE49-F238E27FC236}">
                <a16:creationId xmlns:a16="http://schemas.microsoft.com/office/drawing/2014/main" id="{054F03AF-8517-688D-BA94-52211699E8C6}"/>
              </a:ext>
            </a:extLst>
          </p:cNvPr>
          <p:cNvSpPr>
            <a:spLocks noGrp="1"/>
          </p:cNvSpPr>
          <p:nvPr>
            <p:ph type="ftr" sz="quarter" idx="11"/>
          </p:nvPr>
        </p:nvSpPr>
        <p:spPr/>
        <p:txBody>
          <a:bodyPr/>
          <a:lstStyle/>
          <a:p>
            <a:pPr rtl="0"/>
            <a:endParaRPr lang="it-IT" noProof="0" dirty="0"/>
          </a:p>
        </p:txBody>
      </p:sp>
      <p:sp>
        <p:nvSpPr>
          <p:cNvPr id="6" name="Segnaposto numero diapositiva 5">
            <a:extLst>
              <a:ext uri="{FF2B5EF4-FFF2-40B4-BE49-F238E27FC236}">
                <a16:creationId xmlns:a16="http://schemas.microsoft.com/office/drawing/2014/main" id="{3A2D18E4-816C-1892-EE0A-DFFD2299399A}"/>
              </a:ext>
            </a:extLst>
          </p:cNvPr>
          <p:cNvSpPr>
            <a:spLocks noGrp="1"/>
          </p:cNvSpPr>
          <p:nvPr>
            <p:ph type="sldNum" sz="quarter" idx="12"/>
          </p:nvPr>
        </p:nvSpPr>
        <p:spPr/>
        <p:txBody>
          <a:bodyPr/>
          <a:lstStyle/>
          <a:p>
            <a:pPr rtl="0"/>
            <a:fld id="{34B7E4EF-A1BD-40F4-AB7B-04F084DD991D}" type="slidenum">
              <a:rPr lang="it-IT" noProof="0" smtClean="0"/>
              <a:t>‹N›</a:t>
            </a:fld>
            <a:endParaRPr lang="it-IT" noProof="0" dirty="0"/>
          </a:p>
        </p:txBody>
      </p:sp>
    </p:spTree>
    <p:extLst>
      <p:ext uri="{BB962C8B-B14F-4D97-AF65-F5344CB8AC3E}">
        <p14:creationId xmlns:p14="http://schemas.microsoft.com/office/powerpoint/2010/main" val="81443913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E2219A5-D12F-08D7-086B-2C3177671D0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F544627-B614-A36E-67D4-84DC9A229EA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EBDF1C5-3ED3-6DED-62B3-C0F7E15508B8}"/>
              </a:ext>
            </a:extLst>
          </p:cNvPr>
          <p:cNvSpPr>
            <a:spLocks noGrp="1"/>
          </p:cNvSpPr>
          <p:nvPr>
            <p:ph type="dt" sz="half" idx="10"/>
          </p:nvPr>
        </p:nvSpPr>
        <p:spPr/>
        <p:txBody>
          <a:bodyPr/>
          <a:lstStyle/>
          <a:p>
            <a:pPr rtl="0"/>
            <a:fld id="{B2DD21A2-A00C-418D-AA01-AB683F71F685}" type="datetime1">
              <a:rPr lang="it-IT" noProof="0" smtClean="0"/>
              <a:t>09/07/2023</a:t>
            </a:fld>
            <a:endParaRPr lang="it-IT" noProof="0" dirty="0"/>
          </a:p>
        </p:txBody>
      </p:sp>
      <p:sp>
        <p:nvSpPr>
          <p:cNvPr id="5" name="Segnaposto piè di pagina 4">
            <a:extLst>
              <a:ext uri="{FF2B5EF4-FFF2-40B4-BE49-F238E27FC236}">
                <a16:creationId xmlns:a16="http://schemas.microsoft.com/office/drawing/2014/main" id="{442E8362-BE6C-66AB-3D2A-C6FE1CE61A55}"/>
              </a:ext>
            </a:extLst>
          </p:cNvPr>
          <p:cNvSpPr>
            <a:spLocks noGrp="1"/>
          </p:cNvSpPr>
          <p:nvPr>
            <p:ph type="ftr" sz="quarter" idx="11"/>
          </p:nvPr>
        </p:nvSpPr>
        <p:spPr/>
        <p:txBody>
          <a:bodyPr/>
          <a:lstStyle/>
          <a:p>
            <a:pPr rtl="0"/>
            <a:endParaRPr lang="it-IT" noProof="0" dirty="0"/>
          </a:p>
        </p:txBody>
      </p:sp>
      <p:sp>
        <p:nvSpPr>
          <p:cNvPr id="6" name="Segnaposto numero diapositiva 5">
            <a:extLst>
              <a:ext uri="{FF2B5EF4-FFF2-40B4-BE49-F238E27FC236}">
                <a16:creationId xmlns:a16="http://schemas.microsoft.com/office/drawing/2014/main" id="{3096A5C8-3267-804C-463D-58803C469F26}"/>
              </a:ext>
            </a:extLst>
          </p:cNvPr>
          <p:cNvSpPr>
            <a:spLocks noGrp="1"/>
          </p:cNvSpPr>
          <p:nvPr>
            <p:ph type="sldNum" sz="quarter" idx="12"/>
          </p:nvPr>
        </p:nvSpPr>
        <p:spPr/>
        <p:txBody>
          <a:bodyPr/>
          <a:lstStyle/>
          <a:p>
            <a:pPr rtl="0"/>
            <a:fld id="{34B7E4EF-A1BD-40F4-AB7B-04F084DD991D}" type="slidenum">
              <a:rPr lang="it-IT" noProof="0" smtClean="0"/>
              <a:t>‹N›</a:t>
            </a:fld>
            <a:endParaRPr lang="it-IT" noProof="0" dirty="0"/>
          </a:p>
        </p:txBody>
      </p:sp>
    </p:spTree>
    <p:extLst>
      <p:ext uri="{BB962C8B-B14F-4D97-AF65-F5344CB8AC3E}">
        <p14:creationId xmlns:p14="http://schemas.microsoft.com/office/powerpoint/2010/main" val="386260744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AA0618-47F5-654C-BB46-43B5C5E1308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6E3649D-B8D1-F346-42F3-A6019CE696E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84DDA3D-4919-9C94-FE98-C2A051E30389}"/>
              </a:ext>
            </a:extLst>
          </p:cNvPr>
          <p:cNvSpPr>
            <a:spLocks noGrp="1"/>
          </p:cNvSpPr>
          <p:nvPr>
            <p:ph type="dt" sz="half" idx="10"/>
          </p:nvPr>
        </p:nvSpPr>
        <p:spPr/>
        <p:txBody>
          <a:bodyPr/>
          <a:lstStyle/>
          <a:p>
            <a:pPr rtl="0"/>
            <a:fld id="{9793C13C-CCB3-49C1-963B-50FB89B93AC5}" type="datetime1">
              <a:rPr lang="it-IT" noProof="0" smtClean="0"/>
              <a:t>09/07/2023</a:t>
            </a:fld>
            <a:endParaRPr lang="it-IT" noProof="0" dirty="0"/>
          </a:p>
        </p:txBody>
      </p:sp>
      <p:sp>
        <p:nvSpPr>
          <p:cNvPr id="5" name="Segnaposto piè di pagina 4">
            <a:extLst>
              <a:ext uri="{FF2B5EF4-FFF2-40B4-BE49-F238E27FC236}">
                <a16:creationId xmlns:a16="http://schemas.microsoft.com/office/drawing/2014/main" id="{54FF0943-F3A5-5289-F6DD-65D9C78107FD}"/>
              </a:ext>
            </a:extLst>
          </p:cNvPr>
          <p:cNvSpPr>
            <a:spLocks noGrp="1"/>
          </p:cNvSpPr>
          <p:nvPr>
            <p:ph type="ftr" sz="quarter" idx="11"/>
          </p:nvPr>
        </p:nvSpPr>
        <p:spPr/>
        <p:txBody>
          <a:bodyPr/>
          <a:lstStyle/>
          <a:p>
            <a:pPr rtl="0"/>
            <a:endParaRPr lang="it-IT" noProof="0" dirty="0"/>
          </a:p>
        </p:txBody>
      </p:sp>
      <p:sp>
        <p:nvSpPr>
          <p:cNvPr id="6" name="Segnaposto numero diapositiva 5">
            <a:extLst>
              <a:ext uri="{FF2B5EF4-FFF2-40B4-BE49-F238E27FC236}">
                <a16:creationId xmlns:a16="http://schemas.microsoft.com/office/drawing/2014/main" id="{65B1311A-0F49-A5E8-B85C-8A03DC946871}"/>
              </a:ext>
            </a:extLst>
          </p:cNvPr>
          <p:cNvSpPr>
            <a:spLocks noGrp="1"/>
          </p:cNvSpPr>
          <p:nvPr>
            <p:ph type="sldNum" sz="quarter" idx="12"/>
          </p:nvPr>
        </p:nvSpPr>
        <p:spPr/>
        <p:txBody>
          <a:bodyPr/>
          <a:lstStyle/>
          <a:p>
            <a:pPr rtl="0"/>
            <a:fld id="{34B7E4EF-A1BD-40F4-AB7B-04F084DD991D}" type="slidenum">
              <a:rPr lang="it-IT" noProof="0" smtClean="0"/>
              <a:t>‹N›</a:t>
            </a:fld>
            <a:endParaRPr lang="it-IT" noProof="0" dirty="0"/>
          </a:p>
        </p:txBody>
      </p:sp>
    </p:spTree>
    <p:extLst>
      <p:ext uri="{BB962C8B-B14F-4D97-AF65-F5344CB8AC3E}">
        <p14:creationId xmlns:p14="http://schemas.microsoft.com/office/powerpoint/2010/main" val="3745233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ED9191-EE24-282A-7A04-31F0B116622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3AE9532-410D-6684-1A42-8E28E14EAF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873F5B1-1606-5184-F8D5-A0F32F5862F8}"/>
              </a:ext>
            </a:extLst>
          </p:cNvPr>
          <p:cNvSpPr>
            <a:spLocks noGrp="1"/>
          </p:cNvSpPr>
          <p:nvPr>
            <p:ph type="dt" sz="half" idx="10"/>
          </p:nvPr>
        </p:nvSpPr>
        <p:spPr/>
        <p:txBody>
          <a:bodyPr/>
          <a:lstStyle/>
          <a:p>
            <a:pPr rtl="0"/>
            <a:fld id="{2E9F5D22-F455-4A11-B089-C2346DD29A45}" type="datetime1">
              <a:rPr lang="it-IT" noProof="0" smtClean="0"/>
              <a:t>09/07/2023</a:t>
            </a:fld>
            <a:endParaRPr lang="it-IT" noProof="0" dirty="0"/>
          </a:p>
        </p:txBody>
      </p:sp>
      <p:sp>
        <p:nvSpPr>
          <p:cNvPr id="5" name="Segnaposto piè di pagina 4">
            <a:extLst>
              <a:ext uri="{FF2B5EF4-FFF2-40B4-BE49-F238E27FC236}">
                <a16:creationId xmlns:a16="http://schemas.microsoft.com/office/drawing/2014/main" id="{00E4130C-BB06-12F3-7150-DD2728A76C7C}"/>
              </a:ext>
            </a:extLst>
          </p:cNvPr>
          <p:cNvSpPr>
            <a:spLocks noGrp="1"/>
          </p:cNvSpPr>
          <p:nvPr>
            <p:ph type="ftr" sz="quarter" idx="11"/>
          </p:nvPr>
        </p:nvSpPr>
        <p:spPr/>
        <p:txBody>
          <a:bodyPr/>
          <a:lstStyle/>
          <a:p>
            <a:pPr rtl="0"/>
            <a:endParaRPr lang="it-IT" noProof="0" dirty="0"/>
          </a:p>
        </p:txBody>
      </p:sp>
      <p:sp>
        <p:nvSpPr>
          <p:cNvPr id="6" name="Segnaposto numero diapositiva 5">
            <a:extLst>
              <a:ext uri="{FF2B5EF4-FFF2-40B4-BE49-F238E27FC236}">
                <a16:creationId xmlns:a16="http://schemas.microsoft.com/office/drawing/2014/main" id="{F9C5467C-BFF9-C64F-F78F-C2FBB288B800}"/>
              </a:ext>
            </a:extLst>
          </p:cNvPr>
          <p:cNvSpPr>
            <a:spLocks noGrp="1"/>
          </p:cNvSpPr>
          <p:nvPr>
            <p:ph type="sldNum" sz="quarter" idx="12"/>
          </p:nvPr>
        </p:nvSpPr>
        <p:spPr/>
        <p:txBody>
          <a:bodyPr/>
          <a:lstStyle/>
          <a:p>
            <a:pPr rtl="0"/>
            <a:fld id="{34B7E4EF-A1BD-40F4-AB7B-04F084DD991D}" type="slidenum">
              <a:rPr lang="it-IT" noProof="0" smtClean="0"/>
              <a:t>‹N›</a:t>
            </a:fld>
            <a:endParaRPr lang="it-IT" noProof="0" dirty="0"/>
          </a:p>
        </p:txBody>
      </p:sp>
    </p:spTree>
    <p:extLst>
      <p:ext uri="{BB962C8B-B14F-4D97-AF65-F5344CB8AC3E}">
        <p14:creationId xmlns:p14="http://schemas.microsoft.com/office/powerpoint/2010/main" val="2621995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48A6DE-E053-9496-7242-A4CD496450F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A1851A6-519E-B46A-07B9-2200BCBCFA1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E0C9C8F-D107-A225-40A3-33C7CAE5087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9CA3E76-91FD-5733-FDD1-D4F46462FBBE}"/>
              </a:ext>
            </a:extLst>
          </p:cNvPr>
          <p:cNvSpPr>
            <a:spLocks noGrp="1"/>
          </p:cNvSpPr>
          <p:nvPr>
            <p:ph type="dt" sz="half" idx="10"/>
          </p:nvPr>
        </p:nvSpPr>
        <p:spPr/>
        <p:txBody>
          <a:bodyPr/>
          <a:lstStyle/>
          <a:p>
            <a:pPr rtl="0"/>
            <a:fld id="{E63C6136-A46D-438A-A62B-6A73BAAF789F}" type="datetime1">
              <a:rPr lang="it-IT" noProof="0" smtClean="0"/>
              <a:t>09/07/2023</a:t>
            </a:fld>
            <a:endParaRPr lang="it-IT" noProof="0" dirty="0"/>
          </a:p>
        </p:txBody>
      </p:sp>
      <p:sp>
        <p:nvSpPr>
          <p:cNvPr id="6" name="Segnaposto piè di pagina 5">
            <a:extLst>
              <a:ext uri="{FF2B5EF4-FFF2-40B4-BE49-F238E27FC236}">
                <a16:creationId xmlns:a16="http://schemas.microsoft.com/office/drawing/2014/main" id="{3AF61574-D68E-2AE3-CFEA-E8EB27066305}"/>
              </a:ext>
            </a:extLst>
          </p:cNvPr>
          <p:cNvSpPr>
            <a:spLocks noGrp="1"/>
          </p:cNvSpPr>
          <p:nvPr>
            <p:ph type="ftr" sz="quarter" idx="11"/>
          </p:nvPr>
        </p:nvSpPr>
        <p:spPr/>
        <p:txBody>
          <a:bodyPr/>
          <a:lstStyle/>
          <a:p>
            <a:pPr rtl="0"/>
            <a:endParaRPr lang="it-IT" noProof="0" dirty="0"/>
          </a:p>
        </p:txBody>
      </p:sp>
      <p:sp>
        <p:nvSpPr>
          <p:cNvPr id="7" name="Segnaposto numero diapositiva 6">
            <a:extLst>
              <a:ext uri="{FF2B5EF4-FFF2-40B4-BE49-F238E27FC236}">
                <a16:creationId xmlns:a16="http://schemas.microsoft.com/office/drawing/2014/main" id="{FA221D57-2010-D71D-45B5-5162138C66D8}"/>
              </a:ext>
            </a:extLst>
          </p:cNvPr>
          <p:cNvSpPr>
            <a:spLocks noGrp="1"/>
          </p:cNvSpPr>
          <p:nvPr>
            <p:ph type="sldNum" sz="quarter" idx="12"/>
          </p:nvPr>
        </p:nvSpPr>
        <p:spPr/>
        <p:txBody>
          <a:bodyPr/>
          <a:lstStyle/>
          <a:p>
            <a:pPr rtl="0"/>
            <a:fld id="{34B7E4EF-A1BD-40F4-AB7B-04F084DD991D}" type="slidenum">
              <a:rPr lang="it-IT" noProof="0" smtClean="0"/>
              <a:t>‹N›</a:t>
            </a:fld>
            <a:endParaRPr lang="it-IT" noProof="0" dirty="0"/>
          </a:p>
        </p:txBody>
      </p:sp>
    </p:spTree>
    <p:extLst>
      <p:ext uri="{BB962C8B-B14F-4D97-AF65-F5344CB8AC3E}">
        <p14:creationId xmlns:p14="http://schemas.microsoft.com/office/powerpoint/2010/main" val="4066140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095436-75B3-353A-82A7-96008CBCC0F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1CEF6B6-AF10-9C7F-3D9B-C6244D4F45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FA90E19-7F6A-06F3-5787-8F7FFA50329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484E687B-13E2-62D8-9F87-4A74A69120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FB1B5C6-38BA-4979-08C0-F9B463D1317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E4B2EDF-4A68-298E-1C21-946D6BA08724}"/>
              </a:ext>
            </a:extLst>
          </p:cNvPr>
          <p:cNvSpPr>
            <a:spLocks noGrp="1"/>
          </p:cNvSpPr>
          <p:nvPr>
            <p:ph type="dt" sz="half" idx="10"/>
          </p:nvPr>
        </p:nvSpPr>
        <p:spPr/>
        <p:txBody>
          <a:bodyPr/>
          <a:lstStyle/>
          <a:p>
            <a:pPr rtl="0"/>
            <a:fld id="{A4382037-CB09-408C-ABD5-13959783AE24}" type="datetime1">
              <a:rPr lang="it-IT" noProof="0" smtClean="0"/>
              <a:t>09/07/2023</a:t>
            </a:fld>
            <a:endParaRPr lang="it-IT" noProof="0" dirty="0"/>
          </a:p>
        </p:txBody>
      </p:sp>
      <p:sp>
        <p:nvSpPr>
          <p:cNvPr id="8" name="Segnaposto piè di pagina 7">
            <a:extLst>
              <a:ext uri="{FF2B5EF4-FFF2-40B4-BE49-F238E27FC236}">
                <a16:creationId xmlns:a16="http://schemas.microsoft.com/office/drawing/2014/main" id="{13F24C61-23AB-C629-9F02-E0BE81573DAE}"/>
              </a:ext>
            </a:extLst>
          </p:cNvPr>
          <p:cNvSpPr>
            <a:spLocks noGrp="1"/>
          </p:cNvSpPr>
          <p:nvPr>
            <p:ph type="ftr" sz="quarter" idx="11"/>
          </p:nvPr>
        </p:nvSpPr>
        <p:spPr/>
        <p:txBody>
          <a:bodyPr/>
          <a:lstStyle/>
          <a:p>
            <a:pPr rtl="0"/>
            <a:endParaRPr lang="it-IT" noProof="0" dirty="0"/>
          </a:p>
        </p:txBody>
      </p:sp>
      <p:sp>
        <p:nvSpPr>
          <p:cNvPr id="9" name="Segnaposto numero diapositiva 8">
            <a:extLst>
              <a:ext uri="{FF2B5EF4-FFF2-40B4-BE49-F238E27FC236}">
                <a16:creationId xmlns:a16="http://schemas.microsoft.com/office/drawing/2014/main" id="{EF599136-3709-F4E3-77BF-D88CFABF36A9}"/>
              </a:ext>
            </a:extLst>
          </p:cNvPr>
          <p:cNvSpPr>
            <a:spLocks noGrp="1"/>
          </p:cNvSpPr>
          <p:nvPr>
            <p:ph type="sldNum" sz="quarter" idx="12"/>
          </p:nvPr>
        </p:nvSpPr>
        <p:spPr/>
        <p:txBody>
          <a:bodyPr/>
          <a:lstStyle/>
          <a:p>
            <a:pPr rtl="0"/>
            <a:fld id="{34B7E4EF-A1BD-40F4-AB7B-04F084DD991D}" type="slidenum">
              <a:rPr lang="it-IT" noProof="0" smtClean="0"/>
              <a:t>‹N›</a:t>
            </a:fld>
            <a:endParaRPr lang="it-IT" noProof="0" dirty="0"/>
          </a:p>
        </p:txBody>
      </p:sp>
    </p:spTree>
    <p:extLst>
      <p:ext uri="{BB962C8B-B14F-4D97-AF65-F5344CB8AC3E}">
        <p14:creationId xmlns:p14="http://schemas.microsoft.com/office/powerpoint/2010/main" val="1041050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EC7BCF-7138-3BA3-740F-8ADD359ABE3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1ABF7C4-F507-CEC9-3AB9-376BB582EDA2}"/>
              </a:ext>
            </a:extLst>
          </p:cNvPr>
          <p:cNvSpPr>
            <a:spLocks noGrp="1"/>
          </p:cNvSpPr>
          <p:nvPr>
            <p:ph type="dt" sz="half" idx="10"/>
          </p:nvPr>
        </p:nvSpPr>
        <p:spPr/>
        <p:txBody>
          <a:bodyPr/>
          <a:lstStyle/>
          <a:p>
            <a:pPr rtl="0"/>
            <a:fld id="{AF99A2AD-94FA-4417-BA9D-15AEA1C689F4}" type="datetime1">
              <a:rPr lang="it-IT" noProof="0" smtClean="0"/>
              <a:t>09/07/2023</a:t>
            </a:fld>
            <a:endParaRPr lang="it-IT" noProof="0" dirty="0"/>
          </a:p>
        </p:txBody>
      </p:sp>
      <p:sp>
        <p:nvSpPr>
          <p:cNvPr id="4" name="Segnaposto piè di pagina 3">
            <a:extLst>
              <a:ext uri="{FF2B5EF4-FFF2-40B4-BE49-F238E27FC236}">
                <a16:creationId xmlns:a16="http://schemas.microsoft.com/office/drawing/2014/main" id="{99195FBD-A757-E749-4A61-FDA6510A02F4}"/>
              </a:ext>
            </a:extLst>
          </p:cNvPr>
          <p:cNvSpPr>
            <a:spLocks noGrp="1"/>
          </p:cNvSpPr>
          <p:nvPr>
            <p:ph type="ftr" sz="quarter" idx="11"/>
          </p:nvPr>
        </p:nvSpPr>
        <p:spPr/>
        <p:txBody>
          <a:bodyPr/>
          <a:lstStyle/>
          <a:p>
            <a:pPr rtl="0"/>
            <a:endParaRPr lang="it-IT" noProof="0" dirty="0"/>
          </a:p>
        </p:txBody>
      </p:sp>
      <p:sp>
        <p:nvSpPr>
          <p:cNvPr id="5" name="Segnaposto numero diapositiva 4">
            <a:extLst>
              <a:ext uri="{FF2B5EF4-FFF2-40B4-BE49-F238E27FC236}">
                <a16:creationId xmlns:a16="http://schemas.microsoft.com/office/drawing/2014/main" id="{9E6FF740-DDDC-821D-4395-66034401B890}"/>
              </a:ext>
            </a:extLst>
          </p:cNvPr>
          <p:cNvSpPr>
            <a:spLocks noGrp="1"/>
          </p:cNvSpPr>
          <p:nvPr>
            <p:ph type="sldNum" sz="quarter" idx="12"/>
          </p:nvPr>
        </p:nvSpPr>
        <p:spPr/>
        <p:txBody>
          <a:bodyPr/>
          <a:lstStyle/>
          <a:p>
            <a:pPr rtl="0"/>
            <a:fld id="{34B7E4EF-A1BD-40F4-AB7B-04F084DD991D}" type="slidenum">
              <a:rPr lang="it-IT" noProof="0" smtClean="0"/>
              <a:t>‹N›</a:t>
            </a:fld>
            <a:endParaRPr lang="it-IT" noProof="0" dirty="0"/>
          </a:p>
        </p:txBody>
      </p:sp>
    </p:spTree>
    <p:extLst>
      <p:ext uri="{BB962C8B-B14F-4D97-AF65-F5344CB8AC3E}">
        <p14:creationId xmlns:p14="http://schemas.microsoft.com/office/powerpoint/2010/main" val="2242460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3E408D1-4E3F-D80F-BB3D-4858BB1AE658}"/>
              </a:ext>
            </a:extLst>
          </p:cNvPr>
          <p:cNvSpPr>
            <a:spLocks noGrp="1"/>
          </p:cNvSpPr>
          <p:nvPr>
            <p:ph type="dt" sz="half" idx="10"/>
          </p:nvPr>
        </p:nvSpPr>
        <p:spPr/>
        <p:txBody>
          <a:bodyPr/>
          <a:lstStyle/>
          <a:p>
            <a:pPr rtl="0"/>
            <a:fld id="{B2DD21A2-A00C-418D-AA01-AB683F71F685}" type="datetime1">
              <a:rPr lang="it-IT" noProof="0" smtClean="0"/>
              <a:t>09/07/2023</a:t>
            </a:fld>
            <a:endParaRPr lang="it-IT" noProof="0" dirty="0"/>
          </a:p>
        </p:txBody>
      </p:sp>
      <p:sp>
        <p:nvSpPr>
          <p:cNvPr id="3" name="Segnaposto piè di pagina 2">
            <a:extLst>
              <a:ext uri="{FF2B5EF4-FFF2-40B4-BE49-F238E27FC236}">
                <a16:creationId xmlns:a16="http://schemas.microsoft.com/office/drawing/2014/main" id="{55D77B86-C231-0BA5-7A28-C12EA185AD70}"/>
              </a:ext>
            </a:extLst>
          </p:cNvPr>
          <p:cNvSpPr>
            <a:spLocks noGrp="1"/>
          </p:cNvSpPr>
          <p:nvPr>
            <p:ph type="ftr" sz="quarter" idx="11"/>
          </p:nvPr>
        </p:nvSpPr>
        <p:spPr/>
        <p:txBody>
          <a:bodyPr/>
          <a:lstStyle/>
          <a:p>
            <a:pPr rtl="0"/>
            <a:endParaRPr lang="it-IT" noProof="0" dirty="0"/>
          </a:p>
        </p:txBody>
      </p:sp>
      <p:sp>
        <p:nvSpPr>
          <p:cNvPr id="4" name="Segnaposto numero diapositiva 3">
            <a:extLst>
              <a:ext uri="{FF2B5EF4-FFF2-40B4-BE49-F238E27FC236}">
                <a16:creationId xmlns:a16="http://schemas.microsoft.com/office/drawing/2014/main" id="{F50DD1F6-25CF-B675-C415-BB25DBA12B81}"/>
              </a:ext>
            </a:extLst>
          </p:cNvPr>
          <p:cNvSpPr>
            <a:spLocks noGrp="1"/>
          </p:cNvSpPr>
          <p:nvPr>
            <p:ph type="sldNum" sz="quarter" idx="12"/>
          </p:nvPr>
        </p:nvSpPr>
        <p:spPr/>
        <p:txBody>
          <a:bodyPr/>
          <a:lstStyle/>
          <a:p>
            <a:pPr rtl="0"/>
            <a:fld id="{34B7E4EF-A1BD-40F4-AB7B-04F084DD991D}" type="slidenum">
              <a:rPr lang="it-IT" noProof="0" smtClean="0"/>
              <a:t>‹N›</a:t>
            </a:fld>
            <a:endParaRPr lang="it-IT" noProof="0" dirty="0"/>
          </a:p>
        </p:txBody>
      </p:sp>
    </p:spTree>
    <p:extLst>
      <p:ext uri="{BB962C8B-B14F-4D97-AF65-F5344CB8AC3E}">
        <p14:creationId xmlns:p14="http://schemas.microsoft.com/office/powerpoint/2010/main" val="65008797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4B3889-9BBC-8F97-6462-7825EEABF8F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311AB74-C3B2-29A2-EBDE-8C279EC858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AA4C1A6-97EF-FE08-0C55-D3DF680C0A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71D198B-A5DF-93AD-B58F-02688C5148F9}"/>
              </a:ext>
            </a:extLst>
          </p:cNvPr>
          <p:cNvSpPr>
            <a:spLocks noGrp="1"/>
          </p:cNvSpPr>
          <p:nvPr>
            <p:ph type="dt" sz="half" idx="10"/>
          </p:nvPr>
        </p:nvSpPr>
        <p:spPr/>
        <p:txBody>
          <a:bodyPr/>
          <a:lstStyle/>
          <a:p>
            <a:pPr rtl="0"/>
            <a:fld id="{C4CD38A1-9A37-495D-AD79-479FB495AD41}" type="datetime1">
              <a:rPr lang="it-IT" noProof="0" smtClean="0"/>
              <a:t>09/07/2023</a:t>
            </a:fld>
            <a:endParaRPr lang="it-IT" noProof="0" dirty="0"/>
          </a:p>
        </p:txBody>
      </p:sp>
      <p:sp>
        <p:nvSpPr>
          <p:cNvPr id="6" name="Segnaposto piè di pagina 5">
            <a:extLst>
              <a:ext uri="{FF2B5EF4-FFF2-40B4-BE49-F238E27FC236}">
                <a16:creationId xmlns:a16="http://schemas.microsoft.com/office/drawing/2014/main" id="{222A9B73-D6CD-A57C-B354-FD4C08755B7D}"/>
              </a:ext>
            </a:extLst>
          </p:cNvPr>
          <p:cNvSpPr>
            <a:spLocks noGrp="1"/>
          </p:cNvSpPr>
          <p:nvPr>
            <p:ph type="ftr" sz="quarter" idx="11"/>
          </p:nvPr>
        </p:nvSpPr>
        <p:spPr/>
        <p:txBody>
          <a:bodyPr/>
          <a:lstStyle/>
          <a:p>
            <a:pPr rtl="0"/>
            <a:endParaRPr lang="it-IT" noProof="0" dirty="0"/>
          </a:p>
        </p:txBody>
      </p:sp>
      <p:sp>
        <p:nvSpPr>
          <p:cNvPr id="7" name="Segnaposto numero diapositiva 6">
            <a:extLst>
              <a:ext uri="{FF2B5EF4-FFF2-40B4-BE49-F238E27FC236}">
                <a16:creationId xmlns:a16="http://schemas.microsoft.com/office/drawing/2014/main" id="{BD6DD1DF-D7C8-9E13-D8D3-655C01EB26E0}"/>
              </a:ext>
            </a:extLst>
          </p:cNvPr>
          <p:cNvSpPr>
            <a:spLocks noGrp="1"/>
          </p:cNvSpPr>
          <p:nvPr>
            <p:ph type="sldNum" sz="quarter" idx="12"/>
          </p:nvPr>
        </p:nvSpPr>
        <p:spPr/>
        <p:txBody>
          <a:bodyPr/>
          <a:lstStyle/>
          <a:p>
            <a:pPr rtl="0"/>
            <a:fld id="{34B7E4EF-A1BD-40F4-AB7B-04F084DD991D}" type="slidenum">
              <a:rPr lang="it-IT" noProof="0" smtClean="0"/>
              <a:t>‹N›</a:t>
            </a:fld>
            <a:endParaRPr lang="it-IT" noProof="0" dirty="0"/>
          </a:p>
        </p:txBody>
      </p:sp>
    </p:spTree>
    <p:extLst>
      <p:ext uri="{BB962C8B-B14F-4D97-AF65-F5344CB8AC3E}">
        <p14:creationId xmlns:p14="http://schemas.microsoft.com/office/powerpoint/2010/main" val="1791818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BCACB9-979F-1BBD-0D14-3F34E9B7A87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DA32407-E5C3-80BA-0159-9EA3C0AF53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7A72B47-B582-4E95-BECE-C6FB6892D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19AA6C2-6743-7813-1C14-2BC0011AF34B}"/>
              </a:ext>
            </a:extLst>
          </p:cNvPr>
          <p:cNvSpPr>
            <a:spLocks noGrp="1"/>
          </p:cNvSpPr>
          <p:nvPr>
            <p:ph type="dt" sz="half" idx="10"/>
          </p:nvPr>
        </p:nvSpPr>
        <p:spPr/>
        <p:txBody>
          <a:bodyPr/>
          <a:lstStyle/>
          <a:p>
            <a:pPr rtl="0"/>
            <a:fld id="{29068A04-4A0B-455D-9C99-A767C2DD9209}" type="datetime1">
              <a:rPr lang="it-IT" noProof="0" smtClean="0"/>
              <a:t>09/07/2023</a:t>
            </a:fld>
            <a:endParaRPr lang="it-IT" noProof="0" dirty="0"/>
          </a:p>
        </p:txBody>
      </p:sp>
      <p:sp>
        <p:nvSpPr>
          <p:cNvPr id="6" name="Segnaposto piè di pagina 5">
            <a:extLst>
              <a:ext uri="{FF2B5EF4-FFF2-40B4-BE49-F238E27FC236}">
                <a16:creationId xmlns:a16="http://schemas.microsoft.com/office/drawing/2014/main" id="{AFBDAABA-4BB5-235A-6F84-CB05654BA6C4}"/>
              </a:ext>
            </a:extLst>
          </p:cNvPr>
          <p:cNvSpPr>
            <a:spLocks noGrp="1"/>
          </p:cNvSpPr>
          <p:nvPr>
            <p:ph type="ftr" sz="quarter" idx="11"/>
          </p:nvPr>
        </p:nvSpPr>
        <p:spPr/>
        <p:txBody>
          <a:bodyPr/>
          <a:lstStyle/>
          <a:p>
            <a:pPr algn="l" rtl="0"/>
            <a:endParaRPr lang="it-IT" noProof="0" dirty="0"/>
          </a:p>
        </p:txBody>
      </p:sp>
      <p:sp>
        <p:nvSpPr>
          <p:cNvPr id="7" name="Segnaposto numero diapositiva 6">
            <a:extLst>
              <a:ext uri="{FF2B5EF4-FFF2-40B4-BE49-F238E27FC236}">
                <a16:creationId xmlns:a16="http://schemas.microsoft.com/office/drawing/2014/main" id="{3BAD822B-E6EB-F6C4-696D-9531E67C916B}"/>
              </a:ext>
            </a:extLst>
          </p:cNvPr>
          <p:cNvSpPr>
            <a:spLocks noGrp="1"/>
          </p:cNvSpPr>
          <p:nvPr>
            <p:ph type="sldNum" sz="quarter" idx="12"/>
          </p:nvPr>
        </p:nvSpPr>
        <p:spPr/>
        <p:txBody>
          <a:bodyPr/>
          <a:lstStyle/>
          <a:p>
            <a:pPr rtl="0"/>
            <a:fld id="{34B7E4EF-A1BD-40F4-AB7B-04F084DD991D}" type="slidenum">
              <a:rPr lang="it-IT" noProof="0" smtClean="0"/>
              <a:t>‹N›</a:t>
            </a:fld>
            <a:endParaRPr lang="it-IT" noProof="0" dirty="0"/>
          </a:p>
        </p:txBody>
      </p:sp>
    </p:spTree>
    <p:extLst>
      <p:ext uri="{BB962C8B-B14F-4D97-AF65-F5344CB8AC3E}">
        <p14:creationId xmlns:p14="http://schemas.microsoft.com/office/powerpoint/2010/main" val="1806294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80698FC-A6D9-07DE-6C2D-D351E2ED6D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4D2BBC5-2A60-CB33-3358-9B7C7E5DD8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2804E96-CB25-33CA-F8C7-0C806511F5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B2DD21A2-A00C-418D-AA01-AB683F71F685}" type="datetime1">
              <a:rPr lang="it-IT" noProof="0" smtClean="0"/>
              <a:t>09/07/2023</a:t>
            </a:fld>
            <a:endParaRPr lang="it-IT" noProof="0" dirty="0"/>
          </a:p>
        </p:txBody>
      </p:sp>
      <p:sp>
        <p:nvSpPr>
          <p:cNvPr id="5" name="Segnaposto piè di pagina 4">
            <a:extLst>
              <a:ext uri="{FF2B5EF4-FFF2-40B4-BE49-F238E27FC236}">
                <a16:creationId xmlns:a16="http://schemas.microsoft.com/office/drawing/2014/main" id="{AA3BBBE8-CB63-89A7-7B94-54E03C4C35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it-IT" noProof="0" dirty="0"/>
          </a:p>
        </p:txBody>
      </p:sp>
      <p:sp>
        <p:nvSpPr>
          <p:cNvPr id="6" name="Segnaposto numero diapositiva 5">
            <a:extLst>
              <a:ext uri="{FF2B5EF4-FFF2-40B4-BE49-F238E27FC236}">
                <a16:creationId xmlns:a16="http://schemas.microsoft.com/office/drawing/2014/main" id="{9FC63785-A19C-E2C1-EC0E-05E75209FA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34B7E4EF-A1BD-40F4-AB7B-04F084DD991D}" type="slidenum">
              <a:rPr lang="it-IT" noProof="0" smtClean="0"/>
              <a:t>‹N›</a:t>
            </a:fld>
            <a:endParaRPr lang="it-IT" noProof="0" dirty="0"/>
          </a:p>
        </p:txBody>
      </p:sp>
    </p:spTree>
    <p:extLst>
      <p:ext uri="{BB962C8B-B14F-4D97-AF65-F5344CB8AC3E}">
        <p14:creationId xmlns:p14="http://schemas.microsoft.com/office/powerpoint/2010/main" val="384418569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magine 7" descr="Illustrazioni di fiori">
            <a:extLst>
              <a:ext uri="{FF2B5EF4-FFF2-40B4-BE49-F238E27FC236}">
                <a16:creationId xmlns:a16="http://schemas.microsoft.com/office/drawing/2014/main" id="{46768272-0F6A-4E58-A45C-F10D015D895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69552"/>
            <a:ext cx="12191980" cy="6858000"/>
          </a:xfrm>
          <a:prstGeom prst="rect">
            <a:avLst/>
          </a:prstGeom>
        </p:spPr>
      </p:pic>
      <p:sp>
        <p:nvSpPr>
          <p:cNvPr id="2" name="Titolo 1">
            <a:extLst>
              <a:ext uri="{FF2B5EF4-FFF2-40B4-BE49-F238E27FC236}">
                <a16:creationId xmlns:a16="http://schemas.microsoft.com/office/drawing/2014/main" id="{18C3B467-088C-4F3D-A9A7-105C4E1E20CD}"/>
              </a:ext>
            </a:extLst>
          </p:cNvPr>
          <p:cNvSpPr>
            <a:spLocks noGrp="1"/>
          </p:cNvSpPr>
          <p:nvPr>
            <p:ph type="ctrTitle"/>
          </p:nvPr>
        </p:nvSpPr>
        <p:spPr>
          <a:xfrm>
            <a:off x="1904135" y="1907810"/>
            <a:ext cx="8649738" cy="2590800"/>
          </a:xfrm>
        </p:spPr>
        <p:txBody>
          <a:bodyPr rtlCol="0">
            <a:normAutofit/>
          </a:bodyPr>
          <a:lstStyle/>
          <a:p>
            <a:r>
              <a:rPr lang="it-IT" b="1" dirty="0">
                <a:latin typeface="Amasis MT Pro Black" panose="02040A04050005020304" pitchFamily="18" charset="0"/>
              </a:rPr>
              <a:t>DIRITTO</a:t>
            </a:r>
            <a:br>
              <a:rPr lang="it-IT" b="1" dirty="0">
                <a:latin typeface="Amasis MT Pro Black" panose="02040A04050005020304" pitchFamily="18" charset="0"/>
              </a:rPr>
            </a:br>
            <a:r>
              <a:rPr lang="it-IT" b="1" dirty="0">
                <a:latin typeface="Amasis MT Pro Black" panose="02040A04050005020304" pitchFamily="18" charset="0"/>
              </a:rPr>
              <a:t>DEL LAVORO</a:t>
            </a:r>
            <a:br>
              <a:rPr lang="it-IT" b="1" dirty="0">
                <a:latin typeface="Amasis MT Pro Black" panose="02040A04050005020304" pitchFamily="18" charset="0"/>
              </a:rPr>
            </a:br>
            <a:r>
              <a:rPr lang="it-IT" sz="2400" b="1" dirty="0">
                <a:latin typeface="Amasis MT Pro Black" panose="02040A04050005020304" pitchFamily="18" charset="0"/>
              </a:rPr>
              <a:t>25 luglio 2023</a:t>
            </a:r>
          </a:p>
        </p:txBody>
      </p:sp>
      <p:sp>
        <p:nvSpPr>
          <p:cNvPr id="3" name="Sottotitolo 2">
            <a:extLst>
              <a:ext uri="{FF2B5EF4-FFF2-40B4-BE49-F238E27FC236}">
                <a16:creationId xmlns:a16="http://schemas.microsoft.com/office/drawing/2014/main" id="{C8722DDC-8EEE-4A06-8DFE-B44871EAA2CF}"/>
              </a:ext>
            </a:extLst>
          </p:cNvPr>
          <p:cNvSpPr>
            <a:spLocks noGrp="1"/>
          </p:cNvSpPr>
          <p:nvPr>
            <p:ph type="subTitle" idx="1"/>
          </p:nvPr>
        </p:nvSpPr>
        <p:spPr>
          <a:xfrm>
            <a:off x="1771130" y="4682062"/>
            <a:ext cx="8652788" cy="457201"/>
          </a:xfrm>
        </p:spPr>
        <p:txBody>
          <a:bodyPr rtlCol="0">
            <a:noAutofit/>
          </a:bodyPr>
          <a:lstStyle/>
          <a:p>
            <a:pPr rtl="0">
              <a:spcAft>
                <a:spcPts val="600"/>
              </a:spcAft>
            </a:pPr>
            <a:r>
              <a:rPr lang="it-IT" sz="2800" b="1" dirty="0">
                <a:latin typeface="Amasis MT Pro Black" panose="02040A04050005020304" pitchFamily="18" charset="0"/>
              </a:rPr>
              <a:t>ARMANDO MONTEMARANO</a:t>
            </a:r>
          </a:p>
        </p:txBody>
      </p:sp>
    </p:spTree>
    <p:extLst>
      <p:ext uri="{BB962C8B-B14F-4D97-AF65-F5344CB8AC3E}">
        <p14:creationId xmlns:p14="http://schemas.microsoft.com/office/powerpoint/2010/main" val="4202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C6558B-FDCE-0F14-9C55-57FD2E3AC7C4}"/>
              </a:ext>
            </a:extLst>
          </p:cNvPr>
          <p:cNvSpPr>
            <a:spLocks noGrp="1"/>
          </p:cNvSpPr>
          <p:nvPr>
            <p:ph type="title"/>
          </p:nvPr>
        </p:nvSpPr>
        <p:spPr>
          <a:xfrm>
            <a:off x="1083129" y="310244"/>
            <a:ext cx="10058400" cy="1136171"/>
          </a:xfrm>
        </p:spPr>
        <p:txBody>
          <a:bodyPr>
            <a:normAutofit fontScale="90000"/>
          </a:bodyPr>
          <a:lstStyle/>
          <a:p>
            <a:pPr algn="ctr"/>
            <a:r>
              <a:rPr lang="it-IT" sz="5300" b="1" dirty="0">
                <a:solidFill>
                  <a:srgbClr val="7030A0"/>
                </a:solidFill>
              </a:rPr>
              <a:t>LAVORO A TEMPO DETERMINATO</a:t>
            </a:r>
            <a:br>
              <a:rPr lang="it-IT" b="1" dirty="0">
                <a:solidFill>
                  <a:srgbClr val="7030A0"/>
                </a:solidFill>
              </a:rPr>
            </a:br>
            <a:endParaRPr lang="it-IT" sz="2700" b="1" dirty="0">
              <a:solidFill>
                <a:srgbClr val="7030A0"/>
              </a:solidFill>
            </a:endParaRPr>
          </a:p>
        </p:txBody>
      </p:sp>
      <p:sp>
        <p:nvSpPr>
          <p:cNvPr id="3" name="Segnaposto contenuto 2">
            <a:extLst>
              <a:ext uri="{FF2B5EF4-FFF2-40B4-BE49-F238E27FC236}">
                <a16:creationId xmlns:a16="http://schemas.microsoft.com/office/drawing/2014/main" id="{46432E93-277B-565F-F30E-358E552F341F}"/>
              </a:ext>
            </a:extLst>
          </p:cNvPr>
          <p:cNvSpPr>
            <a:spLocks noGrp="1"/>
          </p:cNvSpPr>
          <p:nvPr>
            <p:ph idx="1"/>
          </p:nvPr>
        </p:nvSpPr>
        <p:spPr>
          <a:xfrm>
            <a:off x="0" y="1446415"/>
            <a:ext cx="12036829" cy="5101341"/>
          </a:xfrm>
        </p:spPr>
        <p:txBody>
          <a:bodyPr>
            <a:normAutofit/>
          </a:bodyPr>
          <a:lstStyle/>
          <a:p>
            <a:pPr marL="0" indent="0" algn="ctr">
              <a:buNone/>
            </a:pPr>
            <a:r>
              <a:rPr lang="it-IT" sz="2600" b="1" dirty="0">
                <a:solidFill>
                  <a:srgbClr val="7030A0"/>
                </a:solidFill>
                <a:latin typeface="+mj-lt"/>
              </a:rPr>
              <a:t>REQUISITO ONTOLOGICO</a:t>
            </a:r>
          </a:p>
          <a:p>
            <a:pPr marL="0" indent="0" algn="ctr">
              <a:buNone/>
            </a:pPr>
            <a:endParaRPr lang="it-IT" sz="2400" b="1" dirty="0">
              <a:latin typeface="+mj-lt"/>
              <a:cs typeface="Arial" panose="020B0604020202020204" pitchFamily="34" charset="0"/>
            </a:endParaRPr>
          </a:p>
          <a:p>
            <a:pPr marL="0" indent="0" algn="just">
              <a:buNone/>
            </a:pPr>
            <a:r>
              <a:rPr lang="it-IT" sz="2400" b="1" dirty="0">
                <a:solidFill>
                  <a:srgbClr val="7030A0"/>
                </a:solidFill>
                <a:latin typeface="Arial" panose="020B0604020202020204" pitchFamily="34" charset="0"/>
                <a:cs typeface="Arial" panose="020B0604020202020204" pitchFamily="34" charset="0"/>
              </a:rPr>
              <a:t>Il rinnovo [n.d.r. o la proroga] </a:t>
            </a:r>
            <a:r>
              <a:rPr lang="it-IT" sz="2400" b="1" dirty="0">
                <a:latin typeface="Arial" panose="020B0604020202020204" pitchFamily="34" charset="0"/>
                <a:cs typeface="Arial" panose="020B0604020202020204" pitchFamily="34" charset="0"/>
              </a:rPr>
              <a:t>di contratti o di rapporti di lavoro a tempo determinato al fine di soddisfare esigenze che, di fatto, hanno un carattere non già provvisorio, ma, al contrario, permanente e durevole, non è giustificato. Infatti, un utilizzo siffatto dei contratti è direttamente in contrasto con la premessa sulla quale si fonda l’accordo quadro europeo, vale a dire il fatto che i contratti di lavoro a tempo indeterminato costituiscono la forma comune dei rapporti di lavoro. Il rispetto della clausola 5, punto 1, lettera a), dell'accordo quadro esige quindi che si verifichi concretamente che il rinnovo di contratti o rapporti di lavoro a tempo determinato successivi miri a soddisfare esigenze provvisorie</a:t>
            </a:r>
          </a:p>
          <a:p>
            <a:pPr marL="0" indent="0" algn="just">
              <a:buNone/>
            </a:pPr>
            <a:r>
              <a:rPr lang="it-IT" sz="2400" b="1" dirty="0">
                <a:solidFill>
                  <a:srgbClr val="7030A0"/>
                </a:solidFill>
                <a:latin typeface="Arial" panose="020B0604020202020204" pitchFamily="34" charset="0"/>
                <a:cs typeface="Arial" panose="020B0604020202020204" pitchFamily="34" charset="0"/>
              </a:rPr>
              <a:t>Corte Giustizia Ue 3 giugno 2021, C-72619</a:t>
            </a:r>
          </a:p>
        </p:txBody>
      </p:sp>
    </p:spTree>
    <p:extLst>
      <p:ext uri="{BB962C8B-B14F-4D97-AF65-F5344CB8AC3E}">
        <p14:creationId xmlns:p14="http://schemas.microsoft.com/office/powerpoint/2010/main" val="455046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C6558B-FDCE-0F14-9C55-57FD2E3AC7C4}"/>
              </a:ext>
            </a:extLst>
          </p:cNvPr>
          <p:cNvSpPr>
            <a:spLocks noGrp="1"/>
          </p:cNvSpPr>
          <p:nvPr>
            <p:ph type="title"/>
          </p:nvPr>
        </p:nvSpPr>
        <p:spPr>
          <a:xfrm>
            <a:off x="1066800" y="48987"/>
            <a:ext cx="10058400" cy="1191984"/>
          </a:xfrm>
        </p:spPr>
        <p:txBody>
          <a:bodyPr>
            <a:normAutofit/>
          </a:bodyPr>
          <a:lstStyle/>
          <a:p>
            <a:pPr algn="ctr"/>
            <a:r>
              <a:rPr lang="it-IT" sz="5300" b="1" dirty="0">
                <a:solidFill>
                  <a:srgbClr val="7030A0"/>
                </a:solidFill>
              </a:rPr>
              <a:t>LAVORO A TEMPO DETERMINATO</a:t>
            </a:r>
            <a:br>
              <a:rPr lang="it-IT" b="1" dirty="0">
                <a:solidFill>
                  <a:srgbClr val="7030A0"/>
                </a:solidFill>
              </a:rPr>
            </a:br>
            <a:r>
              <a:rPr lang="it-IT" sz="2700" b="1" dirty="0">
                <a:solidFill>
                  <a:srgbClr val="7030A0"/>
                </a:solidFill>
              </a:rPr>
              <a:t>DURATA DEL CONTRATTO</a:t>
            </a:r>
          </a:p>
        </p:txBody>
      </p:sp>
      <p:sp>
        <p:nvSpPr>
          <p:cNvPr id="3" name="Segnaposto contenuto 2">
            <a:extLst>
              <a:ext uri="{FF2B5EF4-FFF2-40B4-BE49-F238E27FC236}">
                <a16:creationId xmlns:a16="http://schemas.microsoft.com/office/drawing/2014/main" id="{46432E93-277B-565F-F30E-358E552F341F}"/>
              </a:ext>
            </a:extLst>
          </p:cNvPr>
          <p:cNvSpPr>
            <a:spLocks noGrp="1"/>
          </p:cNvSpPr>
          <p:nvPr>
            <p:ph idx="1"/>
          </p:nvPr>
        </p:nvSpPr>
        <p:spPr>
          <a:xfrm>
            <a:off x="0" y="1240971"/>
            <a:ext cx="12192000" cy="5568042"/>
          </a:xfrm>
        </p:spPr>
        <p:txBody>
          <a:bodyPr>
            <a:normAutofit fontScale="92500" lnSpcReduction="20000"/>
          </a:bodyPr>
          <a:lstStyle/>
          <a:p>
            <a:pPr algn="just"/>
            <a:r>
              <a:rPr lang="it-IT" sz="2600" b="1" dirty="0">
                <a:latin typeface="Arial" panose="020B0604020202020204" pitchFamily="34" charset="0"/>
                <a:cs typeface="Arial" panose="020B0604020202020204" pitchFamily="34" charset="0"/>
              </a:rPr>
              <a:t>è consentito il ricorso al contratto a tempo determinato, comprensivo di eventuali proroghe, di durata non superiore a 24 mesi, in presenza di almeno una delle seguenti cause giustificatrici: 1) esigenze temporanee e oggettive, estranee all’ordinaria attività: 2) esigenze di sostituzione di altri lavoratori; 3) esigenze temporanee connesse a incrementi temporanei, significativi e non programmabili, dell’attività lavorativa </a:t>
            </a:r>
            <a:r>
              <a:rPr lang="it-IT" sz="2600" b="1" dirty="0">
                <a:solidFill>
                  <a:schemeClr val="accent4">
                    <a:lumMod val="50000"/>
                  </a:schemeClr>
                </a:solidFill>
                <a:latin typeface="Arial" panose="020B0604020202020204" pitchFamily="34" charset="0"/>
                <a:cs typeface="Arial" panose="020B0604020202020204" pitchFamily="34" charset="0"/>
              </a:rPr>
              <a:t> (</a:t>
            </a:r>
            <a:r>
              <a:rPr lang="it-IT" sz="2600" b="1" dirty="0">
                <a:solidFill>
                  <a:srgbClr val="FF0000"/>
                </a:solidFill>
                <a:latin typeface="Arial" panose="020B0604020202020204" pitchFamily="34" charset="0"/>
                <a:cs typeface="Arial" panose="020B0604020202020204" pitchFamily="34" charset="0"/>
              </a:rPr>
              <a:t>prima del «Decreto Lavoro»</a:t>
            </a:r>
            <a:r>
              <a:rPr lang="it-IT" sz="2600" b="1" dirty="0">
                <a:solidFill>
                  <a:schemeClr val="accent4">
                    <a:lumMod val="50000"/>
                  </a:schemeClr>
                </a:solidFill>
                <a:latin typeface="Arial" panose="020B0604020202020204" pitchFamily="34" charset="0"/>
                <a:cs typeface="Arial" panose="020B0604020202020204" pitchFamily="34" charset="0"/>
              </a:rPr>
              <a:t>)</a:t>
            </a:r>
          </a:p>
          <a:p>
            <a:pPr algn="just" rtl="0">
              <a:buSzPts val="2000"/>
              <a:buFont typeface="Arial" panose="020B0604020202020204" pitchFamily="34" charset="0"/>
              <a:buChar char="•"/>
            </a:pPr>
            <a:r>
              <a:rPr lang="it-IT" sz="2600" b="1" i="0" u="none" strike="noStrike" kern="1200" baseline="0" dirty="0">
                <a:solidFill>
                  <a:srgbClr val="000000"/>
                </a:solidFill>
                <a:latin typeface="Arial" panose="020B0604020202020204" pitchFamily="34" charset="0"/>
              </a:rPr>
              <a:t>è consentito il ricorso al contratto a tempo determinato, comprensivo di eventuali proroghe, di durata non superiore a 12 mesi, a prescindere dalle ragioni che lo giustificano</a:t>
            </a:r>
            <a:r>
              <a:rPr lang="it-IT" sz="2600" b="1" i="0" u="none" strike="noStrike" kern="1200" baseline="0" dirty="0">
                <a:solidFill>
                  <a:srgbClr val="7F6000"/>
                </a:solidFill>
                <a:latin typeface="Arial" panose="020B0604020202020204" pitchFamily="34" charset="0"/>
              </a:rPr>
              <a:t> (</a:t>
            </a:r>
            <a:r>
              <a:rPr lang="it-IT" sz="2600" b="1" i="0" u="none" strike="noStrike" kern="1200" baseline="0" dirty="0">
                <a:solidFill>
                  <a:srgbClr val="FF0000"/>
                </a:solidFill>
                <a:latin typeface="Arial" panose="020B0604020202020204" pitchFamily="34" charset="0"/>
              </a:rPr>
              <a:t>contratto «acausale»</a:t>
            </a:r>
            <a:r>
              <a:rPr lang="it-IT" sz="2600" b="1" i="0" u="none" strike="noStrike" kern="1200" baseline="0" dirty="0">
                <a:solidFill>
                  <a:srgbClr val="7F6000"/>
                </a:solidFill>
                <a:latin typeface="Arial" panose="020B0604020202020204" pitchFamily="34" charset="0"/>
              </a:rPr>
              <a:t>)</a:t>
            </a:r>
          </a:p>
          <a:p>
            <a:pPr marL="0" indent="0" algn="ctr">
              <a:buNone/>
            </a:pPr>
            <a:r>
              <a:rPr lang="it-IT" sz="2600" b="1" dirty="0">
                <a:solidFill>
                  <a:srgbClr val="7030A0"/>
                </a:solidFill>
                <a:latin typeface="+mj-lt"/>
              </a:rPr>
              <a:t>PROROGA DEL CONTRATTO</a:t>
            </a:r>
            <a:endParaRPr lang="it-IT" sz="2600" b="1" dirty="0">
              <a:latin typeface="+mj-lt"/>
              <a:cs typeface="Arial" panose="020B0604020202020204" pitchFamily="34" charset="0"/>
            </a:endParaRPr>
          </a:p>
          <a:p>
            <a:pPr algn="just"/>
            <a:r>
              <a:rPr lang="it-IT" sz="2600" b="1" dirty="0">
                <a:latin typeface="Arial" panose="020B0604020202020204" pitchFamily="34" charset="0"/>
                <a:cs typeface="Arial" panose="020B0604020202020204" pitchFamily="34" charset="0"/>
              </a:rPr>
              <a:t>il contratto può essere prorogato liberamente nei primi 12 mesi e, successivamente, solo in presenza di cause giustificatrici</a:t>
            </a:r>
          </a:p>
          <a:p>
            <a:pPr algn="just"/>
            <a:r>
              <a:rPr lang="it-IT" sz="2600" b="1" dirty="0">
                <a:latin typeface="Arial" panose="020B0604020202020204" pitchFamily="34" charset="0"/>
                <a:cs typeface="Arial" panose="020B0604020202020204" pitchFamily="34" charset="0"/>
              </a:rPr>
              <a:t>il contratto può essere prorogato per un massimo di 4 volte</a:t>
            </a:r>
          </a:p>
          <a:p>
            <a:pPr algn="just"/>
            <a:r>
              <a:rPr lang="it-IT" sz="2600" b="1" dirty="0">
                <a:latin typeface="Arial" panose="020B0604020202020204" pitchFamily="34" charset="0"/>
                <a:cs typeface="Arial" panose="020B0604020202020204" pitchFamily="34" charset="0"/>
              </a:rPr>
              <a:t>in caso di sostituzione di dipendenti con diritto alla conservazione è derogabile il termine che deve intercorrere fra il termine di un rapporto e l’inizio del successivo</a:t>
            </a:r>
          </a:p>
          <a:p>
            <a:pPr algn="just"/>
            <a:r>
              <a:rPr lang="it-IT" sz="2600" b="1" dirty="0">
                <a:latin typeface="Arial" panose="020B0604020202020204" pitchFamily="34" charset="0"/>
                <a:cs typeface="Arial" panose="020B0604020202020204" pitchFamily="34" charset="0"/>
              </a:rPr>
              <a:t>ai fini del computo del termine di 12 mesi si tiene conto  dei  soli  contratti  </a:t>
            </a:r>
            <a:r>
              <a:rPr lang="it-IT" sz="2200" b="1" dirty="0">
                <a:latin typeface="Arial" panose="020B0604020202020204" pitchFamily="34" charset="0"/>
                <a:cs typeface="Arial" panose="020B0604020202020204" pitchFamily="34" charset="0"/>
              </a:rPr>
              <a:t>stipulati  a decorrere dalla data di entrata in vigore del D.L. n. 48/2023 (5 maggio 2023)</a:t>
            </a:r>
          </a:p>
          <a:p>
            <a:pPr algn="just"/>
            <a:endParaRPr lang="it-IT"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7372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C6558B-FDCE-0F14-9C55-57FD2E3AC7C4}"/>
              </a:ext>
            </a:extLst>
          </p:cNvPr>
          <p:cNvSpPr>
            <a:spLocks noGrp="1"/>
          </p:cNvSpPr>
          <p:nvPr>
            <p:ph type="title"/>
          </p:nvPr>
        </p:nvSpPr>
        <p:spPr>
          <a:xfrm>
            <a:off x="1083129" y="310244"/>
            <a:ext cx="10058400" cy="1469570"/>
          </a:xfrm>
        </p:spPr>
        <p:txBody>
          <a:bodyPr>
            <a:normAutofit fontScale="90000"/>
          </a:bodyPr>
          <a:lstStyle/>
          <a:p>
            <a:pPr algn="ctr"/>
            <a:r>
              <a:rPr lang="it-IT" sz="5300" b="1" dirty="0">
                <a:solidFill>
                  <a:srgbClr val="7030A0"/>
                </a:solidFill>
              </a:rPr>
              <a:t>LAVORO A TEMPO DETERMINATO</a:t>
            </a:r>
            <a:br>
              <a:rPr lang="it-IT" b="1" dirty="0">
                <a:solidFill>
                  <a:srgbClr val="7030A0"/>
                </a:solidFill>
              </a:rPr>
            </a:br>
            <a:br>
              <a:rPr lang="it-IT" b="1" dirty="0">
                <a:solidFill>
                  <a:srgbClr val="7030A0"/>
                </a:solidFill>
              </a:rPr>
            </a:br>
            <a:r>
              <a:rPr lang="it-IT" sz="2700" b="1" dirty="0">
                <a:solidFill>
                  <a:srgbClr val="7030A0"/>
                </a:solidFill>
              </a:rPr>
              <a:t>RINNOVO DEL CONTRATTO</a:t>
            </a:r>
          </a:p>
        </p:txBody>
      </p:sp>
      <p:sp>
        <p:nvSpPr>
          <p:cNvPr id="3" name="Segnaposto contenuto 2">
            <a:extLst>
              <a:ext uri="{FF2B5EF4-FFF2-40B4-BE49-F238E27FC236}">
                <a16:creationId xmlns:a16="http://schemas.microsoft.com/office/drawing/2014/main" id="{46432E93-277B-565F-F30E-358E552F341F}"/>
              </a:ext>
            </a:extLst>
          </p:cNvPr>
          <p:cNvSpPr>
            <a:spLocks noGrp="1"/>
          </p:cNvSpPr>
          <p:nvPr>
            <p:ph idx="1"/>
          </p:nvPr>
        </p:nvSpPr>
        <p:spPr>
          <a:xfrm>
            <a:off x="0" y="1895302"/>
            <a:ext cx="12053455" cy="4652454"/>
          </a:xfrm>
        </p:spPr>
        <p:txBody>
          <a:bodyPr>
            <a:normAutofit/>
          </a:bodyPr>
          <a:lstStyle/>
          <a:p>
            <a:pPr algn="just"/>
            <a:r>
              <a:rPr lang="it-IT" sz="2200" b="1" dirty="0">
                <a:latin typeface="Arial" panose="020B0604020202020204" pitchFamily="34" charset="0"/>
                <a:cs typeface="Arial" panose="020B0604020202020204" pitchFamily="34" charset="0"/>
              </a:rPr>
              <a:t>il contratto può essere rinnovato liberamente nei primi 12 mesi e, successivamente, solo in presenza di cause giustificatrici</a:t>
            </a:r>
            <a:r>
              <a:rPr lang="it-IT" sz="2200" b="1" i="1" dirty="0">
                <a:latin typeface="Arial" panose="020B0604020202020204" pitchFamily="34" charset="0"/>
                <a:cs typeface="Arial" panose="020B0604020202020204" pitchFamily="34" charset="0"/>
              </a:rPr>
              <a:t> (art. 24, comma 1-ter, D.L. n. 48/2023)</a:t>
            </a:r>
          </a:p>
          <a:p>
            <a:pPr algn="just"/>
            <a:r>
              <a:rPr lang="it-IT" sz="2200" b="1" dirty="0">
                <a:latin typeface="Arial" panose="020B0604020202020204" pitchFamily="34" charset="0"/>
                <a:cs typeface="Arial" panose="020B0604020202020204" pitchFamily="34" charset="0"/>
              </a:rPr>
              <a:t>dopo i primi 12 mesi è consentito il rinnovo del contratto a tempo determinato solo in presenza di almeno una causa giustificatrice</a:t>
            </a:r>
          </a:p>
          <a:p>
            <a:pPr marL="0" indent="0" algn="ctr">
              <a:buNone/>
            </a:pPr>
            <a:r>
              <a:rPr lang="it-IT" sz="2400" b="1" dirty="0">
                <a:solidFill>
                  <a:srgbClr val="7030A0"/>
                </a:solidFill>
                <a:latin typeface="+mj-lt"/>
              </a:rPr>
              <a:t>SUCCESSIONE DI CONTRATTI</a:t>
            </a:r>
            <a:endParaRPr lang="it-IT" sz="2400" b="1" dirty="0">
              <a:latin typeface="+mj-lt"/>
              <a:cs typeface="Arial" panose="020B0604020202020204" pitchFamily="34" charset="0"/>
            </a:endParaRPr>
          </a:p>
          <a:p>
            <a:pPr algn="just"/>
            <a:r>
              <a:rPr lang="it-IT" sz="2200" b="1" dirty="0">
                <a:latin typeface="Arial" panose="020B0604020202020204" pitchFamily="34" charset="0"/>
                <a:cs typeface="Arial" panose="020B0604020202020204" pitchFamily="34" charset="0"/>
              </a:rPr>
              <a:t>la durata dei rapporti di lavoro a tempo determinato intercorsi tra lo stesso datore di lavoro e lo stesso lavoratore, per effetto di una successione di contratti, conclusi per lo svolgimento di mansioni di pari livello e categoria legale e indipendentemente dai periodi di interruzione tra un contratto e l'altro, non può superare i 36 mesi</a:t>
            </a:r>
            <a:r>
              <a:rPr lang="it-IT" sz="2200" b="1" dirty="0">
                <a:solidFill>
                  <a:srgbClr val="7030A0"/>
                </a:solidFill>
                <a:latin typeface="Arial" panose="020B0604020202020204" pitchFamily="34" charset="0"/>
                <a:cs typeface="Arial" panose="020B0604020202020204" pitchFamily="34" charset="0"/>
              </a:rPr>
              <a:t> (nei CCNL AGIDAE; 24 per l’art. 19, comma 2,  D.Lgs. n. 81/2015)</a:t>
            </a:r>
          </a:p>
          <a:p>
            <a:pPr algn="just"/>
            <a:r>
              <a:rPr lang="it-IT" sz="2200" b="1" dirty="0">
                <a:latin typeface="Arial" panose="020B0604020202020204" pitchFamily="34" charset="0"/>
                <a:cs typeface="Arial" panose="020B0604020202020204" pitchFamily="34" charset="0"/>
              </a:rPr>
              <a:t>un ulteriore contratto a tempo determinato fra gli stessi soggetti, della durata massima di 12 mesi, può essere stipulato presso l’Ispettorato territoriale del lavoro competente per territorio</a:t>
            </a:r>
          </a:p>
        </p:txBody>
      </p:sp>
    </p:spTree>
    <p:extLst>
      <p:ext uri="{BB962C8B-B14F-4D97-AF65-F5344CB8AC3E}">
        <p14:creationId xmlns:p14="http://schemas.microsoft.com/office/powerpoint/2010/main" val="1566117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C6558B-FDCE-0F14-9C55-57FD2E3AC7C4}"/>
              </a:ext>
            </a:extLst>
          </p:cNvPr>
          <p:cNvSpPr>
            <a:spLocks noGrp="1"/>
          </p:cNvSpPr>
          <p:nvPr>
            <p:ph type="title"/>
          </p:nvPr>
        </p:nvSpPr>
        <p:spPr>
          <a:xfrm>
            <a:off x="1083129" y="310244"/>
            <a:ext cx="10058400" cy="1420584"/>
          </a:xfrm>
        </p:spPr>
        <p:txBody>
          <a:bodyPr>
            <a:normAutofit fontScale="90000"/>
          </a:bodyPr>
          <a:lstStyle/>
          <a:p>
            <a:pPr algn="ctr"/>
            <a:r>
              <a:rPr lang="it-IT" sz="5300" b="1" dirty="0">
                <a:solidFill>
                  <a:srgbClr val="7030A0"/>
                </a:solidFill>
              </a:rPr>
              <a:t>LAVORO A TEMPO DETERMINATO</a:t>
            </a:r>
            <a:br>
              <a:rPr lang="it-IT" b="1" dirty="0">
                <a:solidFill>
                  <a:srgbClr val="7030A0"/>
                </a:solidFill>
              </a:rPr>
            </a:br>
            <a:br>
              <a:rPr lang="it-IT" b="1" dirty="0">
                <a:solidFill>
                  <a:srgbClr val="7030A0"/>
                </a:solidFill>
              </a:rPr>
            </a:br>
            <a:r>
              <a:rPr lang="it-IT" sz="2700" b="1" dirty="0">
                <a:solidFill>
                  <a:srgbClr val="7030A0"/>
                </a:solidFill>
              </a:rPr>
              <a:t>INTERVALLI  NELLA SUCCESSIONE DI CONTRATTI</a:t>
            </a:r>
          </a:p>
        </p:txBody>
      </p:sp>
      <p:sp>
        <p:nvSpPr>
          <p:cNvPr id="3" name="Segnaposto contenuto 2">
            <a:extLst>
              <a:ext uri="{FF2B5EF4-FFF2-40B4-BE49-F238E27FC236}">
                <a16:creationId xmlns:a16="http://schemas.microsoft.com/office/drawing/2014/main" id="{46432E93-277B-565F-F30E-358E552F341F}"/>
              </a:ext>
            </a:extLst>
          </p:cNvPr>
          <p:cNvSpPr>
            <a:spLocks noGrp="1"/>
          </p:cNvSpPr>
          <p:nvPr>
            <p:ph idx="1"/>
          </p:nvPr>
        </p:nvSpPr>
        <p:spPr>
          <a:xfrm>
            <a:off x="182880" y="1730829"/>
            <a:ext cx="11481163" cy="4969229"/>
          </a:xfrm>
        </p:spPr>
        <p:txBody>
          <a:bodyPr>
            <a:normAutofit/>
          </a:bodyPr>
          <a:lstStyle/>
          <a:p>
            <a:pPr marL="0" indent="0" algn="just">
              <a:buNone/>
            </a:pPr>
            <a:r>
              <a:rPr lang="it-IT" sz="2200" b="1" dirty="0">
                <a:latin typeface="Arial" panose="020B0604020202020204" pitchFamily="34" charset="0"/>
                <a:cs typeface="Arial" panose="020B0604020202020204" pitchFamily="34" charset="0"/>
              </a:rPr>
              <a:t> il lavoratore non può essere riassunto a tempo determinato se non sono trascorsi 7 giorni (10 giorni per il D.Lgs. n. 81/2015) dalla data di scadenza di un contratto di durata fino a sei mesi, ovvero 10 giorni (20 giorni per il D.Lgs. n. 81/2015) dalla data di scadenza di un contratto di durata superiore a sei mesi</a:t>
            </a:r>
          </a:p>
          <a:p>
            <a:pPr marL="0" indent="0" algn="just">
              <a:buNone/>
            </a:pPr>
            <a:r>
              <a:rPr lang="it-IT" sz="2200" b="1" dirty="0">
                <a:solidFill>
                  <a:srgbClr val="7030A0"/>
                </a:solidFill>
                <a:latin typeface="Arial" panose="020B0604020202020204" pitchFamily="34" charset="0"/>
                <a:cs typeface="Arial" panose="020B0604020202020204" pitchFamily="34" charset="0"/>
              </a:rPr>
              <a:t>la PROROGA consiste nello «slittamento» del termine di scadenza di un contratto a termine in corso di svolgimento; il RINNOVO consiste in un nuovo (secondo, terzo, quarto) contratto a termine tra le stesse parti con il medesimo oggetto; la SUCCESSIONE consiste in un nuovo contratto a termine tra le stesse parti con un diverso oggetto</a:t>
            </a:r>
          </a:p>
          <a:p>
            <a:pPr marL="0" indent="0" algn="just">
              <a:buNone/>
            </a:pPr>
            <a:r>
              <a:rPr lang="it-IT" sz="2200" b="1" dirty="0">
                <a:latin typeface="Arial" panose="020B0604020202020204" pitchFamily="34" charset="0"/>
                <a:cs typeface="Arial" panose="020B0604020202020204" pitchFamily="34" charset="0"/>
              </a:rPr>
              <a:t>l'art. 2113 cod. civ. consente, in sede protetta, le rinunce ai diritti già maturati in conseguenza di violazioni realizzate prima e fuori da quella sede, ma non gli atti regolativi in contrasto con norme imperative. Ne consegue che se le parti, in sede di conciliazione, arrivano ad escludere per il futuro la regolamentazione del rapporto a tempo determinato imposta per legge, tale ipotesi rientra tra gli atti regolativi non consentiti dall'art. 2113 </a:t>
            </a:r>
            <a:r>
              <a:rPr lang="it-IT" sz="2200" b="1" dirty="0">
                <a:solidFill>
                  <a:srgbClr val="7030A0"/>
                </a:solidFill>
                <a:latin typeface="Arial" panose="020B0604020202020204" pitchFamily="34" charset="0"/>
                <a:cs typeface="Arial" panose="020B0604020202020204" pitchFamily="34" charset="0"/>
              </a:rPr>
              <a:t>(Cassazione, Sezione Lavoro, 1° marzo 2022, n. 6664)</a:t>
            </a:r>
          </a:p>
          <a:p>
            <a:pPr algn="just"/>
            <a:endParaRPr lang="it-IT"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7084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C6558B-FDCE-0F14-9C55-57FD2E3AC7C4}"/>
              </a:ext>
            </a:extLst>
          </p:cNvPr>
          <p:cNvSpPr>
            <a:spLocks noGrp="1"/>
          </p:cNvSpPr>
          <p:nvPr>
            <p:ph type="title"/>
          </p:nvPr>
        </p:nvSpPr>
        <p:spPr>
          <a:xfrm>
            <a:off x="1083129" y="310244"/>
            <a:ext cx="10058400" cy="1420584"/>
          </a:xfrm>
        </p:spPr>
        <p:txBody>
          <a:bodyPr>
            <a:normAutofit/>
          </a:bodyPr>
          <a:lstStyle/>
          <a:p>
            <a:pPr algn="ctr"/>
            <a:r>
              <a:rPr lang="it-IT" sz="5300" b="1" dirty="0">
                <a:solidFill>
                  <a:srgbClr val="7030A0"/>
                </a:solidFill>
              </a:rPr>
              <a:t>LAVORO A TEMPO DETERMINATO</a:t>
            </a:r>
            <a:br>
              <a:rPr lang="it-IT" b="1" dirty="0">
                <a:solidFill>
                  <a:srgbClr val="7030A0"/>
                </a:solidFill>
              </a:rPr>
            </a:br>
            <a:r>
              <a:rPr lang="it-IT" sz="2700" b="1" dirty="0">
                <a:solidFill>
                  <a:srgbClr val="7030A0"/>
                </a:solidFill>
              </a:rPr>
              <a:t>DIVIETI</a:t>
            </a:r>
          </a:p>
        </p:txBody>
      </p:sp>
      <p:sp>
        <p:nvSpPr>
          <p:cNvPr id="3" name="Segnaposto contenuto 2">
            <a:extLst>
              <a:ext uri="{FF2B5EF4-FFF2-40B4-BE49-F238E27FC236}">
                <a16:creationId xmlns:a16="http://schemas.microsoft.com/office/drawing/2014/main" id="{46432E93-277B-565F-F30E-358E552F341F}"/>
              </a:ext>
            </a:extLst>
          </p:cNvPr>
          <p:cNvSpPr>
            <a:spLocks noGrp="1"/>
          </p:cNvSpPr>
          <p:nvPr>
            <p:ph idx="1"/>
          </p:nvPr>
        </p:nvSpPr>
        <p:spPr>
          <a:xfrm>
            <a:off x="0" y="1730829"/>
            <a:ext cx="12070080" cy="5127171"/>
          </a:xfrm>
        </p:spPr>
        <p:txBody>
          <a:bodyPr>
            <a:normAutofit/>
          </a:bodyPr>
          <a:lstStyle/>
          <a:p>
            <a:pPr marL="0" indent="0" algn="just">
              <a:buNone/>
            </a:pPr>
            <a:r>
              <a:rPr lang="it-IT" sz="2200" b="1" dirty="0">
                <a:latin typeface="Arial" panose="020B0604020202020204" pitchFamily="34" charset="0"/>
                <a:cs typeface="Arial" panose="020B0604020202020204" pitchFamily="34" charset="0"/>
              </a:rPr>
              <a:t> Non è ammessa l’assunzione a termine nei seguenti casi:</a:t>
            </a:r>
          </a:p>
          <a:p>
            <a:pPr algn="just"/>
            <a:r>
              <a:rPr lang="it-IT" sz="2200" b="1" dirty="0">
                <a:latin typeface="Arial" panose="020B0604020202020204" pitchFamily="34" charset="0"/>
                <a:cs typeface="Arial" panose="020B0604020202020204" pitchFamily="34" charset="0"/>
              </a:rPr>
              <a:t>per la sostituzione di lavoratori che esercitano il diritto di sciopero;</a:t>
            </a:r>
          </a:p>
          <a:p>
            <a:pPr algn="just"/>
            <a:r>
              <a:rPr lang="it-IT" sz="2200" b="1" dirty="0">
                <a:latin typeface="Arial" panose="020B0604020202020204" pitchFamily="34" charset="0"/>
                <a:cs typeface="Arial" panose="020B0604020202020204" pitchFamily="34" charset="0"/>
              </a:rPr>
              <a:t>da parte di datori di lavoro che non abbiano effettuato la valutazione dei rischi ai sensi del D.Lgs. 9 aprile 2008, n. 81</a:t>
            </a:r>
          </a:p>
          <a:p>
            <a:pPr algn="just"/>
            <a:r>
              <a:rPr lang="it-IT" sz="2200" b="1" dirty="0">
                <a:latin typeface="Arial" panose="020B0604020202020204" pitchFamily="34" charset="0"/>
                <a:cs typeface="Arial" panose="020B0604020202020204" pitchFamily="34" charset="0"/>
              </a:rPr>
              <a:t>salva diversa disposizione degli accordi sindacali, presso unità produttive nelle quali si sia proceduto, entro i sei mesi precedenti, a licenziamenti collettivi che abbiano riguardato lavoratori adibiti alle stesse mansioni cui si riferisce il contratto di lavoro a tempo determinato, salvo che tale contratto sia concluso per provvedere a sostituzione di lavoratori assenti, ovvero abbia una durata iniziale non superiore a tre mesi</a:t>
            </a:r>
          </a:p>
          <a:p>
            <a:pPr algn="just"/>
            <a:r>
              <a:rPr lang="it-IT" sz="2200" b="1" dirty="0">
                <a:latin typeface="Arial" panose="020B0604020202020204" pitchFamily="34" charset="0"/>
                <a:cs typeface="Arial" panose="020B0604020202020204" pitchFamily="34" charset="0"/>
              </a:rPr>
              <a:t>presso unità produttive nelle quali sia operante una sospensione dei rapporti o una riduzione dell’orario, con diritto al trattamento di integrazione salariale, che interessino lavoratori adibiti alle mansioni cui si riferisce il contratto a termine</a:t>
            </a:r>
          </a:p>
          <a:p>
            <a:pPr algn="just"/>
            <a:endParaRPr lang="it-IT"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6021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C6558B-FDCE-0F14-9C55-57FD2E3AC7C4}"/>
              </a:ext>
            </a:extLst>
          </p:cNvPr>
          <p:cNvSpPr>
            <a:spLocks noGrp="1"/>
          </p:cNvSpPr>
          <p:nvPr>
            <p:ph type="title"/>
          </p:nvPr>
        </p:nvSpPr>
        <p:spPr>
          <a:xfrm>
            <a:off x="1083129" y="310244"/>
            <a:ext cx="10058400" cy="1420584"/>
          </a:xfrm>
        </p:spPr>
        <p:txBody>
          <a:bodyPr>
            <a:normAutofit/>
          </a:bodyPr>
          <a:lstStyle/>
          <a:p>
            <a:pPr algn="ctr"/>
            <a:r>
              <a:rPr lang="it-IT" sz="5300" b="1" dirty="0">
                <a:solidFill>
                  <a:srgbClr val="7030A0"/>
                </a:solidFill>
              </a:rPr>
              <a:t>LAVORO A TEMPO DETERMINATO</a:t>
            </a:r>
            <a:br>
              <a:rPr lang="it-IT" b="1" dirty="0">
                <a:solidFill>
                  <a:srgbClr val="7030A0"/>
                </a:solidFill>
              </a:rPr>
            </a:br>
            <a:r>
              <a:rPr lang="it-IT" sz="2700" b="1" dirty="0">
                <a:solidFill>
                  <a:srgbClr val="7030A0"/>
                </a:solidFill>
              </a:rPr>
              <a:t>DIRITTO DI PRECEDENZA</a:t>
            </a:r>
          </a:p>
        </p:txBody>
      </p:sp>
      <p:sp>
        <p:nvSpPr>
          <p:cNvPr id="3" name="Segnaposto contenuto 2">
            <a:extLst>
              <a:ext uri="{FF2B5EF4-FFF2-40B4-BE49-F238E27FC236}">
                <a16:creationId xmlns:a16="http://schemas.microsoft.com/office/drawing/2014/main" id="{46432E93-277B-565F-F30E-358E552F341F}"/>
              </a:ext>
            </a:extLst>
          </p:cNvPr>
          <p:cNvSpPr>
            <a:spLocks noGrp="1"/>
          </p:cNvSpPr>
          <p:nvPr>
            <p:ph idx="1"/>
          </p:nvPr>
        </p:nvSpPr>
        <p:spPr>
          <a:xfrm>
            <a:off x="0" y="1730829"/>
            <a:ext cx="12070080" cy="4816927"/>
          </a:xfrm>
        </p:spPr>
        <p:txBody>
          <a:bodyPr>
            <a:normAutofit/>
          </a:bodyPr>
          <a:lstStyle/>
          <a:p>
            <a:pPr algn="just"/>
            <a:r>
              <a:rPr lang="it-IT" sz="2200" b="1" dirty="0">
                <a:latin typeface="Arial" panose="020B0604020202020204" pitchFamily="34" charset="0"/>
                <a:cs typeface="Arial" panose="020B0604020202020204" pitchFamily="34" charset="0"/>
              </a:rPr>
              <a:t>il lavoratore che, nell’esecuzione di uno o più contratti a tempo determinato presso la stessa azienda, ha prestato attività lavorativa per un periodo superiore a 6 mesi ha diritto di precedenza nelle assunzioni a tempo indeterminato effettuate dal datore di lavoro entro i successivi 12 mesi con riferimento alle mansioni già espletate in esecuzione dei rapporti a termine</a:t>
            </a:r>
          </a:p>
          <a:p>
            <a:pPr algn="just"/>
            <a:r>
              <a:rPr lang="it-IT" sz="2200" b="1" dirty="0">
                <a:latin typeface="Arial" panose="020B0604020202020204" pitchFamily="34" charset="0"/>
                <a:cs typeface="Arial" panose="020B0604020202020204" pitchFamily="34" charset="0"/>
              </a:rPr>
              <a:t>il lavoratore assunto a tempo determinato per lo svolgimento di attività stagionali ha diritto di precedenza rispetto a nuove assunzioni a tempo determinato da parte dello stesso datore di lavoro per le medesime attività stagionali</a:t>
            </a:r>
          </a:p>
          <a:p>
            <a:pPr algn="just"/>
            <a:r>
              <a:rPr lang="it-IT" sz="2200" b="1" dirty="0">
                <a:latin typeface="Arial" panose="020B0604020202020204" pitchFamily="34" charset="0"/>
                <a:cs typeface="Arial" panose="020B0604020202020204" pitchFamily="34" charset="0"/>
              </a:rPr>
              <a:t>il diritto di precedenza deve essere espressamente richiamato nell’atto di assunzione e può essere esercitato a condizione che il lavoratore manifesti per iscritto la propria volontà in tal senso al datore di lavoro entro sei mesi dalla data di cessazione del rapporto di lavoro (tre mesi per gli stagionali)</a:t>
            </a:r>
          </a:p>
          <a:p>
            <a:pPr algn="just"/>
            <a:r>
              <a:rPr lang="it-IT" sz="2200" b="1" dirty="0">
                <a:latin typeface="Arial" panose="020B0604020202020204" pitchFamily="34" charset="0"/>
                <a:cs typeface="Arial" panose="020B0604020202020204" pitchFamily="34" charset="0"/>
              </a:rPr>
              <a:t>il diritto di precedenza si estingue una volta trascorso un anno dalla data di cessazione del rapporto</a:t>
            </a:r>
          </a:p>
          <a:p>
            <a:pPr marL="0" indent="0" algn="just">
              <a:buNone/>
            </a:pPr>
            <a:endParaRPr lang="it-IT" sz="2200" b="1" dirty="0">
              <a:latin typeface="Arial" panose="020B0604020202020204" pitchFamily="34" charset="0"/>
              <a:cs typeface="Arial" panose="020B0604020202020204" pitchFamily="34" charset="0"/>
            </a:endParaRPr>
          </a:p>
          <a:p>
            <a:pPr marL="0" indent="0" algn="just">
              <a:buNone/>
            </a:pPr>
            <a:endParaRPr lang="it-IT" sz="2200" b="1" dirty="0">
              <a:latin typeface="Arial" panose="020B0604020202020204" pitchFamily="34" charset="0"/>
              <a:cs typeface="Arial" panose="020B0604020202020204" pitchFamily="34" charset="0"/>
            </a:endParaRPr>
          </a:p>
          <a:p>
            <a:pPr algn="just"/>
            <a:endParaRPr lang="it-IT"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8506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C6558B-FDCE-0F14-9C55-57FD2E3AC7C4}"/>
              </a:ext>
            </a:extLst>
          </p:cNvPr>
          <p:cNvSpPr>
            <a:spLocks noGrp="1"/>
          </p:cNvSpPr>
          <p:nvPr>
            <p:ph type="title"/>
          </p:nvPr>
        </p:nvSpPr>
        <p:spPr>
          <a:xfrm>
            <a:off x="872490" y="144238"/>
            <a:ext cx="10058400" cy="770162"/>
          </a:xfrm>
        </p:spPr>
        <p:txBody>
          <a:bodyPr>
            <a:normAutofit fontScale="90000"/>
          </a:bodyPr>
          <a:lstStyle/>
          <a:p>
            <a:pPr algn="ctr"/>
            <a:r>
              <a:rPr lang="it-IT" sz="3600" b="1" dirty="0">
                <a:solidFill>
                  <a:srgbClr val="7030A0"/>
                </a:solidFill>
              </a:rPr>
              <a:t>IL «DECRETO LAVORO»</a:t>
            </a:r>
            <a:br>
              <a:rPr lang="it-IT" sz="3600" b="1" dirty="0">
                <a:solidFill>
                  <a:srgbClr val="7030A0"/>
                </a:solidFill>
              </a:rPr>
            </a:br>
            <a:r>
              <a:rPr lang="it-IT" sz="3600" b="1" dirty="0">
                <a:solidFill>
                  <a:srgbClr val="7030A0"/>
                </a:solidFill>
              </a:rPr>
              <a:t> </a:t>
            </a:r>
            <a:r>
              <a:rPr lang="it-IT" sz="2700" b="1" dirty="0">
                <a:solidFill>
                  <a:srgbClr val="7030A0"/>
                </a:solidFill>
              </a:rPr>
              <a:t>art. 24</a:t>
            </a:r>
          </a:p>
        </p:txBody>
      </p:sp>
      <p:sp>
        <p:nvSpPr>
          <p:cNvPr id="3" name="Segnaposto contenuto 2">
            <a:extLst>
              <a:ext uri="{FF2B5EF4-FFF2-40B4-BE49-F238E27FC236}">
                <a16:creationId xmlns:a16="http://schemas.microsoft.com/office/drawing/2014/main" id="{46432E93-277B-565F-F30E-358E552F341F}"/>
              </a:ext>
            </a:extLst>
          </p:cNvPr>
          <p:cNvSpPr>
            <a:spLocks noGrp="1"/>
          </p:cNvSpPr>
          <p:nvPr>
            <p:ph idx="1"/>
          </p:nvPr>
        </p:nvSpPr>
        <p:spPr>
          <a:xfrm>
            <a:off x="0" y="1143000"/>
            <a:ext cx="12070080" cy="5715000"/>
          </a:xfrm>
        </p:spPr>
        <p:txBody>
          <a:bodyPr>
            <a:noAutofit/>
          </a:bodyPr>
          <a:lstStyle/>
          <a:p>
            <a:pPr marL="0" indent="0" algn="just">
              <a:buNone/>
            </a:pPr>
            <a:r>
              <a:rPr lang="it-IT" b="1" i="1" dirty="0">
                <a:latin typeface="Arial" panose="020B0604020202020204" pitchFamily="34" charset="0"/>
                <a:cs typeface="Arial" panose="020B0604020202020204" pitchFamily="34" charset="0"/>
              </a:rPr>
              <a:t>[…] a</a:t>
            </a:r>
            <a:r>
              <a:rPr lang="it-IT" b="1" dirty="0">
                <a:latin typeface="Arial" panose="020B0604020202020204" pitchFamily="34" charset="0"/>
                <a:cs typeface="Arial" panose="020B0604020202020204" pitchFamily="34" charset="0"/>
              </a:rPr>
              <a:t>l contratto di lavoro subordinato può essere apposto un termine di durata non superiore a dodici mesi. Il contratto può avere una durata superiore, ma comunque non eccedente i ventiquattro mesi, solo in presenza di almeno una delle seguenti condizioni</a:t>
            </a:r>
            <a:r>
              <a:rPr lang="it-IT" b="1" i="1" dirty="0">
                <a:latin typeface="Arial" panose="020B0604020202020204" pitchFamily="34" charset="0"/>
                <a:cs typeface="Arial" panose="020B0604020202020204" pitchFamily="34" charset="0"/>
              </a:rPr>
              <a:t>:</a:t>
            </a:r>
          </a:p>
          <a:p>
            <a:pPr marL="0" indent="0" algn="just">
              <a:buNone/>
            </a:pPr>
            <a:r>
              <a:rPr lang="it-IT" b="1" dirty="0">
                <a:solidFill>
                  <a:srgbClr val="FF0000"/>
                </a:solidFill>
                <a:latin typeface="Arial" panose="020B0604020202020204" pitchFamily="34" charset="0"/>
                <a:cs typeface="Arial" panose="020B0604020202020204" pitchFamily="34" charset="0"/>
              </a:rPr>
              <a:t>1) </a:t>
            </a:r>
            <a:r>
              <a:rPr lang="it-IT" b="1" dirty="0">
                <a:solidFill>
                  <a:srgbClr val="0070C0"/>
                </a:solidFill>
                <a:latin typeface="Arial" panose="020B0604020202020204" pitchFamily="34" charset="0"/>
                <a:cs typeface="Arial" panose="020B0604020202020204" pitchFamily="34" charset="0"/>
              </a:rPr>
              <a:t>nei casi previsti dai contratti collettivi di cui all’art. 51 </a:t>
            </a:r>
            <a:r>
              <a:rPr lang="it-IT" b="1" i="1" dirty="0">
                <a:latin typeface="Arial" panose="020B0604020202020204" pitchFamily="34" charset="0"/>
                <a:cs typeface="Arial" panose="020B0604020202020204" pitchFamily="34" charset="0"/>
              </a:rPr>
              <a:t>[«i contratti nazionali, territoriali o aziendali stipulati da associazioni sindacali comparativamente più rappresentative sul piano nazionale e i contratti collettivi aziendali stipulati dalle loro Rsa o Rsu»]</a:t>
            </a:r>
          </a:p>
          <a:p>
            <a:pPr marL="0" indent="0" algn="just">
              <a:buNone/>
            </a:pPr>
            <a:r>
              <a:rPr lang="it-IT" b="1" dirty="0">
                <a:solidFill>
                  <a:srgbClr val="FF0000"/>
                </a:solidFill>
                <a:latin typeface="Arial" panose="020B0604020202020204" pitchFamily="34" charset="0"/>
                <a:cs typeface="Arial" panose="020B0604020202020204" pitchFamily="34" charset="0"/>
              </a:rPr>
              <a:t>2) in assenza delle previsioni di cui alla lettera a)</a:t>
            </a:r>
            <a:r>
              <a:rPr lang="it-IT" b="1" dirty="0">
                <a:latin typeface="Arial" panose="020B0604020202020204" pitchFamily="34" charset="0"/>
                <a:cs typeface="Arial" panose="020B0604020202020204" pitchFamily="34" charset="0"/>
              </a:rPr>
              <a:t>, nei contratti collettivi applicati in azienda, e comunque entro il 30 aprile 2024, per </a:t>
            </a:r>
            <a:r>
              <a:rPr lang="it-IT" b="1" dirty="0">
                <a:solidFill>
                  <a:srgbClr val="0070C0"/>
                </a:solidFill>
                <a:latin typeface="Arial" panose="020B0604020202020204" pitchFamily="34" charset="0"/>
                <a:cs typeface="Arial" panose="020B0604020202020204" pitchFamily="34" charset="0"/>
              </a:rPr>
              <a:t>esigenze di natura tecnica, organizzativa o produttiva individuate dalle parti</a:t>
            </a:r>
          </a:p>
          <a:p>
            <a:pPr marL="0" indent="0" algn="just">
              <a:buNone/>
            </a:pPr>
            <a:r>
              <a:rPr lang="it-IT" b="1" dirty="0">
                <a:solidFill>
                  <a:srgbClr val="FF0000"/>
                </a:solidFill>
                <a:latin typeface="Arial" panose="020B0604020202020204" pitchFamily="34" charset="0"/>
                <a:cs typeface="Arial" panose="020B0604020202020204" pitchFamily="34" charset="0"/>
              </a:rPr>
              <a:t>3) </a:t>
            </a:r>
            <a:r>
              <a:rPr lang="it-IT" b="1" dirty="0">
                <a:solidFill>
                  <a:srgbClr val="0070C0"/>
                </a:solidFill>
                <a:latin typeface="Arial" panose="020B0604020202020204" pitchFamily="34" charset="0"/>
                <a:cs typeface="Arial" panose="020B0604020202020204" pitchFamily="34" charset="0"/>
              </a:rPr>
              <a:t>in sostituzione</a:t>
            </a:r>
            <a:r>
              <a:rPr lang="it-IT" b="1" dirty="0">
                <a:latin typeface="Arial" panose="020B0604020202020204" pitchFamily="34" charset="0"/>
                <a:cs typeface="Arial" panose="020B0604020202020204" pitchFamily="34" charset="0"/>
              </a:rPr>
              <a:t> di altri lavoratori</a:t>
            </a:r>
          </a:p>
        </p:txBody>
      </p:sp>
    </p:spTree>
    <p:extLst>
      <p:ext uri="{BB962C8B-B14F-4D97-AF65-F5344CB8AC3E}">
        <p14:creationId xmlns:p14="http://schemas.microsoft.com/office/powerpoint/2010/main" val="89019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C6558B-FDCE-0F14-9C55-57FD2E3AC7C4}"/>
              </a:ext>
            </a:extLst>
          </p:cNvPr>
          <p:cNvSpPr>
            <a:spLocks noGrp="1"/>
          </p:cNvSpPr>
          <p:nvPr>
            <p:ph type="title"/>
          </p:nvPr>
        </p:nvSpPr>
        <p:spPr>
          <a:xfrm>
            <a:off x="1066800" y="473530"/>
            <a:ext cx="10058400" cy="1420584"/>
          </a:xfrm>
        </p:spPr>
        <p:txBody>
          <a:bodyPr>
            <a:normAutofit fontScale="90000"/>
          </a:bodyPr>
          <a:lstStyle/>
          <a:p>
            <a:pPr algn="ctr"/>
            <a:r>
              <a:rPr lang="it-IT" sz="5300" b="1" dirty="0">
                <a:solidFill>
                  <a:srgbClr val="7030A0"/>
                </a:solidFill>
              </a:rPr>
              <a:t>LAVORO A TEMPO DETERMINATO</a:t>
            </a:r>
            <a:br>
              <a:rPr lang="it-IT" b="1" dirty="0">
                <a:solidFill>
                  <a:srgbClr val="7030A0"/>
                </a:solidFill>
              </a:rPr>
            </a:br>
            <a:r>
              <a:rPr lang="it-IT" sz="2700" b="1" dirty="0">
                <a:solidFill>
                  <a:srgbClr val="7030A0"/>
                </a:solidFill>
              </a:rPr>
              <a:t>ART. 23.1.1  «SCUOLA»</a:t>
            </a:r>
            <a:br>
              <a:rPr lang="it-IT" sz="2700" b="1" dirty="0">
                <a:solidFill>
                  <a:srgbClr val="7030A0"/>
                </a:solidFill>
              </a:rPr>
            </a:br>
            <a:r>
              <a:rPr lang="it-IT" sz="2700" b="1" dirty="0">
                <a:solidFill>
                  <a:srgbClr val="7030A0"/>
                </a:solidFill>
              </a:rPr>
              <a:t>DOCENTI NON ABILITATI</a:t>
            </a:r>
            <a:br>
              <a:rPr lang="it-IT" sz="2700" b="1" dirty="0">
                <a:solidFill>
                  <a:srgbClr val="7030A0"/>
                </a:solidFill>
              </a:rPr>
            </a:br>
            <a:endParaRPr lang="it-IT" sz="2700" b="1" dirty="0">
              <a:solidFill>
                <a:srgbClr val="7030A0"/>
              </a:solidFill>
            </a:endParaRPr>
          </a:p>
        </p:txBody>
      </p:sp>
      <p:sp>
        <p:nvSpPr>
          <p:cNvPr id="3" name="Segnaposto contenuto 2">
            <a:extLst>
              <a:ext uri="{FF2B5EF4-FFF2-40B4-BE49-F238E27FC236}">
                <a16:creationId xmlns:a16="http://schemas.microsoft.com/office/drawing/2014/main" id="{46432E93-277B-565F-F30E-358E552F341F}"/>
              </a:ext>
            </a:extLst>
          </p:cNvPr>
          <p:cNvSpPr>
            <a:spLocks noGrp="1"/>
          </p:cNvSpPr>
          <p:nvPr>
            <p:ph idx="1"/>
          </p:nvPr>
        </p:nvSpPr>
        <p:spPr>
          <a:xfrm>
            <a:off x="0" y="1730829"/>
            <a:ext cx="11664043" cy="5127171"/>
          </a:xfrm>
        </p:spPr>
        <p:txBody>
          <a:bodyPr>
            <a:normAutofit/>
          </a:bodyPr>
          <a:lstStyle/>
          <a:p>
            <a:pPr marL="0" indent="0" algn="just">
              <a:buNone/>
            </a:pPr>
            <a:r>
              <a:rPr lang="it-IT" sz="2200" b="1" dirty="0">
                <a:latin typeface="Arial" panose="020B0604020202020204" pitchFamily="34" charset="0"/>
                <a:cs typeface="Arial" panose="020B0604020202020204" pitchFamily="34" charset="0"/>
              </a:rPr>
              <a:t>Si possono conferire incarichi a tempo determinati a docenti privi del titolo di abilitazione se concorrono </a:t>
            </a:r>
            <a:r>
              <a:rPr lang="it-IT" sz="2200" b="1" dirty="0">
                <a:solidFill>
                  <a:srgbClr val="FF0000"/>
                </a:solidFill>
                <a:latin typeface="Arial" panose="020B0604020202020204" pitchFamily="34" charset="0"/>
                <a:cs typeface="Arial" panose="020B0604020202020204" pitchFamily="34" charset="0"/>
              </a:rPr>
              <a:t>tutte e tre</a:t>
            </a:r>
            <a:r>
              <a:rPr lang="it-IT" sz="2200" b="1" dirty="0">
                <a:latin typeface="Arial" panose="020B0604020202020204" pitchFamily="34" charset="0"/>
                <a:cs typeface="Arial" panose="020B0604020202020204" pitchFamily="34" charset="0"/>
              </a:rPr>
              <a:t> le seguenti condizioni:</a:t>
            </a:r>
          </a:p>
          <a:p>
            <a:pPr marL="0" indent="0" algn="just">
              <a:buNone/>
            </a:pPr>
            <a:r>
              <a:rPr lang="it-IT" sz="2200" b="1" dirty="0">
                <a:solidFill>
                  <a:srgbClr val="FF0000"/>
                </a:solidFill>
                <a:latin typeface="Arial" panose="020B0604020202020204" pitchFamily="34" charset="0"/>
                <a:cs typeface="Arial" panose="020B0604020202020204" pitchFamily="34" charset="0"/>
              </a:rPr>
              <a:t>1)</a:t>
            </a:r>
            <a:r>
              <a:rPr lang="it-IT" sz="2200" b="1" dirty="0">
                <a:latin typeface="Arial" panose="020B0604020202020204" pitchFamily="34" charset="0"/>
                <a:cs typeface="Arial" panose="020B0604020202020204" pitchFamily="34" charset="0"/>
              </a:rPr>
              <a:t> effettiva carenza di personale abilitato</a:t>
            </a:r>
          </a:p>
          <a:p>
            <a:pPr marL="0" indent="0" algn="just">
              <a:buNone/>
            </a:pPr>
            <a:r>
              <a:rPr lang="it-IT" sz="2200" b="1" dirty="0">
                <a:solidFill>
                  <a:srgbClr val="FF0000"/>
                </a:solidFill>
                <a:latin typeface="Arial" panose="020B0604020202020204" pitchFamily="34" charset="0"/>
                <a:cs typeface="Arial" panose="020B0604020202020204" pitchFamily="34" charset="0"/>
              </a:rPr>
              <a:t>2) </a:t>
            </a:r>
            <a:r>
              <a:rPr lang="it-IT" sz="2200" b="1" dirty="0">
                <a:latin typeface="Arial" panose="020B0604020202020204" pitchFamily="34" charset="0"/>
                <a:cs typeface="Arial" panose="020B0604020202020204" pitchFamily="34" charset="0"/>
              </a:rPr>
              <a:t>il termine scade alla sospensione delle lezioni e delle attività connesse, compresi eventuali esami</a:t>
            </a:r>
          </a:p>
          <a:p>
            <a:pPr marL="0" indent="0" algn="just">
              <a:buNone/>
            </a:pPr>
            <a:r>
              <a:rPr lang="it-IT" sz="2200" b="1" dirty="0">
                <a:solidFill>
                  <a:srgbClr val="FF0000"/>
                </a:solidFill>
                <a:latin typeface="Arial" panose="020B0604020202020204" pitchFamily="34" charset="0"/>
                <a:cs typeface="Arial" panose="020B0604020202020204" pitchFamily="34" charset="0"/>
              </a:rPr>
              <a:t>3) </a:t>
            </a:r>
            <a:r>
              <a:rPr lang="it-IT" sz="2200" b="1" dirty="0">
                <a:latin typeface="Arial" panose="020B0604020202020204" pitchFamily="34" charset="0"/>
                <a:cs typeface="Arial" panose="020B0604020202020204" pitchFamily="34" charset="0"/>
              </a:rPr>
              <a:t>il docente è fornito del prescritto titolo di studio</a:t>
            </a:r>
          </a:p>
          <a:p>
            <a:pPr marL="0" indent="0" algn="just">
              <a:buNone/>
            </a:pPr>
            <a:r>
              <a:rPr lang="it-IT" sz="2200" b="1" dirty="0">
                <a:latin typeface="Arial" panose="020B0604020202020204" pitchFamily="34" charset="0"/>
                <a:cs typeface="Arial" panose="020B0604020202020204" pitchFamily="34" charset="0"/>
              </a:rPr>
              <a:t>il rapporto a tempo determinato, comprensivo dei rinnovi del contratto avente ad oggetto l'incarico iniziale di insegnamento, includendo anche rinnovi proroghe eventualmente avvenuti prima dell’entrata in vigore del vigente CCNL, non potrà avere una durata superiore a 12 mesi, aumentato di ulteriori 72 mesi e ulteriormente fino all’espletamento delle procedure concorsuali che ne permettono il conseguimento</a:t>
            </a:r>
          </a:p>
          <a:p>
            <a:pPr marL="0" indent="0" algn="just">
              <a:buNone/>
            </a:pPr>
            <a:r>
              <a:rPr lang="it-IT" sz="2200" b="1" dirty="0">
                <a:latin typeface="Arial" panose="020B0604020202020204" pitchFamily="34" charset="0"/>
                <a:cs typeface="Arial" panose="020B0604020202020204" pitchFamily="34" charset="0"/>
              </a:rPr>
              <a:t>la stipula o i successivi rinnovi fino al raggiungimento complessivo della durata massima del contratto a tempo determinato non sono soggetti alla procedura di stipula presso l'Ispettorato territoriale del lavoro</a:t>
            </a:r>
          </a:p>
          <a:p>
            <a:pPr algn="just"/>
            <a:endParaRPr lang="it-IT"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5271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C6558B-FDCE-0F14-9C55-57FD2E3AC7C4}"/>
              </a:ext>
            </a:extLst>
          </p:cNvPr>
          <p:cNvSpPr>
            <a:spLocks noGrp="1"/>
          </p:cNvSpPr>
          <p:nvPr>
            <p:ph type="title"/>
          </p:nvPr>
        </p:nvSpPr>
        <p:spPr>
          <a:xfrm>
            <a:off x="1083129" y="310244"/>
            <a:ext cx="10058400" cy="1420584"/>
          </a:xfrm>
        </p:spPr>
        <p:txBody>
          <a:bodyPr>
            <a:normAutofit fontScale="90000"/>
          </a:bodyPr>
          <a:lstStyle/>
          <a:p>
            <a:pPr algn="ctr"/>
            <a:r>
              <a:rPr lang="it-IT" sz="5300" b="1" dirty="0">
                <a:solidFill>
                  <a:srgbClr val="7030A0"/>
                </a:solidFill>
              </a:rPr>
              <a:t>LAVORO A TEMPO DETERMINATO</a:t>
            </a:r>
            <a:br>
              <a:rPr lang="it-IT" b="1" dirty="0">
                <a:solidFill>
                  <a:srgbClr val="7030A0"/>
                </a:solidFill>
              </a:rPr>
            </a:br>
            <a:r>
              <a:rPr lang="it-IT" sz="2700" b="1" dirty="0">
                <a:solidFill>
                  <a:srgbClr val="7030A0"/>
                </a:solidFill>
              </a:rPr>
              <a:t>ART. 23.1.1 «SCUOLA»</a:t>
            </a:r>
            <a:br>
              <a:rPr lang="it-IT" sz="2700" b="1" dirty="0">
                <a:solidFill>
                  <a:srgbClr val="7030A0"/>
                </a:solidFill>
              </a:rPr>
            </a:br>
            <a:r>
              <a:rPr lang="it-IT" sz="2700" b="1" dirty="0">
                <a:solidFill>
                  <a:srgbClr val="7030A0"/>
                </a:solidFill>
              </a:rPr>
              <a:t>DOCENTI NON ABILITATI</a:t>
            </a:r>
          </a:p>
        </p:txBody>
      </p:sp>
      <p:sp>
        <p:nvSpPr>
          <p:cNvPr id="3" name="Segnaposto contenuto 2">
            <a:extLst>
              <a:ext uri="{FF2B5EF4-FFF2-40B4-BE49-F238E27FC236}">
                <a16:creationId xmlns:a16="http://schemas.microsoft.com/office/drawing/2014/main" id="{46432E93-277B-565F-F30E-358E552F341F}"/>
              </a:ext>
            </a:extLst>
          </p:cNvPr>
          <p:cNvSpPr>
            <a:spLocks noGrp="1"/>
          </p:cNvSpPr>
          <p:nvPr>
            <p:ph idx="1"/>
          </p:nvPr>
        </p:nvSpPr>
        <p:spPr>
          <a:xfrm>
            <a:off x="166254" y="1730829"/>
            <a:ext cx="11837323" cy="5127171"/>
          </a:xfrm>
        </p:spPr>
        <p:txBody>
          <a:bodyPr>
            <a:normAutofit/>
          </a:bodyPr>
          <a:lstStyle/>
          <a:p>
            <a:pPr algn="just"/>
            <a:r>
              <a:rPr lang="it-IT" sz="2200" b="1" dirty="0">
                <a:latin typeface="Arial" panose="020B0604020202020204" pitchFamily="34" charset="0"/>
                <a:cs typeface="Arial" panose="020B0604020202020204" pitchFamily="34" charset="0"/>
              </a:rPr>
              <a:t>qualora superati i 12 mesi, venga stipulato con il docente non abilitato un nuovo contratto a tempo determinato, questo si trasforma a tempo indeterminato nel momento in cui il docente acquisisce l’abilitazione </a:t>
            </a:r>
          </a:p>
          <a:p>
            <a:pPr algn="just"/>
            <a:r>
              <a:rPr lang="it-IT" sz="2200" b="1" dirty="0">
                <a:latin typeface="Arial" panose="020B0604020202020204" pitchFamily="34" charset="0"/>
                <a:cs typeface="Arial" panose="020B0604020202020204" pitchFamily="34" charset="0"/>
              </a:rPr>
              <a:t>qualora il docente acquisisca l’abilitazione nel corso dei (primi) 12 mesi, il contratto a tempo determinato terminerà alla scadenza prefissata</a:t>
            </a:r>
          </a:p>
          <a:p>
            <a:pPr algn="just"/>
            <a:r>
              <a:rPr lang="it-IT" sz="2200" b="1" dirty="0">
                <a:latin typeface="Arial" panose="020B0604020202020204" pitchFamily="34" charset="0"/>
                <a:cs typeface="Arial" panose="020B0604020202020204" pitchFamily="34" charset="0"/>
              </a:rPr>
              <a:t>qualora l’abilitazione sia conseguita entro i primi 12 mesi, potrà essere stipulato un nuovo contratto a tempo determinato con esclusione del periodo di prova e con un termine che non superi comunque i 12 mesi complessivi</a:t>
            </a:r>
          </a:p>
          <a:p>
            <a:pPr algn="just"/>
            <a:r>
              <a:rPr lang="it-IT" sz="2200" b="1" dirty="0">
                <a:latin typeface="Arial" panose="020B0604020202020204" pitchFamily="34" charset="0"/>
                <a:cs typeface="Arial" panose="020B0604020202020204" pitchFamily="34" charset="0"/>
              </a:rPr>
              <a:t>ai docenti con rapporto di lavoro a tempo determinato, in tutti i casi previsti dal presente articolo, in cui il termine del rapporto di lavoro coincide con la sospensione dell’attività didattica, non possono essere richieste le «70 ore» </a:t>
            </a:r>
          </a:p>
          <a:p>
            <a:pPr marL="0" indent="0" algn="just">
              <a:buNone/>
            </a:pPr>
            <a:endParaRPr lang="it-IT" sz="2200" b="1" dirty="0">
              <a:latin typeface="Arial" panose="020B0604020202020204" pitchFamily="34" charset="0"/>
              <a:cs typeface="Arial" panose="020B0604020202020204" pitchFamily="34" charset="0"/>
            </a:endParaRPr>
          </a:p>
          <a:p>
            <a:pPr algn="just"/>
            <a:endParaRPr lang="it-IT"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9697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C6558B-FDCE-0F14-9C55-57FD2E3AC7C4}"/>
              </a:ext>
            </a:extLst>
          </p:cNvPr>
          <p:cNvSpPr>
            <a:spLocks noGrp="1"/>
          </p:cNvSpPr>
          <p:nvPr>
            <p:ph type="title"/>
          </p:nvPr>
        </p:nvSpPr>
        <p:spPr>
          <a:xfrm>
            <a:off x="1083129" y="293915"/>
            <a:ext cx="10058400" cy="1420584"/>
          </a:xfrm>
        </p:spPr>
        <p:txBody>
          <a:bodyPr>
            <a:normAutofit fontScale="90000"/>
          </a:bodyPr>
          <a:lstStyle/>
          <a:p>
            <a:pPr algn="ctr"/>
            <a:r>
              <a:rPr lang="it-IT" sz="5300" b="1" dirty="0">
                <a:solidFill>
                  <a:srgbClr val="7030A0"/>
                </a:solidFill>
              </a:rPr>
              <a:t>LAVORO A TEMPO DETERMINATO</a:t>
            </a:r>
            <a:br>
              <a:rPr lang="it-IT" b="1" dirty="0">
                <a:solidFill>
                  <a:srgbClr val="7030A0"/>
                </a:solidFill>
              </a:rPr>
            </a:br>
            <a:r>
              <a:rPr lang="it-IT" sz="2700" b="1" dirty="0">
                <a:solidFill>
                  <a:srgbClr val="7030A0"/>
                </a:solidFill>
              </a:rPr>
              <a:t>Art. 1, comma 4, lett. g), Legge 10 marzo 2000, n. 62</a:t>
            </a:r>
            <a:br>
              <a:rPr lang="it-IT" sz="2700" b="1" dirty="0">
                <a:solidFill>
                  <a:srgbClr val="7030A0"/>
                </a:solidFill>
              </a:rPr>
            </a:br>
            <a:br>
              <a:rPr lang="it-IT" sz="2700" b="1" dirty="0">
                <a:solidFill>
                  <a:srgbClr val="7030A0"/>
                </a:solidFill>
              </a:rPr>
            </a:br>
            <a:r>
              <a:rPr lang="it-IT" sz="2700" b="1" dirty="0">
                <a:solidFill>
                  <a:srgbClr val="7030A0"/>
                </a:solidFill>
              </a:rPr>
              <a:t>DOCENTI NON ABILITATI</a:t>
            </a:r>
          </a:p>
        </p:txBody>
      </p:sp>
      <p:sp>
        <p:nvSpPr>
          <p:cNvPr id="3" name="Segnaposto contenuto 2">
            <a:extLst>
              <a:ext uri="{FF2B5EF4-FFF2-40B4-BE49-F238E27FC236}">
                <a16:creationId xmlns:a16="http://schemas.microsoft.com/office/drawing/2014/main" id="{46432E93-277B-565F-F30E-358E552F341F}"/>
              </a:ext>
            </a:extLst>
          </p:cNvPr>
          <p:cNvSpPr>
            <a:spLocks noGrp="1"/>
          </p:cNvSpPr>
          <p:nvPr>
            <p:ph idx="1"/>
          </p:nvPr>
        </p:nvSpPr>
        <p:spPr>
          <a:xfrm>
            <a:off x="0" y="1730829"/>
            <a:ext cx="12192000" cy="5127171"/>
          </a:xfrm>
        </p:spPr>
        <p:txBody>
          <a:bodyPr>
            <a:normAutofit/>
          </a:bodyPr>
          <a:lstStyle/>
          <a:p>
            <a:pPr algn="just"/>
            <a:endParaRPr lang="it-IT" sz="2200" b="1" dirty="0">
              <a:latin typeface="Arial" panose="020B0604020202020204" pitchFamily="34" charset="0"/>
              <a:cs typeface="Arial" panose="020B0604020202020204" pitchFamily="34" charset="0"/>
            </a:endParaRPr>
          </a:p>
          <a:p>
            <a:pPr algn="just"/>
            <a:r>
              <a:rPr lang="it-IT" sz="2200" b="1" dirty="0">
                <a:latin typeface="Arial" panose="020B0604020202020204" pitchFamily="34" charset="0"/>
                <a:cs typeface="Arial" panose="020B0604020202020204" pitchFamily="34" charset="0"/>
              </a:rPr>
              <a:t>la parità  è riconosciuta alle scuole non statali che ne fanno richiesta e che sono in possesso dei seguenti requisiti: [….] g) personale docente fornito del titolo di abilitazione</a:t>
            </a:r>
          </a:p>
          <a:p>
            <a:pPr algn="just"/>
            <a:endParaRPr lang="it-IT" sz="2200" b="1" dirty="0">
              <a:latin typeface="Arial" panose="020B0604020202020204" pitchFamily="34" charset="0"/>
              <a:cs typeface="Arial" panose="020B0604020202020204" pitchFamily="34" charset="0"/>
            </a:endParaRPr>
          </a:p>
          <a:p>
            <a:pPr marL="457200" indent="-457200" algn="just">
              <a:buAutoNum type="arabicParenR"/>
            </a:pPr>
            <a:r>
              <a:rPr lang="it-IT" sz="2200" b="1" dirty="0">
                <a:solidFill>
                  <a:srgbClr val="7030A0"/>
                </a:solidFill>
                <a:latin typeface="Arial" panose="020B0604020202020204" pitchFamily="34" charset="0"/>
                <a:cs typeface="Arial" panose="020B0604020202020204" pitchFamily="34" charset="0"/>
              </a:rPr>
              <a:t>l'abilitazione all'insegnamento è requisito di validità del contratto di lavoro</a:t>
            </a:r>
          </a:p>
          <a:p>
            <a:pPr marL="457200" indent="-457200" algn="just">
              <a:buAutoNum type="arabicParenR"/>
            </a:pPr>
            <a:r>
              <a:rPr lang="it-IT" sz="2200" b="1" dirty="0">
                <a:solidFill>
                  <a:srgbClr val="7030A0"/>
                </a:solidFill>
                <a:latin typeface="Arial" panose="020B0604020202020204" pitchFamily="34" charset="0"/>
                <a:cs typeface="Arial" panose="020B0604020202020204" pitchFamily="34" charset="0"/>
              </a:rPr>
              <a:t>il contratto di lavoro con l'insegnante non abilitato è </a:t>
            </a:r>
            <a:r>
              <a:rPr lang="it-IT" sz="2200" b="1" dirty="0">
                <a:solidFill>
                  <a:srgbClr val="FF0000"/>
                </a:solidFill>
                <a:latin typeface="Arial" panose="020B0604020202020204" pitchFamily="34" charset="0"/>
                <a:cs typeface="Arial" panose="020B0604020202020204" pitchFamily="34" charset="0"/>
              </a:rPr>
              <a:t>nullo</a:t>
            </a:r>
            <a:r>
              <a:rPr lang="it-IT" sz="2200" b="1" dirty="0">
                <a:solidFill>
                  <a:srgbClr val="7030A0"/>
                </a:solidFill>
                <a:latin typeface="Arial" panose="020B0604020202020204" pitchFamily="34" charset="0"/>
                <a:cs typeface="Arial" panose="020B0604020202020204" pitchFamily="34" charset="0"/>
              </a:rPr>
              <a:t>, con conseguente possibilità del datore di lavoro di procedere a licenziamento (Cassazione, Sezioni Unite Civili, 26 maggio 2011, n. 11559)</a:t>
            </a:r>
          </a:p>
          <a:p>
            <a:pPr marL="0" indent="0" algn="just">
              <a:buNone/>
            </a:pPr>
            <a:endParaRPr lang="it-IT" sz="2200" b="1" dirty="0">
              <a:solidFill>
                <a:srgbClr val="7030A0"/>
              </a:solidFill>
              <a:latin typeface="Arial" panose="020B0604020202020204" pitchFamily="34" charset="0"/>
              <a:cs typeface="Arial" panose="020B0604020202020204" pitchFamily="34" charset="0"/>
            </a:endParaRPr>
          </a:p>
          <a:p>
            <a:pPr marL="0" indent="0" algn="just">
              <a:buNone/>
            </a:pPr>
            <a:r>
              <a:rPr lang="it-IT" sz="2200" b="1" dirty="0">
                <a:solidFill>
                  <a:srgbClr val="7030A0"/>
                </a:solidFill>
                <a:latin typeface="Arial" panose="020B0604020202020204" pitchFamily="34" charset="0"/>
                <a:cs typeface="Arial" panose="020B0604020202020204" pitchFamily="34" charset="0"/>
              </a:rPr>
              <a:t>ai sensi dell'art. 1421 cod. civ. la nullità del contratto deve sempre essere rilevata d'ufficio, a prescindere da qualsiasi deduzione o eccezione di parte (Cassazione, Sezioni Unite Civili, 12 dicembre 2014, n. 26242)</a:t>
            </a:r>
          </a:p>
          <a:p>
            <a:pPr marL="0" indent="0" algn="just">
              <a:buNone/>
            </a:pPr>
            <a:endParaRPr lang="it-IT" sz="2200" b="1" dirty="0">
              <a:latin typeface="Arial" panose="020B0604020202020204" pitchFamily="34" charset="0"/>
              <a:cs typeface="Arial" panose="020B0604020202020204" pitchFamily="34" charset="0"/>
            </a:endParaRPr>
          </a:p>
          <a:p>
            <a:pPr marL="0" indent="0" algn="just">
              <a:buNone/>
            </a:pPr>
            <a:endParaRPr lang="it-IT" sz="2200" b="1" dirty="0">
              <a:latin typeface="Arial" panose="020B0604020202020204" pitchFamily="34" charset="0"/>
              <a:cs typeface="Arial" panose="020B0604020202020204" pitchFamily="34" charset="0"/>
            </a:endParaRPr>
          </a:p>
          <a:p>
            <a:pPr algn="just"/>
            <a:endParaRPr lang="it-IT" sz="2200" b="1" dirty="0">
              <a:latin typeface="Arial" panose="020B0604020202020204" pitchFamily="34" charset="0"/>
              <a:cs typeface="Arial" panose="020B0604020202020204" pitchFamily="34" charset="0"/>
            </a:endParaRPr>
          </a:p>
          <a:p>
            <a:pPr algn="just"/>
            <a:endParaRPr lang="it-IT" sz="2200" b="1" dirty="0">
              <a:latin typeface="Arial" panose="020B0604020202020204" pitchFamily="34" charset="0"/>
              <a:cs typeface="Arial" panose="020B0604020202020204" pitchFamily="34" charset="0"/>
            </a:endParaRPr>
          </a:p>
          <a:p>
            <a:pPr algn="just"/>
            <a:endParaRPr lang="it-IT"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1949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Segnaposto contenuto 2" descr="Elemento grafico SmartArt">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1195347256"/>
              </p:ext>
            </p:extLst>
          </p:nvPr>
        </p:nvGraphicFramePr>
        <p:xfrm>
          <a:off x="660060" y="1420585"/>
          <a:ext cx="10871880" cy="4751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asellaDiTesto 1">
            <a:extLst>
              <a:ext uri="{FF2B5EF4-FFF2-40B4-BE49-F238E27FC236}">
                <a16:creationId xmlns:a16="http://schemas.microsoft.com/office/drawing/2014/main" id="{4DEE8CD9-504D-FC44-4369-59737D099E03}"/>
              </a:ext>
            </a:extLst>
          </p:cNvPr>
          <p:cNvSpPr txBox="1"/>
          <p:nvPr/>
        </p:nvSpPr>
        <p:spPr>
          <a:xfrm>
            <a:off x="914401" y="538843"/>
            <a:ext cx="10123714" cy="1107996"/>
          </a:xfrm>
          <a:prstGeom prst="rect">
            <a:avLst/>
          </a:prstGeom>
          <a:noFill/>
        </p:spPr>
        <p:txBody>
          <a:bodyPr wrap="square" rtlCol="0">
            <a:spAutoFit/>
          </a:bodyPr>
          <a:lstStyle/>
          <a:p>
            <a:pPr algn="ctr"/>
            <a:r>
              <a:rPr lang="it-IT" sz="6600" b="1" dirty="0">
                <a:solidFill>
                  <a:schemeClr val="bg2">
                    <a:lumMod val="50000"/>
                  </a:schemeClr>
                </a:solidFill>
              </a:rPr>
              <a:t>TEMPI DI LAVORO</a:t>
            </a:r>
          </a:p>
        </p:txBody>
      </p:sp>
    </p:spTree>
    <p:extLst>
      <p:ext uri="{BB962C8B-B14F-4D97-AF65-F5344CB8AC3E}">
        <p14:creationId xmlns:p14="http://schemas.microsoft.com/office/powerpoint/2010/main" val="319225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C6558B-FDCE-0F14-9C55-57FD2E3AC7C4}"/>
              </a:ext>
            </a:extLst>
          </p:cNvPr>
          <p:cNvSpPr>
            <a:spLocks noGrp="1"/>
          </p:cNvSpPr>
          <p:nvPr>
            <p:ph type="title"/>
          </p:nvPr>
        </p:nvSpPr>
        <p:spPr>
          <a:xfrm>
            <a:off x="1083129" y="310244"/>
            <a:ext cx="10058400" cy="1420584"/>
          </a:xfrm>
        </p:spPr>
        <p:txBody>
          <a:bodyPr>
            <a:normAutofit fontScale="90000"/>
          </a:bodyPr>
          <a:lstStyle/>
          <a:p>
            <a:pPr algn="ctr"/>
            <a:r>
              <a:rPr lang="it-IT" sz="5300" b="1" dirty="0">
                <a:solidFill>
                  <a:srgbClr val="7030A0"/>
                </a:solidFill>
              </a:rPr>
              <a:t>LAVORO A TEMPO DETERMINATO</a:t>
            </a:r>
            <a:br>
              <a:rPr lang="it-IT" b="1" dirty="0">
                <a:solidFill>
                  <a:srgbClr val="7030A0"/>
                </a:solidFill>
              </a:rPr>
            </a:br>
            <a:r>
              <a:rPr lang="it-IT" sz="2700" b="1" dirty="0">
                <a:solidFill>
                  <a:srgbClr val="7030A0"/>
                </a:solidFill>
              </a:rPr>
              <a:t>ART. 23.1.1 «SCUOLA»</a:t>
            </a:r>
            <a:br>
              <a:rPr lang="it-IT" sz="2700" b="1" dirty="0">
                <a:solidFill>
                  <a:srgbClr val="7030A0"/>
                </a:solidFill>
              </a:rPr>
            </a:br>
            <a:r>
              <a:rPr lang="it-IT" sz="2700" b="1" dirty="0">
                <a:solidFill>
                  <a:srgbClr val="7030A0"/>
                </a:solidFill>
              </a:rPr>
              <a:t>COORDINATORI DIDATTICI</a:t>
            </a:r>
          </a:p>
        </p:txBody>
      </p:sp>
      <p:sp>
        <p:nvSpPr>
          <p:cNvPr id="3" name="Segnaposto contenuto 2">
            <a:extLst>
              <a:ext uri="{FF2B5EF4-FFF2-40B4-BE49-F238E27FC236}">
                <a16:creationId xmlns:a16="http://schemas.microsoft.com/office/drawing/2014/main" id="{46432E93-277B-565F-F30E-358E552F341F}"/>
              </a:ext>
            </a:extLst>
          </p:cNvPr>
          <p:cNvSpPr>
            <a:spLocks noGrp="1"/>
          </p:cNvSpPr>
          <p:nvPr>
            <p:ph idx="1"/>
          </p:nvPr>
        </p:nvSpPr>
        <p:spPr>
          <a:xfrm>
            <a:off x="0" y="1730829"/>
            <a:ext cx="12036829" cy="5127171"/>
          </a:xfrm>
        </p:spPr>
        <p:txBody>
          <a:bodyPr>
            <a:normAutofit fontScale="92500"/>
          </a:bodyPr>
          <a:lstStyle/>
          <a:p>
            <a:pPr algn="just"/>
            <a:r>
              <a:rPr lang="it-IT" sz="2400" b="1" dirty="0">
                <a:latin typeface="Arial" panose="020B0604020202020204" pitchFamily="34" charset="0"/>
                <a:cs typeface="Arial" panose="020B0604020202020204" pitchFamily="34" charset="0"/>
              </a:rPr>
              <a:t>nel caso di lavoratori assunti per lo svolgimento della funzione di coordinatore didattico il contratto sarà a tempo determinato per la durata di 12 mesi PROROGABILE fino al completamento del ciclo scolastico e comunque per un massimo di 60 mesi</a:t>
            </a:r>
          </a:p>
          <a:p>
            <a:pPr algn="just"/>
            <a:r>
              <a:rPr lang="it-IT" sz="2400" b="1" dirty="0">
                <a:latin typeface="Arial" panose="020B0604020202020204" pitchFamily="34" charset="0"/>
                <a:cs typeface="Arial" panose="020B0604020202020204" pitchFamily="34" charset="0"/>
              </a:rPr>
              <a:t>è consentito il ricorso al contratto a tempo determinato per sostituire anche parzialmente lavoratori in servizio nell’Istituto chiamati a svolgere funzioni di coordinamento all’interno dell’Istituto stesso</a:t>
            </a:r>
          </a:p>
          <a:p>
            <a:pPr marL="0" indent="0" algn="ctr">
              <a:buNone/>
            </a:pPr>
            <a:r>
              <a:rPr lang="it-IT" sz="2400" b="1" dirty="0">
                <a:solidFill>
                  <a:srgbClr val="7030A0"/>
                </a:solidFill>
                <a:latin typeface="+mj-lt"/>
                <a:cs typeface="Arial" panose="020B0604020202020204" pitchFamily="34" charset="0"/>
              </a:rPr>
              <a:t>ART. </a:t>
            </a:r>
            <a:r>
              <a:rPr lang="it-IT" sz="2400" b="1">
                <a:solidFill>
                  <a:srgbClr val="7030A0"/>
                </a:solidFill>
                <a:latin typeface="+mj-lt"/>
                <a:cs typeface="Arial" panose="020B0604020202020204" pitchFamily="34" charset="0"/>
              </a:rPr>
              <a:t>43</a:t>
            </a:r>
            <a:r>
              <a:rPr lang="it-IT" sz="2400" b="1">
                <a:solidFill>
                  <a:srgbClr val="7030A0"/>
                </a:solidFill>
              </a:rPr>
              <a:t> «SCUOLA»</a:t>
            </a:r>
            <a:endParaRPr lang="it-IT" sz="2400" b="1" dirty="0">
              <a:solidFill>
                <a:srgbClr val="7030A0"/>
              </a:solidFill>
              <a:latin typeface="+mj-lt"/>
              <a:cs typeface="Arial" panose="020B0604020202020204" pitchFamily="34" charset="0"/>
            </a:endParaRPr>
          </a:p>
          <a:p>
            <a:pPr marL="0" indent="0" algn="just">
              <a:buNone/>
            </a:pPr>
            <a:r>
              <a:rPr lang="it-IT" sz="2400" b="1" dirty="0">
                <a:latin typeface="Arial" panose="020B0604020202020204" pitchFamily="34" charset="0"/>
                <a:cs typeface="Arial" panose="020B0604020202020204" pitchFamily="34" charset="0"/>
              </a:rPr>
              <a:t>l’incarico di coordinatore didattico può essere affidato ad un dipendente ed ha durata del ciclo scolastico e comunque non superiore a 60 mesi comprese le proroghe. Al lavoratore verrà corrisposta la retribuzione prevista per i dipendenti inquadrati nell’area terza, nonché il relativo trattamento normativo e contrattuale. Alla scadenza del termine il docente ha diritto a riprendere orario e funzioni precedenti con relativo trattamento normativo e contrattuale, salvo che, previo consenso delle parti, non venga confermato per iscritto nelle mansioni dell’area direttiva; in questo caso, l’inquadramento nell’area terza si trasforma a tempo indeterminato con decorrenza dalla data d’inizio dell’incarico</a:t>
            </a:r>
            <a:endParaRPr lang="it-IT" sz="2200" b="1" dirty="0">
              <a:latin typeface="Arial" panose="020B0604020202020204" pitchFamily="34" charset="0"/>
              <a:cs typeface="Arial" panose="020B0604020202020204" pitchFamily="34" charset="0"/>
            </a:endParaRPr>
          </a:p>
          <a:p>
            <a:pPr algn="just"/>
            <a:endParaRPr lang="it-IT"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6706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FBB7E0-3DD4-60B0-6BB8-5413236A2C26}"/>
              </a:ext>
            </a:extLst>
          </p:cNvPr>
          <p:cNvSpPr>
            <a:spLocks noGrp="1"/>
          </p:cNvSpPr>
          <p:nvPr>
            <p:ph type="title"/>
          </p:nvPr>
        </p:nvSpPr>
        <p:spPr>
          <a:xfrm>
            <a:off x="831850" y="1751014"/>
            <a:ext cx="10515600" cy="2852737"/>
          </a:xfrm>
        </p:spPr>
        <p:txBody>
          <a:bodyPr>
            <a:normAutofit/>
          </a:bodyPr>
          <a:lstStyle/>
          <a:p>
            <a:r>
              <a:rPr lang="it-IT" b="1" dirty="0">
                <a:solidFill>
                  <a:schemeClr val="accent2">
                    <a:lumMod val="50000"/>
                  </a:schemeClr>
                </a:solidFill>
              </a:rPr>
              <a:t>PROGRAMMAZIONE</a:t>
            </a:r>
            <a:br>
              <a:rPr lang="it-IT" b="1" dirty="0">
                <a:solidFill>
                  <a:schemeClr val="accent2">
                    <a:lumMod val="50000"/>
                  </a:schemeClr>
                </a:solidFill>
              </a:rPr>
            </a:br>
            <a:r>
              <a:rPr lang="it-IT" b="1" dirty="0">
                <a:solidFill>
                  <a:schemeClr val="accent2">
                    <a:lumMod val="50000"/>
                  </a:schemeClr>
                </a:solidFill>
              </a:rPr>
              <a:t>DELL’ORARIO DI LAVORO</a:t>
            </a:r>
          </a:p>
        </p:txBody>
      </p:sp>
      <p:sp>
        <p:nvSpPr>
          <p:cNvPr id="3" name="Segnaposto testo 2">
            <a:extLst>
              <a:ext uri="{FF2B5EF4-FFF2-40B4-BE49-F238E27FC236}">
                <a16:creationId xmlns:a16="http://schemas.microsoft.com/office/drawing/2014/main" id="{8DA89C13-FF76-7DDA-4ECE-E37C688F08D0}"/>
              </a:ext>
            </a:extLst>
          </p:cNvPr>
          <p:cNvSpPr>
            <a:spLocks noGrp="1"/>
          </p:cNvSpPr>
          <p:nvPr>
            <p:ph type="body" idx="1"/>
          </p:nvPr>
        </p:nvSpPr>
        <p:spPr>
          <a:xfrm>
            <a:off x="831850" y="4589463"/>
            <a:ext cx="10515600" cy="1925637"/>
          </a:xfrm>
        </p:spPr>
        <p:txBody>
          <a:bodyPr/>
          <a:lstStyle/>
          <a:p>
            <a:endParaRPr lang="it-IT" b="1" dirty="0">
              <a:solidFill>
                <a:srgbClr val="C00000"/>
              </a:solidFill>
            </a:endParaRPr>
          </a:p>
          <a:p>
            <a:r>
              <a:rPr lang="it-IT" b="1" dirty="0">
                <a:solidFill>
                  <a:srgbClr val="C00000"/>
                </a:solidFill>
              </a:rPr>
              <a:t>Art. 26 D.L. 4 maggio 2023, n. 48</a:t>
            </a:r>
          </a:p>
          <a:p>
            <a:r>
              <a:rPr lang="it-IT" b="1" dirty="0">
                <a:solidFill>
                  <a:srgbClr val="C00000"/>
                </a:solidFill>
              </a:rPr>
              <a:t>Art. 1 D.Lgs. 26 maggio 1997, n. 152</a:t>
            </a:r>
          </a:p>
          <a:p>
            <a:r>
              <a:rPr lang="it-IT" b="1" dirty="0">
                <a:solidFill>
                  <a:srgbClr val="C00000"/>
                </a:solidFill>
              </a:rPr>
              <a:t>Artt. 2,4 e 8 D.Lgs. 27 giungo 2022, n. 104</a:t>
            </a:r>
          </a:p>
        </p:txBody>
      </p:sp>
    </p:spTree>
    <p:extLst>
      <p:ext uri="{BB962C8B-B14F-4D97-AF65-F5344CB8AC3E}">
        <p14:creationId xmlns:p14="http://schemas.microsoft.com/office/powerpoint/2010/main" val="1448833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ttotitolo 5">
            <a:extLst>
              <a:ext uri="{FF2B5EF4-FFF2-40B4-BE49-F238E27FC236}">
                <a16:creationId xmlns:a16="http://schemas.microsoft.com/office/drawing/2014/main" id="{DE3DBCC6-D52E-F820-317F-D79E07A78D39}"/>
              </a:ext>
            </a:extLst>
          </p:cNvPr>
          <p:cNvSpPr>
            <a:spLocks noGrp="1"/>
          </p:cNvSpPr>
          <p:nvPr>
            <p:ph type="subTitle" idx="1"/>
          </p:nvPr>
        </p:nvSpPr>
        <p:spPr>
          <a:xfrm>
            <a:off x="0" y="0"/>
            <a:ext cx="12192000" cy="6858000"/>
          </a:xfrm>
        </p:spPr>
        <p:txBody>
          <a:bodyPr>
            <a:normAutofit lnSpcReduction="10000"/>
          </a:bodyPr>
          <a:lstStyle/>
          <a:p>
            <a:endParaRPr lang="it-IT" sz="2800" b="1" dirty="0">
              <a:solidFill>
                <a:srgbClr val="0070C0"/>
              </a:solidFill>
            </a:endParaRPr>
          </a:p>
          <a:p>
            <a:r>
              <a:rPr lang="it-IT" sz="2800" b="1" dirty="0">
                <a:solidFill>
                  <a:srgbClr val="0070C0"/>
                </a:solidFill>
              </a:rPr>
              <a:t>DECRETO TRASPARENZA  </a:t>
            </a:r>
            <a:r>
              <a:rPr lang="it-IT" sz="2800" i="1" dirty="0">
                <a:solidFill>
                  <a:srgbClr val="0070C0"/>
                </a:solidFill>
              </a:rPr>
              <a:t>(D.Lgs. n. 104/2022)</a:t>
            </a:r>
          </a:p>
          <a:p>
            <a:r>
              <a:rPr lang="it-IT" sz="2800" b="1" dirty="0">
                <a:solidFill>
                  <a:srgbClr val="FF0000"/>
                </a:solidFill>
              </a:rPr>
              <a:t>L’ORARIO DI LAVORO</a:t>
            </a:r>
          </a:p>
          <a:p>
            <a:pPr algn="just"/>
            <a:r>
              <a:rPr lang="it-IT" sz="2800" b="1" dirty="0">
                <a:solidFill>
                  <a:srgbClr val="FF0000"/>
                </a:solidFill>
              </a:rPr>
              <a:t>Art. 4  </a:t>
            </a:r>
            <a:r>
              <a:rPr lang="it-IT" sz="2800" b="1" dirty="0"/>
              <a:t> </a:t>
            </a:r>
            <a:r>
              <a:rPr lang="it-IT" sz="2800" b="1" i="1" dirty="0"/>
              <a:t>modifiche all’</a:t>
            </a:r>
            <a:r>
              <a:rPr lang="it-IT" sz="2800" b="1" i="1" dirty="0">
                <a:solidFill>
                  <a:srgbClr val="FF0000"/>
                </a:solidFill>
              </a:rPr>
              <a:t>art. 1 </a:t>
            </a:r>
            <a:r>
              <a:rPr lang="it-IT" sz="2800" b="1" i="1" dirty="0"/>
              <a:t> D.Lgs. n. 152/1997</a:t>
            </a:r>
          </a:p>
          <a:p>
            <a:pPr algn="just"/>
            <a:r>
              <a:rPr lang="it-IT" sz="2800" b="1" dirty="0"/>
              <a:t>1. Il datore di lavoro pubblico e privato è tenuto a comunicare al lavoratore, secondo le modalità di cui al comma 2, le seguenti informazioni:</a:t>
            </a:r>
          </a:p>
          <a:p>
            <a:pPr algn="just"/>
            <a:r>
              <a:rPr lang="it-IT" sz="2800" b="1" dirty="0"/>
              <a:t>[……] o) la programmazione dell'</a:t>
            </a:r>
            <a:r>
              <a:rPr lang="it-IT" sz="2800" b="1" dirty="0">
                <a:solidFill>
                  <a:srgbClr val="0070C0"/>
                </a:solidFill>
              </a:rPr>
              <a:t>orario normale di lavoro</a:t>
            </a:r>
          </a:p>
          <a:p>
            <a:pPr algn="just"/>
            <a:r>
              <a:rPr lang="it-IT" sz="2800" b="1" dirty="0">
                <a:solidFill>
                  <a:srgbClr val="FF0000"/>
                </a:solidFill>
              </a:rPr>
              <a:t>Art. 2 </a:t>
            </a:r>
          </a:p>
          <a:p>
            <a:pPr algn="just"/>
            <a:r>
              <a:rPr lang="it-IT" sz="2800" b="1" dirty="0"/>
              <a:t>Ai fini del presente decreto si intende per</a:t>
            </a:r>
          </a:p>
          <a:p>
            <a:pPr algn="just"/>
            <a:r>
              <a:rPr lang="it-IT" sz="2800" b="1" dirty="0">
                <a:solidFill>
                  <a:srgbClr val="0070C0"/>
                </a:solidFill>
              </a:rPr>
              <a:t>programmazione del lavoro</a:t>
            </a:r>
            <a:r>
              <a:rPr lang="it-IT" sz="2800" b="1" dirty="0"/>
              <a:t>: la programmazione che determina in quali giorni e ore inizia e termina la prestazione di lavoro</a:t>
            </a:r>
          </a:p>
          <a:p>
            <a:pPr algn="just"/>
            <a:r>
              <a:rPr lang="it-IT" sz="2800" b="1" dirty="0">
                <a:solidFill>
                  <a:srgbClr val="FF0000"/>
                </a:solidFill>
              </a:rPr>
              <a:t>Art. 8</a:t>
            </a:r>
            <a:r>
              <a:rPr lang="it-IT" sz="2800" b="1" dirty="0"/>
              <a:t>. </a:t>
            </a:r>
            <a:r>
              <a:rPr lang="it-IT" sz="2800" b="1" dirty="0">
                <a:solidFill>
                  <a:srgbClr val="0070C0"/>
                </a:solidFill>
              </a:rPr>
              <a:t>Cumulo di impieghi</a:t>
            </a:r>
          </a:p>
          <a:p>
            <a:pPr algn="just"/>
            <a:r>
              <a:rPr lang="it-IT" sz="2800" b="1" dirty="0">
                <a:solidFill>
                  <a:srgbClr val="0070C0"/>
                </a:solidFill>
              </a:rPr>
              <a:t>1.</a:t>
            </a:r>
            <a:r>
              <a:rPr lang="it-IT" sz="2800" b="1" dirty="0"/>
              <a:t> Fatto salvo l'obbligo previsto dall’art. 2105 cod. civ. , il datore di lavoro non può vietare al lavoratore lo svolgimento di altra attività lavorativa in orario al di fuori della programmazione dell'attività lavorativa concordata, né per tale motivo riservargli un trattamento meno favorevole</a:t>
            </a:r>
            <a:endParaRPr lang="it-IT" b="1" dirty="0">
              <a:solidFill>
                <a:srgbClr val="FF0000"/>
              </a:solidFill>
            </a:endParaRPr>
          </a:p>
        </p:txBody>
      </p:sp>
    </p:spTree>
    <p:extLst>
      <p:ext uri="{BB962C8B-B14F-4D97-AF65-F5344CB8AC3E}">
        <p14:creationId xmlns:p14="http://schemas.microsoft.com/office/powerpoint/2010/main" val="4249881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ttotitolo 5">
            <a:extLst>
              <a:ext uri="{FF2B5EF4-FFF2-40B4-BE49-F238E27FC236}">
                <a16:creationId xmlns:a16="http://schemas.microsoft.com/office/drawing/2014/main" id="{DE3DBCC6-D52E-F820-317F-D79E07A78D39}"/>
              </a:ext>
            </a:extLst>
          </p:cNvPr>
          <p:cNvSpPr>
            <a:spLocks noGrp="1"/>
          </p:cNvSpPr>
          <p:nvPr>
            <p:ph type="subTitle" idx="1"/>
          </p:nvPr>
        </p:nvSpPr>
        <p:spPr>
          <a:xfrm>
            <a:off x="0" y="0"/>
            <a:ext cx="12192000" cy="6858000"/>
          </a:xfrm>
        </p:spPr>
        <p:txBody>
          <a:bodyPr>
            <a:normAutofit fontScale="92500" lnSpcReduction="20000"/>
          </a:bodyPr>
          <a:lstStyle/>
          <a:p>
            <a:pPr>
              <a:buClr>
                <a:srgbClr val="0070C0"/>
              </a:buClr>
            </a:pPr>
            <a:r>
              <a:rPr lang="it-IT" sz="2800" b="1" dirty="0">
                <a:solidFill>
                  <a:srgbClr val="002060"/>
                </a:solidFill>
              </a:rPr>
              <a:t>Cassazione 17 luglio 1992, n. 8721</a:t>
            </a:r>
          </a:p>
          <a:p>
            <a:pPr algn="just">
              <a:buClr>
                <a:srgbClr val="0070C0"/>
              </a:buClr>
            </a:pPr>
            <a:r>
              <a:rPr lang="it-IT" sz="2800" b="1" dirty="0"/>
              <a:t>nel contratto di lavoro part-time il carattere necessariamente bilaterale della volontà in ordine alla collocazione della prestazione lavorativa in un determinato orario comporta che ogni modifica dell'orario stesso non possa essere attuata unilateralmente dal datore di lavoro in forza del suo potere di organizzazione dell'attività aziendale, essendo invece necessario il mutuo consenso di entrambe le parti</a:t>
            </a:r>
          </a:p>
          <a:p>
            <a:pPr>
              <a:buClr>
                <a:srgbClr val="0070C0"/>
              </a:buClr>
            </a:pPr>
            <a:r>
              <a:rPr lang="it-IT" sz="2800" b="1" dirty="0">
                <a:solidFill>
                  <a:srgbClr val="002060"/>
                </a:solidFill>
              </a:rPr>
              <a:t>Cassazione 4 settembre 2012, n. 14833</a:t>
            </a:r>
          </a:p>
          <a:p>
            <a:pPr algn="just">
              <a:buClr>
                <a:srgbClr val="0070C0"/>
              </a:buClr>
            </a:pPr>
            <a:r>
              <a:rPr lang="it-IT" sz="2800" b="1" dirty="0"/>
              <a:t>qualora il dipendente venga licenziato in conseguenza del suo rifiuto a modificare la distribuzione dell'orario part-time, il provvedimento deve considerarsi illegittimo. La scarsa flessibilità nell'accettare i nuovi orari non può essere considerata giusta causa di licenziamento</a:t>
            </a:r>
          </a:p>
          <a:p>
            <a:pPr>
              <a:buClr>
                <a:srgbClr val="0070C0"/>
              </a:buClr>
            </a:pPr>
            <a:r>
              <a:rPr lang="it-IT" sz="2800" b="1" dirty="0">
                <a:solidFill>
                  <a:srgbClr val="002060"/>
                </a:solidFill>
              </a:rPr>
              <a:t>Tribunale Milano, 23 gennaio 2008, n. 286</a:t>
            </a:r>
          </a:p>
          <a:p>
            <a:pPr algn="just">
              <a:buClr>
                <a:srgbClr val="0070C0"/>
              </a:buClr>
            </a:pPr>
            <a:r>
              <a:rPr lang="it-IT" sz="2800" b="1" dirty="0"/>
              <a:t>l'orario di lavoro part-time concordato non può essere modificato unilateralmente dal datore di lavoro, nemmeno per legittime esigenze organizzative e produttive; qualsiasi modifica in tal senso richiede il consenso del lavoratore, in assenza del quale deve ritenersi illegittima e priva di effetto.</a:t>
            </a:r>
          </a:p>
          <a:p>
            <a:pPr>
              <a:buClr>
                <a:srgbClr val="0070C0"/>
              </a:buClr>
            </a:pPr>
            <a:r>
              <a:rPr lang="it-IT" sz="2800" b="1">
                <a:solidFill>
                  <a:srgbClr val="FF0000"/>
                </a:solidFill>
              </a:rPr>
              <a:t>INFORMATIVA </a:t>
            </a:r>
            <a:r>
              <a:rPr lang="it-IT" sz="2800" b="1" i="1" dirty="0"/>
              <a:t>(art. 26)</a:t>
            </a:r>
            <a:endParaRPr lang="it-IT" sz="2800" b="1" dirty="0">
              <a:solidFill>
                <a:srgbClr val="FF0000"/>
              </a:solidFill>
            </a:endParaRPr>
          </a:p>
          <a:p>
            <a:pPr algn="just"/>
            <a:r>
              <a:rPr lang="it-IT" sz="2800" b="1" dirty="0"/>
              <a:t>può essere comunicata al lavoratore con l'indicazione del riferimento normativo o del </a:t>
            </a:r>
            <a:r>
              <a:rPr lang="it-IT" sz="2800" b="1" dirty="0" err="1"/>
              <a:t>ccnl</a:t>
            </a:r>
            <a:r>
              <a:rPr lang="it-IT" sz="2800" b="1" dirty="0"/>
              <a:t> o </a:t>
            </a:r>
            <a:r>
              <a:rPr lang="it-IT" sz="2800" b="1" dirty="0" err="1"/>
              <a:t>ccal</a:t>
            </a:r>
            <a:r>
              <a:rPr lang="it-IT" sz="2800" b="1" dirty="0"/>
              <a:t> la </a:t>
            </a:r>
            <a:r>
              <a:rPr lang="it-IT" sz="2800" b="1" dirty="0">
                <a:solidFill>
                  <a:srgbClr val="0070C0"/>
                </a:solidFill>
              </a:rPr>
              <a:t>programmazione dell'orario normale</a:t>
            </a:r>
            <a:r>
              <a:rPr lang="it-IT" sz="2800" b="1" dirty="0"/>
              <a:t> di lavoro e le eventuali condizioni relative al lavoro straordinario e alla sua retribuzione, nonché le eventuali condizioni per i cambiamenti di turno</a:t>
            </a:r>
          </a:p>
          <a:p>
            <a:pPr algn="just"/>
            <a:endParaRPr lang="it-IT" sz="2800" b="1" dirty="0"/>
          </a:p>
        </p:txBody>
      </p:sp>
    </p:spTree>
    <p:extLst>
      <p:ext uri="{BB962C8B-B14F-4D97-AF65-F5344CB8AC3E}">
        <p14:creationId xmlns:p14="http://schemas.microsoft.com/office/powerpoint/2010/main" val="3668858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FBB7E0-3DD4-60B0-6BB8-5413236A2C26}"/>
              </a:ext>
            </a:extLst>
          </p:cNvPr>
          <p:cNvSpPr>
            <a:spLocks noGrp="1"/>
          </p:cNvSpPr>
          <p:nvPr>
            <p:ph type="title"/>
          </p:nvPr>
        </p:nvSpPr>
        <p:spPr/>
        <p:txBody>
          <a:bodyPr>
            <a:normAutofit/>
          </a:bodyPr>
          <a:lstStyle/>
          <a:p>
            <a:r>
              <a:rPr lang="it-IT" b="1" dirty="0">
                <a:solidFill>
                  <a:schemeClr val="accent2">
                    <a:lumMod val="50000"/>
                  </a:schemeClr>
                </a:solidFill>
              </a:rPr>
              <a:t>ALTERNANZA</a:t>
            </a:r>
            <a:br>
              <a:rPr lang="it-IT" b="1" dirty="0">
                <a:solidFill>
                  <a:schemeClr val="accent2">
                    <a:lumMod val="50000"/>
                  </a:schemeClr>
                </a:solidFill>
              </a:rPr>
            </a:br>
            <a:r>
              <a:rPr lang="it-IT" b="1" dirty="0">
                <a:solidFill>
                  <a:schemeClr val="accent2">
                    <a:lumMod val="50000"/>
                  </a:schemeClr>
                </a:solidFill>
              </a:rPr>
              <a:t>SCUOLA-LAVORO</a:t>
            </a:r>
          </a:p>
        </p:txBody>
      </p:sp>
      <p:sp>
        <p:nvSpPr>
          <p:cNvPr id="3" name="Segnaposto testo 2">
            <a:extLst>
              <a:ext uri="{FF2B5EF4-FFF2-40B4-BE49-F238E27FC236}">
                <a16:creationId xmlns:a16="http://schemas.microsoft.com/office/drawing/2014/main" id="{8DA89C13-FF76-7DDA-4ECE-E37C688F08D0}"/>
              </a:ext>
            </a:extLst>
          </p:cNvPr>
          <p:cNvSpPr>
            <a:spLocks noGrp="1"/>
          </p:cNvSpPr>
          <p:nvPr>
            <p:ph type="body" idx="1"/>
          </p:nvPr>
        </p:nvSpPr>
        <p:spPr>
          <a:xfrm>
            <a:off x="831850" y="4589463"/>
            <a:ext cx="10515600" cy="1982787"/>
          </a:xfrm>
        </p:spPr>
        <p:txBody>
          <a:bodyPr/>
          <a:lstStyle/>
          <a:p>
            <a:endParaRPr lang="it-IT" b="1" dirty="0"/>
          </a:p>
          <a:p>
            <a:r>
              <a:rPr lang="it-IT" b="1" dirty="0">
                <a:solidFill>
                  <a:srgbClr val="C00000"/>
                </a:solidFill>
              </a:rPr>
              <a:t>Art. 17 D.L. 4 maggio 2023, n. 48</a:t>
            </a:r>
          </a:p>
          <a:p>
            <a:r>
              <a:rPr lang="it-IT" b="1" dirty="0">
                <a:solidFill>
                  <a:srgbClr val="C00000"/>
                </a:solidFill>
              </a:rPr>
              <a:t>Art.18  L. 24 giugno 1997, n. 196</a:t>
            </a:r>
          </a:p>
          <a:p>
            <a:r>
              <a:rPr lang="it-IT" b="1" dirty="0">
                <a:solidFill>
                  <a:srgbClr val="C00000"/>
                </a:solidFill>
              </a:rPr>
              <a:t>Art. 1 L. 30 dicembre 2018, n. 145</a:t>
            </a:r>
          </a:p>
        </p:txBody>
      </p:sp>
    </p:spTree>
    <p:extLst>
      <p:ext uri="{BB962C8B-B14F-4D97-AF65-F5344CB8AC3E}">
        <p14:creationId xmlns:p14="http://schemas.microsoft.com/office/powerpoint/2010/main" val="3688887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ttotitolo 5">
            <a:extLst>
              <a:ext uri="{FF2B5EF4-FFF2-40B4-BE49-F238E27FC236}">
                <a16:creationId xmlns:a16="http://schemas.microsoft.com/office/drawing/2014/main" id="{DE3DBCC6-D52E-F820-317F-D79E07A78D39}"/>
              </a:ext>
            </a:extLst>
          </p:cNvPr>
          <p:cNvSpPr>
            <a:spLocks noGrp="1"/>
          </p:cNvSpPr>
          <p:nvPr>
            <p:ph type="subTitle" idx="1"/>
          </p:nvPr>
        </p:nvSpPr>
        <p:spPr>
          <a:xfrm>
            <a:off x="0" y="0"/>
            <a:ext cx="12192000" cy="6858000"/>
          </a:xfrm>
        </p:spPr>
        <p:txBody>
          <a:bodyPr>
            <a:noAutofit/>
          </a:bodyPr>
          <a:lstStyle/>
          <a:p>
            <a:pPr>
              <a:buClr>
                <a:srgbClr val="FF0000"/>
              </a:buClr>
            </a:pPr>
            <a:endParaRPr lang="it-IT" sz="2800" b="1" dirty="0">
              <a:solidFill>
                <a:srgbClr val="FF0000"/>
              </a:solidFill>
            </a:endParaRPr>
          </a:p>
          <a:p>
            <a:pPr>
              <a:buClr>
                <a:srgbClr val="FF0000"/>
              </a:buClr>
            </a:pPr>
            <a:r>
              <a:rPr lang="it-IT" sz="2800" b="1" dirty="0">
                <a:solidFill>
                  <a:srgbClr val="FF0000"/>
                </a:solidFill>
              </a:rPr>
              <a:t>IL TIROCINIO CURRICULARE</a:t>
            </a:r>
          </a:p>
          <a:p>
            <a:pPr marL="457200" indent="-457200" algn="just">
              <a:buClr>
                <a:srgbClr val="0070C0"/>
              </a:buClr>
              <a:buFont typeface="Wingdings" panose="05000000000000000000" pitchFamily="2" charset="2"/>
              <a:buChar char="ü"/>
            </a:pPr>
            <a:r>
              <a:rPr lang="it-IT" sz="2500" b="1" dirty="0"/>
              <a:t>l’</a:t>
            </a:r>
            <a:r>
              <a:rPr lang="it-IT" sz="2500" b="1" dirty="0">
                <a:solidFill>
                  <a:srgbClr val="0070C0"/>
                </a:solidFill>
              </a:rPr>
              <a:t>alternanza scuola-lavoro </a:t>
            </a:r>
            <a:r>
              <a:rPr lang="it-IT" sz="2500" b="1" dirty="0"/>
              <a:t>si sostanzia in un percorso formativo finalizzato all'orientamento e alla formazione professionale, con lo scopo di favorire l'incontro tra domanda e offerta di lavoro</a:t>
            </a:r>
          </a:p>
          <a:p>
            <a:pPr marL="457200" indent="-457200" algn="just">
              <a:buClr>
                <a:srgbClr val="0070C0"/>
              </a:buClr>
              <a:buFont typeface="Wingdings" panose="05000000000000000000" pitchFamily="2" charset="2"/>
              <a:buChar char="ü"/>
            </a:pPr>
            <a:r>
              <a:rPr lang="it-IT" sz="2500" b="1" dirty="0"/>
              <a:t>quando l’alternanza è essenziale per conseguire il titolo di studio, il periodo trascorso in azienda è definito </a:t>
            </a:r>
            <a:r>
              <a:rPr lang="it-IT" sz="2500" b="1" dirty="0">
                <a:solidFill>
                  <a:srgbClr val="0070C0"/>
                </a:solidFill>
              </a:rPr>
              <a:t>tirocinio curriculare</a:t>
            </a:r>
            <a:r>
              <a:rPr lang="it-IT" sz="2500" b="1" dirty="0"/>
              <a:t>:  un'esperienza formativa che lo studente deve svolge presso una struttura convenzionata con la scuola secondaria o gli </a:t>
            </a:r>
            <a:r>
              <a:rPr lang="it-IT" sz="2500" b="1" dirty="0" err="1"/>
              <a:t>istitui</a:t>
            </a:r>
            <a:r>
              <a:rPr lang="it-IT" sz="2500" b="1" dirty="0"/>
              <a:t> di professionali o i centri di istruzione e formazione professionale oppure le Università per acquisire la conoscenza diretta del mondo del lavoro </a:t>
            </a:r>
            <a:r>
              <a:rPr lang="it-IT" sz="2500" b="1" i="1" dirty="0"/>
              <a:t>(art. 1 D.M. n. 142/1998)</a:t>
            </a:r>
            <a:r>
              <a:rPr lang="it-IT" sz="2500" b="1" dirty="0"/>
              <a:t>.</a:t>
            </a:r>
          </a:p>
          <a:p>
            <a:pPr marL="457200" indent="-457200" algn="just">
              <a:buClr>
                <a:srgbClr val="0070C0"/>
              </a:buClr>
              <a:buFont typeface="Wingdings" panose="05000000000000000000" pitchFamily="2" charset="2"/>
              <a:buChar char="ü"/>
            </a:pPr>
            <a:r>
              <a:rPr lang="it-IT" sz="2800" b="1" dirty="0"/>
              <a:t> la normativa (regionale) e le convenzioni tra i soggetti promotori e le aziende ospitanti possono prevedere, o no, la corresponsione allo studente di un trattamento economico</a:t>
            </a:r>
          </a:p>
          <a:p>
            <a:pPr marL="457200" indent="-457200" algn="just">
              <a:buClr>
                <a:srgbClr val="0070C0"/>
              </a:buClr>
              <a:buFont typeface="Wingdings" panose="05000000000000000000" pitchFamily="2" charset="2"/>
              <a:buChar char="ü"/>
            </a:pPr>
            <a:r>
              <a:rPr lang="it-IT" sz="2800" b="1" dirty="0"/>
              <a:t>il tirocinio curriculare non configura un rapporto di lavoro, né autonomo né subordinato</a:t>
            </a:r>
          </a:p>
        </p:txBody>
      </p:sp>
    </p:spTree>
    <p:extLst>
      <p:ext uri="{BB962C8B-B14F-4D97-AF65-F5344CB8AC3E}">
        <p14:creationId xmlns:p14="http://schemas.microsoft.com/office/powerpoint/2010/main" val="2547981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ttotitolo 5">
            <a:extLst>
              <a:ext uri="{FF2B5EF4-FFF2-40B4-BE49-F238E27FC236}">
                <a16:creationId xmlns:a16="http://schemas.microsoft.com/office/drawing/2014/main" id="{DE3DBCC6-D52E-F820-317F-D79E07A78D39}"/>
              </a:ext>
            </a:extLst>
          </p:cNvPr>
          <p:cNvSpPr>
            <a:spLocks noGrp="1"/>
          </p:cNvSpPr>
          <p:nvPr>
            <p:ph type="subTitle" idx="1"/>
          </p:nvPr>
        </p:nvSpPr>
        <p:spPr>
          <a:xfrm>
            <a:off x="0" y="0"/>
            <a:ext cx="12192000" cy="6858000"/>
          </a:xfrm>
        </p:spPr>
        <p:txBody>
          <a:bodyPr>
            <a:noAutofit/>
          </a:bodyPr>
          <a:lstStyle/>
          <a:p>
            <a:pPr>
              <a:buClr>
                <a:srgbClr val="FF0000"/>
              </a:buClr>
            </a:pPr>
            <a:r>
              <a:rPr lang="it-IT" sz="2800" b="1" dirty="0">
                <a:solidFill>
                  <a:srgbClr val="FF0000"/>
                </a:solidFill>
              </a:rPr>
              <a:t>IL TIROCINIO EXTRACURRICULARE</a:t>
            </a:r>
          </a:p>
          <a:p>
            <a:pPr marL="457200" indent="-457200" algn="just">
              <a:buClr>
                <a:srgbClr val="0070C0"/>
              </a:buClr>
              <a:buFont typeface="Wingdings" panose="05000000000000000000" pitchFamily="2" charset="2"/>
              <a:buChar char="ü"/>
            </a:pPr>
            <a:r>
              <a:rPr lang="it-IT" sz="2800" b="1" dirty="0"/>
              <a:t>nulla ha a che vedere con l’</a:t>
            </a:r>
            <a:r>
              <a:rPr lang="it-IT" sz="2800" b="1" dirty="0">
                <a:solidFill>
                  <a:srgbClr val="0070C0"/>
                </a:solidFill>
              </a:rPr>
              <a:t>alternanza scuola-lavoro</a:t>
            </a:r>
          </a:p>
          <a:p>
            <a:pPr marL="457200" indent="-457200" algn="just">
              <a:buClr>
                <a:srgbClr val="0070C0"/>
              </a:buClr>
              <a:buFont typeface="Wingdings" panose="05000000000000000000" pitchFamily="2" charset="2"/>
              <a:buChar char="ü"/>
            </a:pPr>
            <a:r>
              <a:rPr lang="it-IT" sz="2800" b="1" dirty="0">
                <a:solidFill>
                  <a:srgbClr val="5A6772"/>
                </a:solidFill>
              </a:rPr>
              <a:t>è</a:t>
            </a:r>
            <a:r>
              <a:rPr lang="it-IT" sz="2800" b="1" i="0" dirty="0">
                <a:solidFill>
                  <a:srgbClr val="5A6772"/>
                </a:solidFill>
                <a:effectLst/>
              </a:rPr>
              <a:t> finalizzato ad agevolare le scelte professionali dei giovani tramite un periodo di formazione in un ambiente produttivo attraverso la conoscenza diretta del mondo del lavoro</a:t>
            </a:r>
          </a:p>
          <a:p>
            <a:pPr marL="457200" indent="-457200" algn="just">
              <a:buClr>
                <a:srgbClr val="0070C0"/>
              </a:buClr>
              <a:buFont typeface="Wingdings" panose="05000000000000000000" pitchFamily="2" charset="2"/>
              <a:buChar char="ü"/>
            </a:pPr>
            <a:r>
              <a:rPr lang="it-IT" sz="2800" b="1" i="0" dirty="0">
                <a:solidFill>
                  <a:srgbClr val="5A6772"/>
                </a:solidFill>
                <a:effectLst/>
              </a:rPr>
              <a:t>è disciplinato dalle Regioni</a:t>
            </a:r>
          </a:p>
          <a:p>
            <a:pPr marL="457200" indent="-457200" algn="just">
              <a:buClr>
                <a:srgbClr val="0070C0"/>
              </a:buClr>
              <a:buFont typeface="Wingdings" panose="05000000000000000000" pitchFamily="2" charset="2"/>
              <a:buChar char="ü"/>
            </a:pPr>
            <a:r>
              <a:rPr lang="it-IT" sz="2800" b="1" i="0" dirty="0">
                <a:solidFill>
                  <a:srgbClr val="5A6772"/>
                </a:solidFill>
                <a:effectLst/>
              </a:rPr>
              <a:t>a livello nazionale sono definiti degli standard minimi comuni, riferiti ad esempio agli elementi qualificanti del tirocinio, alle modalità con cui il tirocinante presta la sua attività, all'indennità minima (questi standard sono contenuti nelle «Linee guida in materia di tirocini» approvate dalla Conferenza Stato-Regioni</a:t>
            </a:r>
            <a:r>
              <a:rPr lang="it-IT" sz="2800" b="1" i="0" dirty="0">
                <a:solidFill>
                  <a:srgbClr val="5A6772"/>
                </a:solidFill>
                <a:effectLst/>
                <a:latin typeface="Titillium Web" panose="00000500000000000000" pitchFamily="2" charset="0"/>
              </a:rPr>
              <a:t>)</a:t>
            </a:r>
          </a:p>
          <a:p>
            <a:pPr marL="457200" indent="-457200" algn="just">
              <a:buClr>
                <a:srgbClr val="0070C0"/>
              </a:buClr>
              <a:buFont typeface="Wingdings" panose="05000000000000000000" pitchFamily="2" charset="2"/>
              <a:buChar char="ü"/>
            </a:pPr>
            <a:r>
              <a:rPr lang="it-IT" sz="2800" b="1" dirty="0"/>
              <a:t>la L. n. 234/2021 (commi 720-726) ha previsto misure per contrastare gli abusi, ancora da adottare da parte del Governo e delle Regioni, secondo criteri che ne circoscrivano l’applicazione in favore di soggetti con difficoltà di inclusione sociale</a:t>
            </a:r>
          </a:p>
        </p:txBody>
      </p:sp>
    </p:spTree>
    <p:extLst>
      <p:ext uri="{BB962C8B-B14F-4D97-AF65-F5344CB8AC3E}">
        <p14:creationId xmlns:p14="http://schemas.microsoft.com/office/powerpoint/2010/main" val="4199104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ttotitolo 5">
            <a:extLst>
              <a:ext uri="{FF2B5EF4-FFF2-40B4-BE49-F238E27FC236}">
                <a16:creationId xmlns:a16="http://schemas.microsoft.com/office/drawing/2014/main" id="{DE3DBCC6-D52E-F820-317F-D79E07A78D39}"/>
              </a:ext>
            </a:extLst>
          </p:cNvPr>
          <p:cNvSpPr>
            <a:spLocks noGrp="1"/>
          </p:cNvSpPr>
          <p:nvPr>
            <p:ph type="subTitle" idx="1"/>
          </p:nvPr>
        </p:nvSpPr>
        <p:spPr>
          <a:xfrm>
            <a:off x="0" y="0"/>
            <a:ext cx="12192000" cy="6858000"/>
          </a:xfrm>
        </p:spPr>
        <p:txBody>
          <a:bodyPr>
            <a:noAutofit/>
          </a:bodyPr>
          <a:lstStyle/>
          <a:p>
            <a:pPr>
              <a:buClr>
                <a:srgbClr val="FF0000"/>
              </a:buClr>
            </a:pPr>
            <a:endParaRPr lang="it-IT" sz="2800" b="1" dirty="0">
              <a:solidFill>
                <a:srgbClr val="FF0000"/>
              </a:solidFill>
            </a:endParaRPr>
          </a:p>
          <a:p>
            <a:pPr>
              <a:buClr>
                <a:srgbClr val="0070C0"/>
              </a:buClr>
            </a:pPr>
            <a:r>
              <a:rPr lang="it-IT" sz="2800" b="1" dirty="0">
                <a:solidFill>
                  <a:srgbClr val="7030A0"/>
                </a:solidFill>
              </a:rPr>
              <a:t>per attivare un tirocinio sono necessari:</a:t>
            </a:r>
          </a:p>
          <a:p>
            <a:pPr marL="457200" indent="-457200" algn="just">
              <a:buClr>
                <a:srgbClr val="0070C0"/>
              </a:buClr>
              <a:buFont typeface="Wingdings" panose="05000000000000000000" pitchFamily="2" charset="2"/>
              <a:buChar char="ü"/>
            </a:pPr>
            <a:r>
              <a:rPr lang="it-IT" sz="2800" b="1" dirty="0"/>
              <a:t>una </a:t>
            </a:r>
            <a:r>
              <a:rPr lang="it-IT" sz="2800" b="1" dirty="0">
                <a:solidFill>
                  <a:srgbClr val="0070C0"/>
                </a:solidFill>
              </a:rPr>
              <a:t>convenzione</a:t>
            </a:r>
            <a:r>
              <a:rPr lang="it-IT" sz="2800" b="1" dirty="0"/>
              <a:t> tra un soggetto promotore (Università, scuola, centro di formazione) e un soggetto ospitante (azienda, studio professionale, cooperativa, ente pubblico)</a:t>
            </a:r>
          </a:p>
          <a:p>
            <a:pPr marL="457200" indent="-457200" algn="just">
              <a:buClr>
                <a:srgbClr val="0070C0"/>
              </a:buClr>
              <a:buFont typeface="Wingdings" panose="05000000000000000000" pitchFamily="2" charset="2"/>
              <a:buChar char="ü"/>
            </a:pPr>
            <a:r>
              <a:rPr lang="it-IT" sz="2800" b="1" dirty="0"/>
              <a:t>corredata da un </a:t>
            </a:r>
            <a:r>
              <a:rPr lang="it-IT" sz="2800" b="1" dirty="0">
                <a:solidFill>
                  <a:srgbClr val="0070C0"/>
                </a:solidFill>
              </a:rPr>
              <a:t>piano formativo</a:t>
            </a:r>
          </a:p>
          <a:p>
            <a:pPr marL="457200" indent="-457200" algn="just">
              <a:buClr>
                <a:srgbClr val="0070C0"/>
              </a:buClr>
              <a:buFont typeface="Wingdings" panose="05000000000000000000" pitchFamily="2" charset="2"/>
              <a:buChar char="ü"/>
            </a:pPr>
            <a:r>
              <a:rPr lang="it-IT" sz="2800" b="1" dirty="0"/>
              <a:t>la nomina da parte del soggetto promotore del tirocinio e del soggetto ospitante di un </a:t>
            </a:r>
            <a:r>
              <a:rPr lang="it-IT" sz="2800" b="1" dirty="0">
                <a:solidFill>
                  <a:srgbClr val="0070C0"/>
                </a:solidFill>
              </a:rPr>
              <a:t>tutor</a:t>
            </a:r>
            <a:r>
              <a:rPr lang="it-IT" sz="2800" b="1" dirty="0"/>
              <a:t> ciascuno, i quali aiuteranno il tirocinante nell’attuazione del piano formativo, nel suo inserimento nel contesto ospitante, nella definizione delle condizioni organizzative e didattiche, nel monitoraggio del percorso formativo e nell'attestazione dell'attività svolta</a:t>
            </a:r>
          </a:p>
          <a:p>
            <a:pPr marL="457200" indent="-457200" algn="just">
              <a:buClr>
                <a:srgbClr val="0070C0"/>
              </a:buClr>
              <a:buFont typeface="Wingdings" panose="05000000000000000000" pitchFamily="2" charset="2"/>
              <a:buChar char="ü"/>
            </a:pPr>
            <a:r>
              <a:rPr lang="it-IT" sz="2800" b="1" dirty="0"/>
              <a:t>un </a:t>
            </a:r>
            <a:r>
              <a:rPr lang="it-IT" sz="2800" b="1" dirty="0">
                <a:solidFill>
                  <a:srgbClr val="0070C0"/>
                </a:solidFill>
              </a:rPr>
              <a:t>libretto formativo</a:t>
            </a:r>
            <a:r>
              <a:rPr lang="it-IT" sz="2800" b="1" dirty="0"/>
              <a:t> in cui vanno registrati le competenze e i risultati raggiunti dal tirocinante</a:t>
            </a:r>
          </a:p>
          <a:p>
            <a:pPr marL="457200" indent="-457200" algn="just">
              <a:buClr>
                <a:srgbClr val="0070C0"/>
              </a:buClr>
              <a:buFont typeface="Wingdings" panose="05000000000000000000" pitchFamily="2" charset="2"/>
              <a:buChar char="ü"/>
            </a:pPr>
            <a:r>
              <a:rPr lang="it-IT" sz="2800" b="1" dirty="0"/>
              <a:t>la </a:t>
            </a:r>
            <a:r>
              <a:rPr lang="it-IT" sz="2800" b="1" dirty="0">
                <a:solidFill>
                  <a:srgbClr val="0070C0"/>
                </a:solidFill>
              </a:rPr>
              <a:t>comunicazione</a:t>
            </a:r>
            <a:r>
              <a:rPr lang="it-IT" sz="2800" b="1" dirty="0"/>
              <a:t> da parte del soggetto ospitante al Centro per l’Impiego</a:t>
            </a:r>
          </a:p>
        </p:txBody>
      </p:sp>
    </p:spTree>
    <p:extLst>
      <p:ext uri="{BB962C8B-B14F-4D97-AF65-F5344CB8AC3E}">
        <p14:creationId xmlns:p14="http://schemas.microsoft.com/office/powerpoint/2010/main" val="2771678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ttotitolo 5">
            <a:extLst>
              <a:ext uri="{FF2B5EF4-FFF2-40B4-BE49-F238E27FC236}">
                <a16:creationId xmlns:a16="http://schemas.microsoft.com/office/drawing/2014/main" id="{DE3DBCC6-D52E-F820-317F-D79E07A78D39}"/>
              </a:ext>
            </a:extLst>
          </p:cNvPr>
          <p:cNvSpPr>
            <a:spLocks noGrp="1"/>
          </p:cNvSpPr>
          <p:nvPr>
            <p:ph type="subTitle" idx="1"/>
          </p:nvPr>
        </p:nvSpPr>
        <p:spPr>
          <a:xfrm>
            <a:off x="0" y="0"/>
            <a:ext cx="12192000" cy="6858000"/>
          </a:xfrm>
        </p:spPr>
        <p:txBody>
          <a:bodyPr>
            <a:noAutofit/>
          </a:bodyPr>
          <a:lstStyle/>
          <a:p>
            <a:pPr>
              <a:buClr>
                <a:srgbClr val="0070C0"/>
              </a:buClr>
            </a:pPr>
            <a:r>
              <a:rPr lang="it-IT" sz="2600" b="1" dirty="0">
                <a:solidFill>
                  <a:srgbClr val="7030A0"/>
                </a:solidFill>
              </a:rPr>
              <a:t>Cassazione penale, 11 novembre 2021, n. 7093</a:t>
            </a:r>
          </a:p>
          <a:p>
            <a:pPr marL="457200" indent="-457200" algn="just">
              <a:buClr>
                <a:srgbClr val="0070C0"/>
              </a:buClr>
              <a:buFont typeface="Wingdings" panose="05000000000000000000" pitchFamily="2" charset="2"/>
              <a:buChar char="ü"/>
            </a:pPr>
            <a:r>
              <a:rPr lang="it-IT" sz="2600" b="1" dirty="0"/>
              <a:t>in tema di sicurezza sul luogo di lavoro e di prevenzione degli infortuni, sono equiparati ai lavoratori subordinati dall’art. 2, comma 1, D.Lgs. n. 81/2008, coloro che svolgono attività lavorative nell'ambito di tirocini formativi e di orientamento previsti dall'art. 18 L. n. 196/1997, verso i quali l'ospitante è tenuto ad osservare tutti gli obblighi atti a garantire le corrette condizioni di sicurezza e igiene sul lavoro</a:t>
            </a:r>
          </a:p>
          <a:p>
            <a:pPr marL="457200" indent="-457200" algn="just">
              <a:buClr>
                <a:srgbClr val="0070C0"/>
              </a:buClr>
              <a:buFont typeface="Wingdings" panose="05000000000000000000" pitchFamily="2" charset="2"/>
              <a:buChar char="ü"/>
            </a:pPr>
            <a:r>
              <a:rPr lang="it-IT" sz="2600" b="1" dirty="0"/>
              <a:t>risponde del delitto di lesione personale colposa in danno di una studentessa infortunatasi nel corso di un tirocinio formativo il datore di lavoro che non abbia osservato gli obblighi di tutela della salute e sicurezza della tirocinante</a:t>
            </a:r>
          </a:p>
          <a:p>
            <a:pPr marL="457200" indent="-457200" algn="just">
              <a:buClr>
                <a:srgbClr val="0070C0"/>
              </a:buClr>
              <a:buFont typeface="Wingdings" panose="05000000000000000000" pitchFamily="2" charset="2"/>
              <a:buChar char="ü"/>
            </a:pPr>
            <a:endParaRPr lang="it-IT" sz="2600" b="1" dirty="0"/>
          </a:p>
          <a:p>
            <a:pPr>
              <a:buClr>
                <a:srgbClr val="0070C0"/>
              </a:buClr>
            </a:pPr>
            <a:r>
              <a:rPr lang="it-IT" sz="2600" b="1" dirty="0">
                <a:solidFill>
                  <a:srgbClr val="7030A0"/>
                </a:solidFill>
              </a:rPr>
              <a:t>Tribunale Frosinone, 6 dicembre 2022, n. 864</a:t>
            </a:r>
          </a:p>
          <a:p>
            <a:pPr marL="457200" indent="-457200" algn="just">
              <a:buClr>
                <a:srgbClr val="0070C0"/>
              </a:buClr>
              <a:buFont typeface="Wingdings" panose="05000000000000000000" pitchFamily="2" charset="2"/>
              <a:buChar char="ü"/>
            </a:pPr>
            <a:r>
              <a:rPr lang="it-IT" sz="2600" b="1" dirty="0"/>
              <a:t>quando emerga che il tirocinante abbia osservato uno specifico orario di lavoro, utilizzato mezzi posti a disposizione dal datore di lavoro, sia risultato assoggettato al potere direttivo di quest'ultimo, comunicando la necessità di assentarsi, di giustificare eventuali assenze o recuperare le stesse con ore di lavoro extra, allora il rapporto intercorso tra le parti dev'essere riqualificato quale rapporto di lavoro subordinato a tempo indeterminato</a:t>
            </a:r>
          </a:p>
          <a:p>
            <a:pPr algn="just">
              <a:buClr>
                <a:srgbClr val="0070C0"/>
              </a:buClr>
            </a:pPr>
            <a:endParaRPr lang="it-IT" sz="2800" b="1" dirty="0"/>
          </a:p>
        </p:txBody>
      </p:sp>
    </p:spTree>
    <p:extLst>
      <p:ext uri="{BB962C8B-B14F-4D97-AF65-F5344CB8AC3E}">
        <p14:creationId xmlns:p14="http://schemas.microsoft.com/office/powerpoint/2010/main" val="2068116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ttotitolo 5">
            <a:extLst>
              <a:ext uri="{FF2B5EF4-FFF2-40B4-BE49-F238E27FC236}">
                <a16:creationId xmlns:a16="http://schemas.microsoft.com/office/drawing/2014/main" id="{DE3DBCC6-D52E-F820-317F-D79E07A78D39}"/>
              </a:ext>
            </a:extLst>
          </p:cNvPr>
          <p:cNvSpPr>
            <a:spLocks noGrp="1"/>
          </p:cNvSpPr>
          <p:nvPr>
            <p:ph type="subTitle" idx="1"/>
          </p:nvPr>
        </p:nvSpPr>
        <p:spPr>
          <a:xfrm>
            <a:off x="0" y="0"/>
            <a:ext cx="12192000" cy="6858000"/>
          </a:xfrm>
        </p:spPr>
        <p:txBody>
          <a:bodyPr>
            <a:noAutofit/>
          </a:bodyPr>
          <a:lstStyle/>
          <a:p>
            <a:pPr>
              <a:buClr>
                <a:srgbClr val="FF0000"/>
              </a:buClr>
            </a:pPr>
            <a:endParaRPr lang="it-IT" sz="2800" b="1" dirty="0">
              <a:solidFill>
                <a:srgbClr val="FF0000"/>
              </a:solidFill>
            </a:endParaRPr>
          </a:p>
          <a:p>
            <a:pPr>
              <a:buClr>
                <a:srgbClr val="0070C0"/>
              </a:buClr>
            </a:pPr>
            <a:r>
              <a:rPr lang="it-IT" sz="2800" b="1" dirty="0">
                <a:solidFill>
                  <a:srgbClr val="7030A0"/>
                </a:solidFill>
              </a:rPr>
              <a:t>per attivare un tirocinio sono necessari:</a:t>
            </a:r>
          </a:p>
          <a:p>
            <a:pPr marL="457200" indent="-457200" algn="just">
              <a:buClr>
                <a:srgbClr val="0070C0"/>
              </a:buClr>
              <a:buFont typeface="Wingdings" panose="05000000000000000000" pitchFamily="2" charset="2"/>
              <a:buChar char="ü"/>
            </a:pPr>
            <a:r>
              <a:rPr lang="it-IT" sz="2800" b="1" dirty="0"/>
              <a:t>una </a:t>
            </a:r>
            <a:r>
              <a:rPr lang="it-IT" sz="2800" b="1" dirty="0">
                <a:solidFill>
                  <a:srgbClr val="0070C0"/>
                </a:solidFill>
              </a:rPr>
              <a:t>convenzione</a:t>
            </a:r>
            <a:r>
              <a:rPr lang="it-IT" sz="2800" b="1" dirty="0"/>
              <a:t> tra un soggetto promotore (Università, scuola, centro di formazione) e un soggetto ospitante (azienda, studio professionale, cooperativa, ente pubblico)</a:t>
            </a:r>
          </a:p>
          <a:p>
            <a:pPr marL="457200" indent="-457200" algn="just">
              <a:buClr>
                <a:srgbClr val="0070C0"/>
              </a:buClr>
              <a:buFont typeface="Wingdings" panose="05000000000000000000" pitchFamily="2" charset="2"/>
              <a:buChar char="ü"/>
            </a:pPr>
            <a:r>
              <a:rPr lang="it-IT" sz="2800" b="1" dirty="0"/>
              <a:t>corredata da un </a:t>
            </a:r>
            <a:r>
              <a:rPr lang="it-IT" sz="2800" b="1" dirty="0">
                <a:solidFill>
                  <a:srgbClr val="0070C0"/>
                </a:solidFill>
              </a:rPr>
              <a:t>piano formativo</a:t>
            </a:r>
          </a:p>
          <a:p>
            <a:pPr marL="457200" indent="-457200" algn="just">
              <a:buClr>
                <a:srgbClr val="0070C0"/>
              </a:buClr>
              <a:buFont typeface="Wingdings" panose="05000000000000000000" pitchFamily="2" charset="2"/>
              <a:buChar char="ü"/>
            </a:pPr>
            <a:r>
              <a:rPr lang="it-IT" sz="2800" b="1" dirty="0"/>
              <a:t>la nomina da parte del soggetto promotore del tirocinio e del soggetto ospitante di un </a:t>
            </a:r>
            <a:r>
              <a:rPr lang="it-IT" sz="2800" b="1" dirty="0">
                <a:solidFill>
                  <a:srgbClr val="0070C0"/>
                </a:solidFill>
              </a:rPr>
              <a:t>tutor</a:t>
            </a:r>
            <a:r>
              <a:rPr lang="it-IT" sz="2800" b="1" dirty="0"/>
              <a:t> ciascuno, i quali aiuteranno il tirocinante nell’attuazione del piano formativo, nel suo inserimento nel contesto ospitante, nella definizione delle condizioni organizzative e didattiche, nel monitoraggio del percorso formativo e nell'attestazione dell'attività svolta</a:t>
            </a:r>
          </a:p>
          <a:p>
            <a:pPr marL="457200" indent="-457200" algn="just">
              <a:buClr>
                <a:srgbClr val="0070C0"/>
              </a:buClr>
              <a:buFont typeface="Wingdings" panose="05000000000000000000" pitchFamily="2" charset="2"/>
              <a:buChar char="ü"/>
            </a:pPr>
            <a:r>
              <a:rPr lang="it-IT" sz="2800" b="1" dirty="0"/>
              <a:t>un </a:t>
            </a:r>
            <a:r>
              <a:rPr lang="it-IT" sz="2800" b="1" dirty="0">
                <a:solidFill>
                  <a:srgbClr val="0070C0"/>
                </a:solidFill>
              </a:rPr>
              <a:t>libretto formativo</a:t>
            </a:r>
            <a:r>
              <a:rPr lang="it-IT" sz="2800" b="1" dirty="0"/>
              <a:t> in cui vanno registrati le competenze e i risultati raggiunti dal tirocinante</a:t>
            </a:r>
          </a:p>
          <a:p>
            <a:pPr marL="457200" indent="-457200" algn="just">
              <a:buClr>
                <a:srgbClr val="0070C0"/>
              </a:buClr>
              <a:buFont typeface="Wingdings" panose="05000000000000000000" pitchFamily="2" charset="2"/>
              <a:buChar char="ü"/>
            </a:pPr>
            <a:r>
              <a:rPr lang="it-IT" sz="2800" b="1" dirty="0"/>
              <a:t>la </a:t>
            </a:r>
            <a:r>
              <a:rPr lang="it-IT" sz="2800" b="1" dirty="0">
                <a:solidFill>
                  <a:srgbClr val="0070C0"/>
                </a:solidFill>
              </a:rPr>
              <a:t>comunicazione</a:t>
            </a:r>
            <a:r>
              <a:rPr lang="it-IT" sz="2800" b="1" dirty="0"/>
              <a:t> da parte del soggetto ospitante l Centro per l’Impiego</a:t>
            </a:r>
          </a:p>
        </p:txBody>
      </p:sp>
    </p:spTree>
    <p:extLst>
      <p:ext uri="{BB962C8B-B14F-4D97-AF65-F5344CB8AC3E}">
        <p14:creationId xmlns:p14="http://schemas.microsoft.com/office/powerpoint/2010/main" val="3987581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FBB7E0-3DD4-60B0-6BB8-5413236A2C26}"/>
              </a:ext>
            </a:extLst>
          </p:cNvPr>
          <p:cNvSpPr>
            <a:spLocks noGrp="1"/>
          </p:cNvSpPr>
          <p:nvPr>
            <p:ph type="title"/>
          </p:nvPr>
        </p:nvSpPr>
        <p:spPr/>
        <p:txBody>
          <a:bodyPr>
            <a:normAutofit/>
          </a:bodyPr>
          <a:lstStyle/>
          <a:p>
            <a:r>
              <a:rPr lang="it-IT" b="1" dirty="0">
                <a:solidFill>
                  <a:schemeClr val="accent2">
                    <a:lumMod val="50000"/>
                  </a:schemeClr>
                </a:solidFill>
              </a:rPr>
              <a:t>TEMPO DETERMINATO</a:t>
            </a:r>
          </a:p>
        </p:txBody>
      </p:sp>
      <p:sp>
        <p:nvSpPr>
          <p:cNvPr id="3" name="Segnaposto testo 2">
            <a:extLst>
              <a:ext uri="{FF2B5EF4-FFF2-40B4-BE49-F238E27FC236}">
                <a16:creationId xmlns:a16="http://schemas.microsoft.com/office/drawing/2014/main" id="{8DA89C13-FF76-7DDA-4ECE-E37C688F08D0}"/>
              </a:ext>
            </a:extLst>
          </p:cNvPr>
          <p:cNvSpPr>
            <a:spLocks noGrp="1"/>
          </p:cNvSpPr>
          <p:nvPr>
            <p:ph type="body" idx="1"/>
          </p:nvPr>
        </p:nvSpPr>
        <p:spPr/>
        <p:txBody>
          <a:bodyPr/>
          <a:lstStyle/>
          <a:p>
            <a:endParaRPr lang="it-IT" b="1" dirty="0"/>
          </a:p>
          <a:p>
            <a:r>
              <a:rPr lang="it-IT" b="1" dirty="0">
                <a:solidFill>
                  <a:srgbClr val="C00000"/>
                </a:solidFill>
              </a:rPr>
              <a:t>Art. 24 D.L.  4 maggio 2023, n. 48</a:t>
            </a:r>
          </a:p>
          <a:p>
            <a:r>
              <a:rPr lang="it-IT" b="1" dirty="0">
                <a:solidFill>
                  <a:srgbClr val="C00000"/>
                </a:solidFill>
              </a:rPr>
              <a:t>Art. 19 D.Lgs. 15 giugno 2015, n. 81</a:t>
            </a:r>
          </a:p>
        </p:txBody>
      </p:sp>
    </p:spTree>
    <p:extLst>
      <p:ext uri="{BB962C8B-B14F-4D97-AF65-F5344CB8AC3E}">
        <p14:creationId xmlns:p14="http://schemas.microsoft.com/office/powerpoint/2010/main" val="3803227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C6558B-FDCE-0F14-9C55-57FD2E3AC7C4}"/>
              </a:ext>
            </a:extLst>
          </p:cNvPr>
          <p:cNvSpPr>
            <a:spLocks noGrp="1"/>
          </p:cNvSpPr>
          <p:nvPr>
            <p:ph type="title"/>
          </p:nvPr>
        </p:nvSpPr>
        <p:spPr>
          <a:xfrm>
            <a:off x="1083129" y="310244"/>
            <a:ext cx="10058400" cy="1420584"/>
          </a:xfrm>
        </p:spPr>
        <p:txBody>
          <a:bodyPr>
            <a:normAutofit/>
          </a:bodyPr>
          <a:lstStyle/>
          <a:p>
            <a:pPr algn="ctr"/>
            <a:r>
              <a:rPr lang="it-IT" sz="5300" b="1" dirty="0">
                <a:solidFill>
                  <a:srgbClr val="7030A0"/>
                </a:solidFill>
              </a:rPr>
              <a:t>ALTERNANZA SCUOLA-LAVORO</a:t>
            </a:r>
            <a:br>
              <a:rPr lang="it-IT" b="1" dirty="0">
                <a:solidFill>
                  <a:srgbClr val="7030A0"/>
                </a:solidFill>
              </a:rPr>
            </a:br>
            <a:r>
              <a:rPr lang="it-IT" sz="2700" b="1" dirty="0">
                <a:solidFill>
                  <a:srgbClr val="7030A0"/>
                </a:solidFill>
              </a:rPr>
              <a:t>IL «DECRETO LAVORO» art. 17</a:t>
            </a:r>
          </a:p>
        </p:txBody>
      </p:sp>
      <p:sp>
        <p:nvSpPr>
          <p:cNvPr id="3" name="Segnaposto contenuto 2">
            <a:extLst>
              <a:ext uri="{FF2B5EF4-FFF2-40B4-BE49-F238E27FC236}">
                <a16:creationId xmlns:a16="http://schemas.microsoft.com/office/drawing/2014/main" id="{46432E93-277B-565F-F30E-358E552F341F}"/>
              </a:ext>
            </a:extLst>
          </p:cNvPr>
          <p:cNvSpPr>
            <a:spLocks noGrp="1"/>
          </p:cNvSpPr>
          <p:nvPr>
            <p:ph idx="1"/>
          </p:nvPr>
        </p:nvSpPr>
        <p:spPr>
          <a:xfrm>
            <a:off x="0" y="1730829"/>
            <a:ext cx="12070080" cy="4816927"/>
          </a:xfrm>
        </p:spPr>
        <p:txBody>
          <a:bodyPr>
            <a:normAutofit lnSpcReduction="10000"/>
          </a:bodyPr>
          <a:lstStyle/>
          <a:p>
            <a:pPr marL="0" indent="0" algn="just">
              <a:buNone/>
            </a:pPr>
            <a:r>
              <a:rPr lang="it-IT" sz="2200" b="1" dirty="0">
                <a:latin typeface="Arial" panose="020B0604020202020204" pitchFamily="34" charset="0"/>
                <a:cs typeface="Arial" panose="020B0604020202020204" pitchFamily="34" charset="0"/>
              </a:rPr>
              <a:t>la progettazione dei percorsi per le competenze trasversali e per l'orientamento deve essere coerente con il piano triennale dell'offerta formativa e con il profilo culturale, educativo e professionale in uscita dei singoli indirizzi di studio offerti dalle istituzioni scolastiche. Per le predette finalità, le istituzioni scolastiche del sistema nazionale di istruzione individuano, nell'ambito dell'organico dell'autonomia e senza nuovi o maggiori oneri per la finanza pubblica, il </a:t>
            </a:r>
            <a:r>
              <a:rPr lang="it-IT" sz="2200" b="1" dirty="0">
                <a:solidFill>
                  <a:srgbClr val="0070C0"/>
                </a:solidFill>
                <a:latin typeface="Arial" panose="020B0604020202020204" pitchFamily="34" charset="0"/>
                <a:cs typeface="Arial" panose="020B0604020202020204" pitchFamily="34" charset="0"/>
              </a:rPr>
              <a:t>docente coordinatore di progettazione</a:t>
            </a:r>
          </a:p>
          <a:p>
            <a:pPr marL="0" indent="0" algn="just">
              <a:buNone/>
            </a:pPr>
            <a:r>
              <a:rPr lang="it-IT" sz="2200" b="1" dirty="0">
                <a:latin typeface="Arial" panose="020B0604020202020204" pitchFamily="34" charset="0"/>
                <a:cs typeface="Arial" panose="020B0604020202020204" pitchFamily="34" charset="0"/>
              </a:rPr>
              <a:t>le imprese iscritte nel registro nazionale per l'alternanza integrano il proprio documento di valutazione dei rischi con un'apposita sezione ove sono indicate le misure specifiche di prevenzione e i dispositivi di protezione individuale da adottare per gli studenti nei percorsi per le competenze trasversali e per l'orientamento. L'integrazione al documento di valutazione dei rischi è fornita all'istituzione scolastica ed è allegata alla Convenzione</a:t>
            </a:r>
          </a:p>
          <a:p>
            <a:pPr marL="0" indent="0" algn="ctr">
              <a:buNone/>
            </a:pPr>
            <a:r>
              <a:rPr lang="it-IT" sz="2200" b="1" dirty="0">
                <a:solidFill>
                  <a:srgbClr val="7030A0"/>
                </a:solidFill>
                <a:latin typeface="Arial" panose="020B0604020202020204" pitchFamily="34" charset="0"/>
                <a:cs typeface="Arial" panose="020B0604020202020204" pitchFamily="34" charset="0"/>
              </a:rPr>
              <a:t>art. 18</a:t>
            </a:r>
          </a:p>
          <a:p>
            <a:pPr marL="0" indent="0" algn="just">
              <a:buNone/>
            </a:pPr>
            <a:r>
              <a:rPr lang="it-IT" sz="2200" b="1" dirty="0">
                <a:latin typeface="Arial" panose="020B0604020202020204" pitchFamily="34" charset="0"/>
                <a:cs typeface="Arial" panose="020B0604020202020204" pitchFamily="34" charset="0"/>
              </a:rPr>
              <a:t>esclusivamente per l'anno scolastico 2023-2024, l'obbligo di assicurazione </a:t>
            </a:r>
            <a:r>
              <a:rPr lang="it-IT" sz="2200" b="1" i="1" dirty="0">
                <a:latin typeface="Arial" panose="020B0604020202020204" pitchFamily="34" charset="0"/>
                <a:cs typeface="Arial" panose="020B0604020202020204" pitchFamily="34" charset="0"/>
              </a:rPr>
              <a:t>Inail</a:t>
            </a:r>
            <a:r>
              <a:rPr lang="it-IT" sz="2200" b="1" dirty="0">
                <a:latin typeface="Arial" panose="020B0604020202020204" pitchFamily="34" charset="0"/>
                <a:cs typeface="Arial" panose="020B0604020202020204" pitchFamily="34" charset="0"/>
              </a:rPr>
              <a:t> si applica anche allo svolgimento delle attività di insegnamento-apprendimento nell'ambito del sistema nazionale di istruzione e formazione, della formazione terziaria professionalizzante e della formazione superiore</a:t>
            </a:r>
          </a:p>
        </p:txBody>
      </p:sp>
    </p:spTree>
    <p:extLst>
      <p:ext uri="{BB962C8B-B14F-4D97-AF65-F5344CB8AC3E}">
        <p14:creationId xmlns:p14="http://schemas.microsoft.com/office/powerpoint/2010/main" val="2787055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C6558B-FDCE-0F14-9C55-57FD2E3AC7C4}"/>
              </a:ext>
            </a:extLst>
          </p:cNvPr>
          <p:cNvSpPr>
            <a:spLocks noGrp="1"/>
          </p:cNvSpPr>
          <p:nvPr>
            <p:ph type="title"/>
          </p:nvPr>
        </p:nvSpPr>
        <p:spPr>
          <a:xfrm>
            <a:off x="858585" y="212272"/>
            <a:ext cx="10058400" cy="832757"/>
          </a:xfrm>
        </p:spPr>
        <p:txBody>
          <a:bodyPr>
            <a:normAutofit/>
          </a:bodyPr>
          <a:lstStyle/>
          <a:p>
            <a:pPr algn="ctr"/>
            <a:r>
              <a:rPr lang="it-IT" sz="5300" b="1" dirty="0">
                <a:solidFill>
                  <a:srgbClr val="7030A0"/>
                </a:solidFill>
              </a:rPr>
              <a:t>DIRITTO ROMANO</a:t>
            </a:r>
            <a:endParaRPr lang="it-IT" sz="2700" b="1" dirty="0">
              <a:solidFill>
                <a:srgbClr val="7030A0"/>
              </a:solidFill>
            </a:endParaRPr>
          </a:p>
        </p:txBody>
      </p:sp>
      <p:sp>
        <p:nvSpPr>
          <p:cNvPr id="3" name="Segnaposto contenuto 2">
            <a:extLst>
              <a:ext uri="{FF2B5EF4-FFF2-40B4-BE49-F238E27FC236}">
                <a16:creationId xmlns:a16="http://schemas.microsoft.com/office/drawing/2014/main" id="{46432E93-277B-565F-F30E-358E552F341F}"/>
              </a:ext>
            </a:extLst>
          </p:cNvPr>
          <p:cNvSpPr>
            <a:spLocks noGrp="1"/>
          </p:cNvSpPr>
          <p:nvPr>
            <p:ph idx="1"/>
          </p:nvPr>
        </p:nvSpPr>
        <p:spPr>
          <a:xfrm>
            <a:off x="0" y="1045029"/>
            <a:ext cx="12036829" cy="5812971"/>
          </a:xfrm>
        </p:spPr>
        <p:txBody>
          <a:bodyPr>
            <a:normAutofit lnSpcReduction="10000"/>
          </a:bodyPr>
          <a:lstStyle/>
          <a:p>
            <a:pPr marL="0" indent="0" algn="ctr">
              <a:lnSpc>
                <a:spcPct val="100000"/>
              </a:lnSpc>
              <a:spcBef>
                <a:spcPts val="0"/>
              </a:spcBef>
              <a:buNone/>
            </a:pPr>
            <a:r>
              <a:rPr lang="it-IT" sz="2600" b="1" dirty="0">
                <a:solidFill>
                  <a:srgbClr val="7030A0"/>
                </a:solidFill>
                <a:latin typeface="+mj-lt"/>
              </a:rPr>
              <a:t>LOCATIO OPERARUM</a:t>
            </a:r>
          </a:p>
          <a:p>
            <a:pPr marL="0" indent="0" algn="ctr">
              <a:lnSpc>
                <a:spcPct val="100000"/>
              </a:lnSpc>
              <a:spcBef>
                <a:spcPts val="0"/>
              </a:spcBef>
              <a:buNone/>
            </a:pPr>
            <a:r>
              <a:rPr lang="it-IT" sz="2600" b="1" dirty="0">
                <a:solidFill>
                  <a:srgbClr val="7030A0"/>
                </a:solidFill>
                <a:latin typeface="+mj-lt"/>
              </a:rPr>
              <a:t>In epoca imperiale</a:t>
            </a:r>
          </a:p>
          <a:p>
            <a:pPr algn="just">
              <a:lnSpc>
                <a:spcPct val="100000"/>
              </a:lnSpc>
              <a:spcBef>
                <a:spcPts val="0"/>
              </a:spcBef>
              <a:buClr>
                <a:srgbClr val="FF0000"/>
              </a:buClr>
              <a:buFont typeface="Wingdings" panose="05000000000000000000" pitchFamily="2" charset="2"/>
              <a:buChar char="§"/>
            </a:pPr>
            <a:r>
              <a:rPr lang="it-IT" sz="2200" b="1" dirty="0">
                <a:latin typeface="Arial" panose="020B0604020202020204" pitchFamily="34" charset="0"/>
                <a:cs typeface="Arial" panose="020B0604020202020204" pitchFamily="34" charset="0"/>
              </a:rPr>
              <a:t>L’uomo libero non lavorava per altri</a:t>
            </a:r>
          </a:p>
          <a:p>
            <a:pPr algn="just">
              <a:lnSpc>
                <a:spcPct val="100000"/>
              </a:lnSpc>
              <a:spcBef>
                <a:spcPts val="0"/>
              </a:spcBef>
              <a:buClr>
                <a:srgbClr val="FF0000"/>
              </a:buClr>
              <a:buFont typeface="Wingdings" panose="05000000000000000000" pitchFamily="2" charset="2"/>
              <a:buChar char="§"/>
            </a:pPr>
            <a:r>
              <a:rPr lang="it-IT" sz="2200" b="1" dirty="0">
                <a:latin typeface="Arial" panose="020B0604020202020204" pitchFamily="34" charset="0"/>
                <a:cs typeface="Arial" panose="020B0604020202020204" pitchFamily="34" charset="0"/>
              </a:rPr>
              <a:t>L’oggetto della locazione è la persona dello schiavo</a:t>
            </a:r>
          </a:p>
          <a:p>
            <a:pPr algn="just">
              <a:lnSpc>
                <a:spcPct val="100000"/>
              </a:lnSpc>
              <a:spcBef>
                <a:spcPts val="0"/>
              </a:spcBef>
              <a:buClr>
                <a:srgbClr val="FF0000"/>
              </a:buClr>
              <a:buFont typeface="Wingdings" panose="05000000000000000000" pitchFamily="2" charset="2"/>
              <a:buChar char="§"/>
            </a:pPr>
            <a:r>
              <a:rPr lang="it-IT" sz="2200" b="1" dirty="0">
                <a:latin typeface="Arial" panose="020B0604020202020204" pitchFamily="34" charset="0"/>
                <a:cs typeface="Arial" panose="020B0604020202020204" pitchFamily="34" charset="0"/>
              </a:rPr>
              <a:t>Il padrone mette a disposizione di un terzo, per un </a:t>
            </a:r>
            <a:r>
              <a:rPr lang="it-IT" sz="2200" b="1" dirty="0">
                <a:solidFill>
                  <a:srgbClr val="7030A0"/>
                </a:solidFill>
                <a:latin typeface="Arial" panose="020B0604020202020204" pitchFamily="34" charset="0"/>
                <a:cs typeface="Arial" panose="020B0604020202020204" pitchFamily="34" charset="0"/>
              </a:rPr>
              <a:t>tempo determinato</a:t>
            </a:r>
            <a:r>
              <a:rPr lang="it-IT" sz="2200" b="1" dirty="0">
                <a:latin typeface="Arial" panose="020B0604020202020204" pitchFamily="34" charset="0"/>
                <a:cs typeface="Arial" panose="020B0604020202020204" pitchFamily="34" charset="0"/>
              </a:rPr>
              <a:t>, lo schiavo (rara è la </a:t>
            </a:r>
            <a:r>
              <a:rPr lang="it-IT" sz="2200" b="1" i="1" dirty="0">
                <a:latin typeface="Arial" panose="020B0604020202020204" pitchFamily="34" charset="0"/>
                <a:cs typeface="Arial" panose="020B0604020202020204" pitchFamily="34" charset="0"/>
              </a:rPr>
              <a:t>«</a:t>
            </a:r>
            <a:r>
              <a:rPr lang="it-IT" sz="2200" b="1" i="1" dirty="0" err="1">
                <a:latin typeface="Arial" panose="020B0604020202020204" pitchFamily="34" charset="0"/>
                <a:cs typeface="Arial" panose="020B0604020202020204" pitchFamily="34" charset="0"/>
              </a:rPr>
              <a:t>locatio</a:t>
            </a:r>
            <a:r>
              <a:rPr lang="it-IT" sz="2200" b="1" i="1" dirty="0">
                <a:latin typeface="Arial" panose="020B0604020202020204" pitchFamily="34" charset="0"/>
                <a:cs typeface="Arial" panose="020B0604020202020204" pitchFamily="34" charset="0"/>
              </a:rPr>
              <a:t> in </a:t>
            </a:r>
            <a:r>
              <a:rPr lang="it-IT" sz="2200" b="1" i="1" dirty="0" err="1">
                <a:latin typeface="Arial" panose="020B0604020202020204" pitchFamily="34" charset="0"/>
                <a:cs typeface="Arial" panose="020B0604020202020204" pitchFamily="34" charset="0"/>
              </a:rPr>
              <a:t>perpetuum</a:t>
            </a:r>
            <a:r>
              <a:rPr lang="it-IT" sz="2200" b="1" i="1" dirty="0">
                <a:latin typeface="Arial" panose="020B0604020202020204" pitchFamily="34" charset="0"/>
                <a:cs typeface="Arial" panose="020B0604020202020204" pitchFamily="34" charset="0"/>
              </a:rPr>
              <a:t>», </a:t>
            </a:r>
            <a:r>
              <a:rPr lang="it-IT" sz="2200" b="1" dirty="0">
                <a:latin typeface="Arial" panose="020B0604020202020204" pitchFamily="34" charset="0"/>
                <a:cs typeface="Arial" panose="020B0604020202020204" pitchFamily="34" charset="0"/>
              </a:rPr>
              <a:t>fino al decesso dello schiavo)</a:t>
            </a:r>
          </a:p>
          <a:p>
            <a:pPr algn="just">
              <a:lnSpc>
                <a:spcPct val="100000"/>
              </a:lnSpc>
              <a:spcBef>
                <a:spcPts val="0"/>
              </a:spcBef>
              <a:buClr>
                <a:srgbClr val="FF0000"/>
              </a:buClr>
              <a:buFont typeface="Wingdings" panose="05000000000000000000" pitchFamily="2" charset="2"/>
              <a:buChar char="§"/>
            </a:pPr>
            <a:r>
              <a:rPr lang="it-IT" sz="2200" b="1" dirty="0">
                <a:latin typeface="Arial" panose="020B0604020202020204" pitchFamily="34" charset="0"/>
                <a:cs typeface="Arial" panose="020B0604020202020204" pitchFamily="34" charset="0"/>
              </a:rPr>
              <a:t>L’obbligo dello schiavo non deriva da un contratto bensì costituisce l’oggetto del dovere disciplinare</a:t>
            </a:r>
          </a:p>
          <a:p>
            <a:pPr algn="just">
              <a:lnSpc>
                <a:spcPct val="100000"/>
              </a:lnSpc>
              <a:spcBef>
                <a:spcPts val="0"/>
              </a:spcBef>
              <a:buClr>
                <a:srgbClr val="FF0000"/>
              </a:buClr>
              <a:buFont typeface="Wingdings" panose="05000000000000000000" pitchFamily="2" charset="2"/>
              <a:buChar char="§"/>
            </a:pPr>
            <a:r>
              <a:rPr lang="it-IT" sz="2200" b="1" dirty="0">
                <a:latin typeface="Arial" panose="020B0604020202020204" pitchFamily="34" charset="0"/>
                <a:cs typeface="Arial" panose="020B0604020202020204" pitchFamily="34" charset="0"/>
              </a:rPr>
              <a:t>Il corrispettivo viene corrisposto al padrone, in genere allo schiavo l’utilizzatore fornisce vitto e alloggio </a:t>
            </a:r>
          </a:p>
          <a:p>
            <a:pPr marL="0" indent="0" algn="ctr">
              <a:lnSpc>
                <a:spcPct val="100000"/>
              </a:lnSpc>
              <a:spcBef>
                <a:spcPts val="0"/>
              </a:spcBef>
              <a:buNone/>
            </a:pPr>
            <a:r>
              <a:rPr lang="it-IT" sz="2200" b="1" dirty="0">
                <a:solidFill>
                  <a:srgbClr val="7030A0"/>
                </a:solidFill>
                <a:latin typeface="Arial" panose="020B0604020202020204" pitchFamily="34" charset="0"/>
                <a:cs typeface="Arial" panose="020B0604020202020204" pitchFamily="34" charset="0"/>
              </a:rPr>
              <a:t>Con il tempo (da Caracalla a Giustiniano)</a:t>
            </a:r>
          </a:p>
          <a:p>
            <a:pPr algn="just">
              <a:lnSpc>
                <a:spcPct val="100000"/>
              </a:lnSpc>
              <a:spcBef>
                <a:spcPts val="0"/>
              </a:spcBef>
              <a:buClr>
                <a:srgbClr val="FF0000"/>
              </a:buClr>
              <a:buFont typeface="Wingdings" panose="05000000000000000000" pitchFamily="2" charset="2"/>
              <a:buChar char="§"/>
            </a:pPr>
            <a:r>
              <a:rPr lang="it-IT" sz="2200" b="1" dirty="0">
                <a:latin typeface="Arial" panose="020B0604020202020204" pitchFamily="34" charset="0"/>
                <a:cs typeface="Arial" panose="020B0604020202020204" pitchFamily="34" charset="0"/>
              </a:rPr>
              <a:t>L’oggetto della locazione diventa la prestazione di servizi da parte di una persona, senza più l’intermediazione del padrone</a:t>
            </a:r>
          </a:p>
          <a:p>
            <a:pPr algn="just">
              <a:lnSpc>
                <a:spcPct val="100000"/>
              </a:lnSpc>
              <a:spcBef>
                <a:spcPts val="0"/>
              </a:spcBef>
              <a:buClr>
                <a:srgbClr val="FF0000"/>
              </a:buClr>
              <a:buFont typeface="Wingdings" panose="05000000000000000000" pitchFamily="2" charset="2"/>
              <a:buChar char="§"/>
            </a:pPr>
            <a:r>
              <a:rPr lang="it-IT" sz="2200" b="1" dirty="0">
                <a:latin typeface="Arial" panose="020B0604020202020204" pitchFamily="34" charset="0"/>
                <a:cs typeface="Arial" panose="020B0604020202020204" pitchFamily="34" charset="0"/>
              </a:rPr>
              <a:t>L’uomo libero mette a disposizione di un terzo la propria prestazione lavorativa</a:t>
            </a:r>
          </a:p>
          <a:p>
            <a:pPr algn="just">
              <a:lnSpc>
                <a:spcPct val="100000"/>
              </a:lnSpc>
              <a:spcBef>
                <a:spcPts val="0"/>
              </a:spcBef>
              <a:buClr>
                <a:srgbClr val="FF0000"/>
              </a:buClr>
              <a:buFont typeface="Wingdings" panose="05000000000000000000" pitchFamily="2" charset="2"/>
              <a:buChar char="§"/>
            </a:pPr>
            <a:r>
              <a:rPr lang="it-IT" sz="2200" b="1" dirty="0">
                <a:latin typeface="Arial" panose="020B0604020202020204" pitchFamily="34" charset="0"/>
                <a:cs typeface="Arial" panose="020B0604020202020204" pitchFamily="34" charset="0"/>
              </a:rPr>
              <a:t>L’obbligo dell’uomo libero deriva da un accordo con l’utilizzatore delle prestazioni</a:t>
            </a:r>
          </a:p>
          <a:p>
            <a:pPr algn="just">
              <a:lnSpc>
                <a:spcPct val="100000"/>
              </a:lnSpc>
              <a:spcBef>
                <a:spcPts val="0"/>
              </a:spcBef>
              <a:buClr>
                <a:srgbClr val="FF0000"/>
              </a:buClr>
              <a:buFont typeface="Wingdings" panose="05000000000000000000" pitchFamily="2" charset="2"/>
              <a:buChar char="§"/>
            </a:pPr>
            <a:r>
              <a:rPr lang="it-IT" sz="2200" b="1" dirty="0">
                <a:latin typeface="Arial" panose="020B0604020202020204" pitchFamily="34" charset="0"/>
                <a:cs typeface="Arial" panose="020B0604020202020204" pitchFamily="34" charset="0"/>
              </a:rPr>
              <a:t>Il corrispettivo spesso consiste in una somma di denaro – che poteva in parte essere erogata con il passaggio del vitto – elargita a fine lavori, anche se può accadere che venga corrisposto a cadenza giornaliera o mensile</a:t>
            </a:r>
          </a:p>
          <a:p>
            <a:pPr marL="0" indent="0" algn="just">
              <a:lnSpc>
                <a:spcPct val="100000"/>
              </a:lnSpc>
              <a:spcBef>
                <a:spcPts val="0"/>
              </a:spcBef>
              <a:buNone/>
            </a:pPr>
            <a:endParaRPr lang="it-IT"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2615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C6558B-FDCE-0F14-9C55-57FD2E3AC7C4}"/>
              </a:ext>
            </a:extLst>
          </p:cNvPr>
          <p:cNvSpPr>
            <a:spLocks noGrp="1"/>
          </p:cNvSpPr>
          <p:nvPr>
            <p:ph type="title"/>
          </p:nvPr>
        </p:nvSpPr>
        <p:spPr>
          <a:xfrm>
            <a:off x="858585" y="212272"/>
            <a:ext cx="10058400" cy="832757"/>
          </a:xfrm>
        </p:spPr>
        <p:txBody>
          <a:bodyPr>
            <a:normAutofit fontScale="90000"/>
          </a:bodyPr>
          <a:lstStyle/>
          <a:p>
            <a:pPr algn="ctr"/>
            <a:r>
              <a:rPr lang="it-IT" sz="5300" b="1" dirty="0">
                <a:solidFill>
                  <a:srgbClr val="7030A0"/>
                </a:solidFill>
              </a:rPr>
              <a:t>CODICE NAPOLEONICO  1° aprile 1806</a:t>
            </a:r>
            <a:br>
              <a:rPr lang="it-IT" sz="5300" b="1" dirty="0">
                <a:solidFill>
                  <a:srgbClr val="7030A0"/>
                </a:solidFill>
              </a:rPr>
            </a:br>
            <a:r>
              <a:rPr lang="it-IT" sz="2700" b="1" dirty="0">
                <a:solidFill>
                  <a:srgbClr val="7030A0"/>
                </a:solidFill>
              </a:rPr>
              <a:t>Regno d’Italia</a:t>
            </a:r>
          </a:p>
        </p:txBody>
      </p:sp>
      <p:sp>
        <p:nvSpPr>
          <p:cNvPr id="3" name="Segnaposto contenuto 2">
            <a:extLst>
              <a:ext uri="{FF2B5EF4-FFF2-40B4-BE49-F238E27FC236}">
                <a16:creationId xmlns:a16="http://schemas.microsoft.com/office/drawing/2014/main" id="{46432E93-277B-565F-F30E-358E552F341F}"/>
              </a:ext>
            </a:extLst>
          </p:cNvPr>
          <p:cNvSpPr>
            <a:spLocks noGrp="1"/>
          </p:cNvSpPr>
          <p:nvPr>
            <p:ph idx="1"/>
          </p:nvPr>
        </p:nvSpPr>
        <p:spPr>
          <a:xfrm>
            <a:off x="0" y="1045029"/>
            <a:ext cx="12036829" cy="5812971"/>
          </a:xfrm>
        </p:spPr>
        <p:txBody>
          <a:bodyPr>
            <a:normAutofit lnSpcReduction="10000"/>
          </a:bodyPr>
          <a:lstStyle/>
          <a:p>
            <a:pPr marL="0" indent="0" algn="ctr">
              <a:lnSpc>
                <a:spcPct val="100000"/>
              </a:lnSpc>
              <a:spcBef>
                <a:spcPts val="0"/>
              </a:spcBef>
              <a:buNone/>
            </a:pPr>
            <a:r>
              <a:rPr lang="it-IT" sz="2600" b="1" dirty="0">
                <a:solidFill>
                  <a:srgbClr val="7030A0"/>
                </a:solidFill>
                <a:latin typeface="+mj-lt"/>
              </a:rPr>
              <a:t>Titolo  X</a:t>
            </a:r>
          </a:p>
          <a:p>
            <a:pPr marL="0" indent="0" algn="ctr">
              <a:lnSpc>
                <a:spcPct val="100000"/>
              </a:lnSpc>
              <a:spcBef>
                <a:spcPts val="0"/>
              </a:spcBef>
              <a:buNone/>
            </a:pPr>
            <a:r>
              <a:rPr lang="it-IT" sz="2600" b="1" dirty="0">
                <a:solidFill>
                  <a:srgbClr val="7030A0"/>
                </a:solidFill>
                <a:latin typeface="+mj-lt"/>
              </a:rPr>
              <a:t>Del contratto di locazione</a:t>
            </a:r>
          </a:p>
          <a:p>
            <a:pPr marL="0" indent="0" algn="ctr">
              <a:lnSpc>
                <a:spcPct val="100000"/>
              </a:lnSpc>
              <a:spcBef>
                <a:spcPts val="0"/>
              </a:spcBef>
              <a:buNone/>
            </a:pPr>
            <a:r>
              <a:rPr lang="it-IT" sz="2600" b="1" dirty="0">
                <a:solidFill>
                  <a:srgbClr val="7030A0"/>
                </a:solidFill>
                <a:latin typeface="+mj-lt"/>
              </a:rPr>
              <a:t>Capo I</a:t>
            </a:r>
          </a:p>
          <a:p>
            <a:pPr marL="0" indent="0" algn="just">
              <a:lnSpc>
                <a:spcPct val="100000"/>
              </a:lnSpc>
              <a:spcBef>
                <a:spcPts val="0"/>
              </a:spcBef>
              <a:buNone/>
            </a:pPr>
            <a:r>
              <a:rPr lang="it-IT" sz="2200" b="1" dirty="0">
                <a:solidFill>
                  <a:srgbClr val="7030A0"/>
                </a:solidFill>
                <a:latin typeface="Arial" panose="020B0604020202020204" pitchFamily="34" charset="0"/>
                <a:cs typeface="Arial" panose="020B0604020202020204" pitchFamily="34" charset="0"/>
              </a:rPr>
              <a:t>Art. 1708. </a:t>
            </a:r>
            <a:r>
              <a:rPr lang="it-IT" sz="2200" b="1" dirty="0">
                <a:latin typeface="Arial" panose="020B0604020202020204" pitchFamily="34" charset="0"/>
                <a:cs typeface="Arial" panose="020B0604020202020204" pitchFamily="34" charset="0"/>
              </a:rPr>
              <a:t>Vi sono due specie di contratti di locazione: quella delle cose e quella delle opere.</a:t>
            </a:r>
          </a:p>
          <a:p>
            <a:pPr marL="0" indent="0" algn="just">
              <a:lnSpc>
                <a:spcPct val="100000"/>
              </a:lnSpc>
              <a:spcBef>
                <a:spcPts val="0"/>
              </a:spcBef>
              <a:buNone/>
            </a:pPr>
            <a:r>
              <a:rPr lang="it-IT" sz="2200" b="1" dirty="0">
                <a:solidFill>
                  <a:srgbClr val="7030A0"/>
                </a:solidFill>
                <a:latin typeface="Arial" panose="020B0604020202020204" pitchFamily="34" charset="0"/>
                <a:cs typeface="Arial" panose="020B0604020202020204" pitchFamily="34" charset="0"/>
              </a:rPr>
              <a:t>Art. 1710</a:t>
            </a:r>
            <a:r>
              <a:rPr lang="it-IT" sz="2200" b="1" dirty="0">
                <a:latin typeface="Arial" panose="020B0604020202020204" pitchFamily="34" charset="0"/>
                <a:cs typeface="Arial" panose="020B0604020202020204" pitchFamily="34" charset="0"/>
              </a:rPr>
              <a:t>. La locazione delle opere è un contratto per cui una delle parti s’obbliga, mediante la convenuta mercede, di fare una cosa per l’altra parte.</a:t>
            </a:r>
          </a:p>
          <a:p>
            <a:pPr marL="0" indent="0" algn="just">
              <a:lnSpc>
                <a:spcPct val="100000"/>
              </a:lnSpc>
              <a:spcBef>
                <a:spcPts val="0"/>
              </a:spcBef>
              <a:buNone/>
            </a:pPr>
            <a:r>
              <a:rPr lang="it-IT" sz="2200" b="1" dirty="0">
                <a:solidFill>
                  <a:srgbClr val="7030A0"/>
                </a:solidFill>
                <a:latin typeface="Arial" panose="020B0604020202020204" pitchFamily="34" charset="0"/>
                <a:cs typeface="Arial" panose="020B0604020202020204" pitchFamily="34" charset="0"/>
              </a:rPr>
              <a:t>Art. 1711. </a:t>
            </a:r>
            <a:r>
              <a:rPr lang="it-IT" sz="2200" b="1" dirty="0">
                <a:latin typeface="Arial" panose="020B0604020202020204" pitchFamily="34" charset="0"/>
                <a:cs typeface="Arial" panose="020B0604020202020204" pitchFamily="34" charset="0"/>
              </a:rPr>
              <a:t>Queste due specie di locazioni si suddividono ancora in altre più particolari: si chiama dare a pigione, o a nolo, la locazione delle case, e quella dei mobili; </a:t>
            </a:r>
            <a:r>
              <a:rPr lang="it-IT" sz="2200" b="1" dirty="0" err="1">
                <a:latin typeface="Arial" panose="020B0604020202020204" pitchFamily="34" charset="0"/>
                <a:cs typeface="Arial" panose="020B0604020202020204" pitchFamily="34" charset="0"/>
              </a:rPr>
              <a:t>colonìa</a:t>
            </a:r>
            <a:r>
              <a:rPr lang="it-IT" sz="2200" b="1" dirty="0">
                <a:latin typeface="Arial" panose="020B0604020202020204" pitchFamily="34" charset="0"/>
                <a:cs typeface="Arial" panose="020B0604020202020204" pitchFamily="34" charset="0"/>
              </a:rPr>
              <a:t>, ovvero affittanza, quella dei fondi rurali; prestazione d’opere</a:t>
            </a:r>
            <a:r>
              <a:rPr lang="it-IT" sz="2200" b="1" dirty="0">
                <a:solidFill>
                  <a:srgbClr val="7030A0"/>
                </a:solidFill>
                <a:latin typeface="Arial" panose="020B0604020202020204" pitchFamily="34" charset="0"/>
                <a:cs typeface="Arial" panose="020B0604020202020204" pitchFamily="34" charset="0"/>
              </a:rPr>
              <a:t>, la locazione del lavoro e del servizio.</a:t>
            </a:r>
          </a:p>
          <a:p>
            <a:pPr marL="0" indent="0" algn="ctr">
              <a:lnSpc>
                <a:spcPct val="100000"/>
              </a:lnSpc>
              <a:spcBef>
                <a:spcPts val="0"/>
              </a:spcBef>
              <a:buNone/>
            </a:pPr>
            <a:r>
              <a:rPr lang="it-IT" sz="2200" b="1" dirty="0">
                <a:solidFill>
                  <a:srgbClr val="7030A0"/>
                </a:solidFill>
                <a:latin typeface="Arial" panose="020B0604020202020204" pitchFamily="34" charset="0"/>
                <a:cs typeface="Arial" panose="020B0604020202020204" pitchFamily="34" charset="0"/>
              </a:rPr>
              <a:t>Capo III - Sezione I.</a:t>
            </a:r>
          </a:p>
          <a:p>
            <a:pPr marL="0" indent="0" algn="ctr">
              <a:lnSpc>
                <a:spcPct val="100000"/>
              </a:lnSpc>
              <a:spcBef>
                <a:spcPts val="0"/>
              </a:spcBef>
              <a:buNone/>
            </a:pPr>
            <a:r>
              <a:rPr lang="it-IT" sz="2200" b="1" dirty="0">
                <a:solidFill>
                  <a:srgbClr val="7030A0"/>
                </a:solidFill>
                <a:latin typeface="Arial" panose="020B0604020202020204" pitchFamily="34" charset="0"/>
                <a:cs typeface="Arial" panose="020B0604020202020204" pitchFamily="34" charset="0"/>
              </a:rPr>
              <a:t>Della locazione delle opere de’ domestici e degli </a:t>
            </a:r>
            <a:r>
              <a:rPr lang="it-IT" sz="2200" b="1" dirty="0" err="1">
                <a:solidFill>
                  <a:srgbClr val="7030A0"/>
                </a:solidFill>
                <a:latin typeface="Arial" panose="020B0604020202020204" pitchFamily="34" charset="0"/>
                <a:cs typeface="Arial" panose="020B0604020202020204" pitchFamily="34" charset="0"/>
              </a:rPr>
              <a:t>operaj</a:t>
            </a:r>
            <a:endParaRPr lang="it-IT" sz="2200" b="1" dirty="0">
              <a:solidFill>
                <a:srgbClr val="7030A0"/>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it-IT" sz="2200" b="1" dirty="0">
                <a:solidFill>
                  <a:srgbClr val="7030A0"/>
                </a:solidFill>
                <a:latin typeface="Arial" panose="020B0604020202020204" pitchFamily="34" charset="0"/>
                <a:cs typeface="Arial" panose="020B0604020202020204" pitchFamily="34" charset="0"/>
              </a:rPr>
              <a:t>Art. 1780. </a:t>
            </a:r>
            <a:r>
              <a:rPr lang="it-IT" sz="2200" b="1" dirty="0">
                <a:latin typeface="Arial" panose="020B0604020202020204" pitchFamily="34" charset="0"/>
                <a:cs typeface="Arial" panose="020B0604020202020204" pitchFamily="34" charset="0"/>
              </a:rPr>
              <a:t>Nessuno può obbligare i suoi </a:t>
            </a:r>
            <a:r>
              <a:rPr lang="it-IT" sz="2200" b="1" dirty="0" err="1">
                <a:latin typeface="Arial" panose="020B0604020202020204" pitchFamily="34" charset="0"/>
                <a:cs typeface="Arial" panose="020B0604020202020204" pitchFamily="34" charset="0"/>
              </a:rPr>
              <a:t>servigj</a:t>
            </a:r>
            <a:r>
              <a:rPr lang="it-IT" sz="2200" b="1" dirty="0">
                <a:latin typeface="Arial" panose="020B0604020202020204" pitchFamily="34" charset="0"/>
                <a:cs typeface="Arial" panose="020B0604020202020204" pitchFamily="34" charset="0"/>
              </a:rPr>
              <a:t> che a tempo, o per una determinata  impresa.</a:t>
            </a:r>
          </a:p>
          <a:p>
            <a:pPr marL="0" indent="0" algn="just">
              <a:lnSpc>
                <a:spcPct val="100000"/>
              </a:lnSpc>
              <a:spcBef>
                <a:spcPts val="0"/>
              </a:spcBef>
              <a:buNone/>
            </a:pPr>
            <a:r>
              <a:rPr lang="it-IT" sz="2200" b="1" dirty="0">
                <a:solidFill>
                  <a:srgbClr val="7030A0"/>
                </a:solidFill>
                <a:latin typeface="Arial" panose="020B0604020202020204" pitchFamily="34" charset="0"/>
                <a:cs typeface="Arial" panose="020B0604020202020204" pitchFamily="34" charset="0"/>
              </a:rPr>
              <a:t>Art. 1781. </a:t>
            </a:r>
            <a:r>
              <a:rPr lang="it-IT" sz="2200" b="1" dirty="0">
                <a:latin typeface="Arial" panose="020B0604020202020204" pitchFamily="34" charset="0"/>
                <a:cs typeface="Arial" panose="020B0604020202020204" pitchFamily="34" charset="0"/>
              </a:rPr>
              <a:t>Si presta fede al padrone sopra la sua giurata asserzione: per la quantità delle mercedi; per il pagamento del salario dell’annata scaduta; per le somministrazioni fatte in conto dell’anno corrente.</a:t>
            </a:r>
          </a:p>
        </p:txBody>
      </p:sp>
    </p:spTree>
    <p:extLst>
      <p:ext uri="{BB962C8B-B14F-4D97-AF65-F5344CB8AC3E}">
        <p14:creationId xmlns:p14="http://schemas.microsoft.com/office/powerpoint/2010/main" val="3625743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C6558B-FDCE-0F14-9C55-57FD2E3AC7C4}"/>
              </a:ext>
            </a:extLst>
          </p:cNvPr>
          <p:cNvSpPr>
            <a:spLocks noGrp="1"/>
          </p:cNvSpPr>
          <p:nvPr>
            <p:ph type="title"/>
          </p:nvPr>
        </p:nvSpPr>
        <p:spPr>
          <a:xfrm>
            <a:off x="989214" y="0"/>
            <a:ext cx="10058400" cy="832757"/>
          </a:xfrm>
        </p:spPr>
        <p:txBody>
          <a:bodyPr>
            <a:normAutofit/>
          </a:bodyPr>
          <a:lstStyle/>
          <a:p>
            <a:pPr algn="ctr"/>
            <a:r>
              <a:rPr lang="it-IT" sz="5300" b="1" dirty="0">
                <a:solidFill>
                  <a:srgbClr val="7030A0"/>
                </a:solidFill>
              </a:rPr>
              <a:t>CODICE CIVILE 1865</a:t>
            </a:r>
            <a:endParaRPr lang="it-IT" sz="2700" b="1" dirty="0">
              <a:solidFill>
                <a:srgbClr val="7030A0"/>
              </a:solidFill>
            </a:endParaRPr>
          </a:p>
        </p:txBody>
      </p:sp>
      <p:sp>
        <p:nvSpPr>
          <p:cNvPr id="3" name="Segnaposto contenuto 2">
            <a:extLst>
              <a:ext uri="{FF2B5EF4-FFF2-40B4-BE49-F238E27FC236}">
                <a16:creationId xmlns:a16="http://schemas.microsoft.com/office/drawing/2014/main" id="{46432E93-277B-565F-F30E-358E552F341F}"/>
              </a:ext>
            </a:extLst>
          </p:cNvPr>
          <p:cNvSpPr>
            <a:spLocks noGrp="1"/>
          </p:cNvSpPr>
          <p:nvPr>
            <p:ph idx="1"/>
          </p:nvPr>
        </p:nvSpPr>
        <p:spPr>
          <a:xfrm>
            <a:off x="0" y="702129"/>
            <a:ext cx="12036829" cy="5845627"/>
          </a:xfrm>
        </p:spPr>
        <p:txBody>
          <a:bodyPr>
            <a:normAutofit/>
          </a:bodyPr>
          <a:lstStyle/>
          <a:p>
            <a:pPr marL="0" indent="0" algn="ctr">
              <a:lnSpc>
                <a:spcPct val="100000"/>
              </a:lnSpc>
              <a:spcBef>
                <a:spcPts val="0"/>
              </a:spcBef>
              <a:buNone/>
            </a:pPr>
            <a:r>
              <a:rPr lang="it-IT" sz="2600" b="1" dirty="0">
                <a:solidFill>
                  <a:srgbClr val="7030A0"/>
                </a:solidFill>
                <a:latin typeface="+mj-lt"/>
              </a:rPr>
              <a:t>Titolo IX</a:t>
            </a:r>
          </a:p>
          <a:p>
            <a:pPr marL="0" indent="0" algn="ctr">
              <a:lnSpc>
                <a:spcPct val="100000"/>
              </a:lnSpc>
              <a:spcBef>
                <a:spcPts val="0"/>
              </a:spcBef>
              <a:buNone/>
            </a:pPr>
            <a:r>
              <a:rPr lang="it-IT" sz="2600" b="1" dirty="0">
                <a:solidFill>
                  <a:srgbClr val="7030A0"/>
                </a:solidFill>
                <a:latin typeface="+mj-lt"/>
              </a:rPr>
              <a:t>Del contratto di locazione</a:t>
            </a:r>
          </a:p>
          <a:p>
            <a:pPr marL="0" indent="0" algn="ctr">
              <a:lnSpc>
                <a:spcPct val="100000"/>
              </a:lnSpc>
              <a:spcBef>
                <a:spcPts val="0"/>
              </a:spcBef>
              <a:buNone/>
            </a:pPr>
            <a:r>
              <a:rPr lang="it-IT" sz="2600" b="1" dirty="0">
                <a:solidFill>
                  <a:srgbClr val="7030A0"/>
                </a:solidFill>
                <a:latin typeface="+mj-lt"/>
              </a:rPr>
              <a:t>Capo I</a:t>
            </a:r>
          </a:p>
          <a:p>
            <a:pPr marL="0" indent="0" algn="just">
              <a:lnSpc>
                <a:spcPct val="100000"/>
              </a:lnSpc>
              <a:spcBef>
                <a:spcPts val="0"/>
              </a:spcBef>
              <a:buNone/>
            </a:pPr>
            <a:r>
              <a:rPr lang="it-IT" sz="2200" b="1" dirty="0">
                <a:solidFill>
                  <a:srgbClr val="7030A0"/>
                </a:solidFill>
                <a:latin typeface="Arial" panose="020B0604020202020204" pitchFamily="34" charset="0"/>
                <a:cs typeface="Arial" panose="020B0604020202020204" pitchFamily="34" charset="0"/>
              </a:rPr>
              <a:t>Art. 1568</a:t>
            </a:r>
            <a:r>
              <a:rPr lang="it-IT" sz="2200" b="1" dirty="0">
                <a:latin typeface="Arial" panose="020B0604020202020204" pitchFamily="34" charset="0"/>
                <a:cs typeface="Arial" panose="020B0604020202020204" pitchFamily="34" charset="0"/>
              </a:rPr>
              <a:t>. Il contratto di locazione ha per oggetto le cose e le opere.</a:t>
            </a:r>
          </a:p>
          <a:p>
            <a:pPr marL="0" indent="0" algn="just">
              <a:lnSpc>
                <a:spcPct val="100000"/>
              </a:lnSpc>
              <a:spcBef>
                <a:spcPts val="0"/>
              </a:spcBef>
              <a:buNone/>
            </a:pPr>
            <a:r>
              <a:rPr lang="it-IT" sz="2200" b="1" dirty="0">
                <a:solidFill>
                  <a:srgbClr val="7030A0"/>
                </a:solidFill>
                <a:latin typeface="Arial" panose="020B0604020202020204" pitchFamily="34" charset="0"/>
                <a:cs typeface="Arial" panose="020B0604020202020204" pitchFamily="34" charset="0"/>
              </a:rPr>
              <a:t>Art. 1569</a:t>
            </a:r>
            <a:r>
              <a:rPr lang="it-IT" sz="2200" b="1" dirty="0">
                <a:latin typeface="Arial" panose="020B0604020202020204" pitchFamily="34" charset="0"/>
                <a:cs typeface="Arial" panose="020B0604020202020204" pitchFamily="34" charset="0"/>
              </a:rPr>
              <a:t>. La locazione delle cose è un contratto, col quale una delle parti contraenti si obbliga di far godere all’altra di una cosa per un determinato tempo e mediante un determinato prezzo che questa si obbliga di pagarle.</a:t>
            </a:r>
          </a:p>
          <a:p>
            <a:pPr marL="0" indent="0" algn="just">
              <a:lnSpc>
                <a:spcPct val="100000"/>
              </a:lnSpc>
              <a:spcBef>
                <a:spcPts val="0"/>
              </a:spcBef>
              <a:buNone/>
            </a:pPr>
            <a:r>
              <a:rPr lang="it-IT" sz="2200" b="1" dirty="0">
                <a:solidFill>
                  <a:srgbClr val="7030A0"/>
                </a:solidFill>
                <a:latin typeface="Arial" panose="020B0604020202020204" pitchFamily="34" charset="0"/>
                <a:cs typeface="Arial" panose="020B0604020202020204" pitchFamily="34" charset="0"/>
              </a:rPr>
              <a:t>Art. 1570</a:t>
            </a:r>
            <a:r>
              <a:rPr lang="it-IT" sz="2200" b="1" dirty="0">
                <a:latin typeface="Arial" panose="020B0604020202020204" pitchFamily="34" charset="0"/>
                <a:cs typeface="Arial" panose="020B0604020202020204" pitchFamily="34" charset="0"/>
              </a:rPr>
              <a:t>. La locazione delle opere è un contrato, per cui una delle parti si obbliga a fare per l’altra una cosa mediante la pattuita mercede.</a:t>
            </a:r>
          </a:p>
          <a:p>
            <a:pPr marL="0" indent="0" algn="ctr">
              <a:lnSpc>
                <a:spcPct val="100000"/>
              </a:lnSpc>
              <a:spcBef>
                <a:spcPts val="0"/>
              </a:spcBef>
              <a:buNone/>
            </a:pPr>
            <a:r>
              <a:rPr lang="it-IT" sz="2600" b="1" dirty="0">
                <a:solidFill>
                  <a:srgbClr val="7030A0"/>
                </a:solidFill>
                <a:latin typeface="+mj-lt"/>
              </a:rPr>
              <a:t>Capo III</a:t>
            </a:r>
          </a:p>
          <a:p>
            <a:pPr marL="0" indent="0" algn="just">
              <a:lnSpc>
                <a:spcPct val="100000"/>
              </a:lnSpc>
              <a:spcBef>
                <a:spcPts val="0"/>
              </a:spcBef>
              <a:buNone/>
            </a:pPr>
            <a:r>
              <a:rPr lang="it-IT" sz="2200" b="1" dirty="0">
                <a:solidFill>
                  <a:srgbClr val="7030A0"/>
                </a:solidFill>
                <a:latin typeface="Arial" panose="020B0604020202020204" pitchFamily="34" charset="0"/>
                <a:cs typeface="Arial" panose="020B0604020202020204" pitchFamily="34" charset="0"/>
              </a:rPr>
              <a:t>Art. 1627</a:t>
            </a:r>
            <a:r>
              <a:rPr lang="it-IT" sz="2200" b="1" dirty="0">
                <a:latin typeface="Arial" panose="020B0604020202020204" pitchFamily="34" charset="0"/>
                <a:cs typeface="Arial" panose="020B0604020202020204" pitchFamily="34" charset="0"/>
              </a:rPr>
              <a:t>. Vi sono tre principali specie di locazione di opere e d’industria: 1) quella per cui le persone obbligano la propria opera all’altrui servizio; 2) quella de’ vetturini sì per terra come per acqua, che s’incaricano del trasporto delle persone e delle cose; 3) quella degli imprenditori di opere ad appalto o cottimo.</a:t>
            </a:r>
          </a:p>
          <a:p>
            <a:pPr marL="0" indent="0" algn="just">
              <a:lnSpc>
                <a:spcPct val="100000"/>
              </a:lnSpc>
              <a:spcBef>
                <a:spcPts val="0"/>
              </a:spcBef>
              <a:buNone/>
            </a:pPr>
            <a:r>
              <a:rPr lang="it-IT" sz="2200" b="1" dirty="0">
                <a:solidFill>
                  <a:srgbClr val="7030A0"/>
                </a:solidFill>
                <a:latin typeface="Arial" panose="020B0604020202020204" pitchFamily="34" charset="0"/>
                <a:cs typeface="Arial" panose="020B0604020202020204" pitchFamily="34" charset="0"/>
              </a:rPr>
              <a:t>Art. 1628</a:t>
            </a:r>
            <a:r>
              <a:rPr lang="it-IT" sz="2200" b="1" dirty="0">
                <a:latin typeface="Arial" panose="020B0604020202020204" pitchFamily="34" charset="0"/>
                <a:cs typeface="Arial" panose="020B0604020202020204" pitchFamily="34" charset="0"/>
              </a:rPr>
              <a:t>. </a:t>
            </a:r>
            <a:r>
              <a:rPr lang="it-IT" sz="2200" b="1" dirty="0">
                <a:solidFill>
                  <a:srgbClr val="7030A0"/>
                </a:solidFill>
                <a:latin typeface="Arial" panose="020B0604020202020204" pitchFamily="34" charset="0"/>
                <a:cs typeface="Arial" panose="020B0604020202020204" pitchFamily="34" charset="0"/>
              </a:rPr>
              <a:t>Nessuno può obbligare la propria opera all’altrui servizio che a tempo, o per una determinata impresa.</a:t>
            </a:r>
          </a:p>
        </p:txBody>
      </p:sp>
    </p:spTree>
    <p:extLst>
      <p:ext uri="{BB962C8B-B14F-4D97-AF65-F5344CB8AC3E}">
        <p14:creationId xmlns:p14="http://schemas.microsoft.com/office/powerpoint/2010/main" val="4023074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C6558B-FDCE-0F14-9C55-57FD2E3AC7C4}"/>
              </a:ext>
            </a:extLst>
          </p:cNvPr>
          <p:cNvSpPr>
            <a:spLocks noGrp="1"/>
          </p:cNvSpPr>
          <p:nvPr>
            <p:ph type="title"/>
          </p:nvPr>
        </p:nvSpPr>
        <p:spPr>
          <a:xfrm>
            <a:off x="989214" y="0"/>
            <a:ext cx="10058400" cy="832757"/>
          </a:xfrm>
        </p:spPr>
        <p:txBody>
          <a:bodyPr>
            <a:normAutofit/>
          </a:bodyPr>
          <a:lstStyle/>
          <a:p>
            <a:pPr algn="ctr"/>
            <a:r>
              <a:rPr lang="it-IT" sz="5300" b="1" dirty="0">
                <a:solidFill>
                  <a:srgbClr val="7030A0"/>
                </a:solidFill>
              </a:rPr>
              <a:t>CONTRATTO D’IMPIEGO PRIVATO</a:t>
            </a:r>
            <a:endParaRPr lang="it-IT" sz="2700" b="1" dirty="0">
              <a:solidFill>
                <a:srgbClr val="7030A0"/>
              </a:solidFill>
            </a:endParaRPr>
          </a:p>
        </p:txBody>
      </p:sp>
      <p:sp>
        <p:nvSpPr>
          <p:cNvPr id="3" name="Segnaposto contenuto 2">
            <a:extLst>
              <a:ext uri="{FF2B5EF4-FFF2-40B4-BE49-F238E27FC236}">
                <a16:creationId xmlns:a16="http://schemas.microsoft.com/office/drawing/2014/main" id="{46432E93-277B-565F-F30E-358E552F341F}"/>
              </a:ext>
            </a:extLst>
          </p:cNvPr>
          <p:cNvSpPr>
            <a:spLocks noGrp="1"/>
          </p:cNvSpPr>
          <p:nvPr>
            <p:ph idx="1"/>
          </p:nvPr>
        </p:nvSpPr>
        <p:spPr>
          <a:xfrm>
            <a:off x="-1" y="898070"/>
            <a:ext cx="12036829" cy="5845627"/>
          </a:xfrm>
        </p:spPr>
        <p:txBody>
          <a:bodyPr>
            <a:normAutofit fontScale="92500" lnSpcReduction="10000"/>
          </a:bodyPr>
          <a:lstStyle/>
          <a:p>
            <a:pPr marL="0" indent="0" algn="ctr">
              <a:lnSpc>
                <a:spcPct val="100000"/>
              </a:lnSpc>
              <a:spcBef>
                <a:spcPts val="0"/>
              </a:spcBef>
              <a:buNone/>
            </a:pPr>
            <a:r>
              <a:rPr lang="it-IT" sz="2600" b="1" dirty="0">
                <a:solidFill>
                  <a:srgbClr val="7030A0"/>
                </a:solidFill>
                <a:latin typeface="+mj-lt"/>
              </a:rPr>
              <a:t>R.D.L. 13 novembre 1924. n. 1825</a:t>
            </a:r>
          </a:p>
          <a:p>
            <a:pPr marL="0" indent="261938" algn="just">
              <a:lnSpc>
                <a:spcPct val="100000"/>
              </a:lnSpc>
              <a:spcBef>
                <a:spcPts val="0"/>
              </a:spcBef>
              <a:buNone/>
            </a:pPr>
            <a:r>
              <a:rPr lang="it-IT" sz="2200" b="1" dirty="0">
                <a:solidFill>
                  <a:srgbClr val="7030A0"/>
                </a:solidFill>
                <a:latin typeface="Arial" panose="020B0604020202020204" pitchFamily="34" charset="0"/>
                <a:cs typeface="Arial" panose="020B0604020202020204" pitchFamily="34" charset="0"/>
              </a:rPr>
              <a:t>Art. 1</a:t>
            </a:r>
            <a:r>
              <a:rPr lang="it-IT" sz="2200" b="1" dirty="0">
                <a:latin typeface="Arial" panose="020B0604020202020204" pitchFamily="34" charset="0"/>
                <a:cs typeface="Arial" panose="020B0604020202020204" pitchFamily="34" charset="0"/>
              </a:rPr>
              <a:t>. </a:t>
            </a:r>
            <a:r>
              <a:rPr lang="it-IT" sz="2300" b="1" dirty="0">
                <a:latin typeface="Arial" panose="020B0604020202020204" pitchFamily="34" charset="0"/>
                <a:cs typeface="Arial" panose="020B0604020202020204" pitchFamily="34" charset="0"/>
              </a:rPr>
              <a:t>Il contratto d'impiego privato, di cui nel presente decreto, è quello per il quale una società o un privato, gestori di un'azienda, assumono al servizio dell'azienda stessa, normalmente a tempo indeterminato, l'attività professionale dell'altro contraente, con funzioni di collaborazione tanto di concetto che di ordine, eccettuata pertanto ogni prestazione che sia semplicemente di mano d'opera.</a:t>
            </a:r>
          </a:p>
          <a:p>
            <a:pPr marL="0" indent="261938" algn="just">
              <a:lnSpc>
                <a:spcPct val="100000"/>
              </a:lnSpc>
              <a:spcBef>
                <a:spcPts val="0"/>
              </a:spcBef>
              <a:buNone/>
            </a:pPr>
            <a:r>
              <a:rPr lang="it-IT" sz="2300" b="1" dirty="0">
                <a:latin typeface="Arial" panose="020B0604020202020204" pitchFamily="34" charset="0"/>
                <a:cs typeface="Arial" panose="020B0604020202020204" pitchFamily="34" charset="0"/>
              </a:rPr>
              <a:t>Il contratto d'impiego privato può anche essere fatto </a:t>
            </a:r>
            <a:r>
              <a:rPr lang="it-IT" sz="2300" b="1" dirty="0">
                <a:solidFill>
                  <a:srgbClr val="7030A0"/>
                </a:solidFill>
                <a:latin typeface="Arial" panose="020B0604020202020204" pitchFamily="34" charset="0"/>
                <a:cs typeface="Arial" panose="020B0604020202020204" pitchFamily="34" charset="0"/>
              </a:rPr>
              <a:t>con </a:t>
            </a:r>
            <a:r>
              <a:rPr lang="it-IT" sz="2300" b="1" dirty="0" err="1">
                <a:solidFill>
                  <a:srgbClr val="7030A0"/>
                </a:solidFill>
                <a:latin typeface="Arial" panose="020B0604020202020204" pitchFamily="34" charset="0"/>
                <a:cs typeface="Arial" panose="020B0604020202020204" pitchFamily="34" charset="0"/>
              </a:rPr>
              <a:t>prefissione</a:t>
            </a:r>
            <a:r>
              <a:rPr lang="it-IT" sz="2300" b="1" dirty="0">
                <a:solidFill>
                  <a:srgbClr val="7030A0"/>
                </a:solidFill>
                <a:latin typeface="Arial" panose="020B0604020202020204" pitchFamily="34" charset="0"/>
                <a:cs typeface="Arial" panose="020B0604020202020204" pitchFamily="34" charset="0"/>
              </a:rPr>
              <a:t> di termine</a:t>
            </a:r>
            <a:r>
              <a:rPr lang="it-IT" sz="2300" b="1" dirty="0">
                <a:latin typeface="Arial" panose="020B0604020202020204" pitchFamily="34" charset="0"/>
                <a:cs typeface="Arial" panose="020B0604020202020204" pitchFamily="34" charset="0"/>
              </a:rPr>
              <a:t>; tuttavia saranno applicabili in tal caso le disposizioni del presente decreto che presuppongono il contratto a tempo indeterminato, </a:t>
            </a:r>
            <a:r>
              <a:rPr lang="it-IT" sz="2300" b="1" dirty="0">
                <a:solidFill>
                  <a:srgbClr val="7030A0"/>
                </a:solidFill>
                <a:latin typeface="Arial" panose="020B0604020202020204" pitchFamily="34" charset="0"/>
                <a:cs typeface="Arial" panose="020B0604020202020204" pitchFamily="34" charset="0"/>
              </a:rPr>
              <a:t>quando l'aggiunzione del termine non risulti giustificata dalla specialità del rapporto</a:t>
            </a:r>
            <a:r>
              <a:rPr lang="it-IT" sz="2300" b="1" dirty="0">
                <a:latin typeface="Arial" panose="020B0604020202020204" pitchFamily="34" charset="0"/>
                <a:cs typeface="Arial" panose="020B0604020202020204" pitchFamily="34" charset="0"/>
              </a:rPr>
              <a:t> ed apparisca invece fatta per eludere le disposizioni del decreto</a:t>
            </a:r>
            <a:r>
              <a:rPr lang="it-IT" sz="2300" b="1" dirty="0">
                <a:solidFill>
                  <a:srgbClr val="7030A0"/>
                </a:solidFill>
                <a:latin typeface="Arial" panose="020B0604020202020204" pitchFamily="34" charset="0"/>
                <a:cs typeface="Arial" panose="020B0604020202020204" pitchFamily="34" charset="0"/>
              </a:rPr>
              <a:t>.</a:t>
            </a:r>
          </a:p>
          <a:p>
            <a:pPr marL="0" indent="261938" algn="just">
              <a:lnSpc>
                <a:spcPct val="100000"/>
              </a:lnSpc>
              <a:spcBef>
                <a:spcPts val="0"/>
              </a:spcBef>
              <a:buNone/>
            </a:pPr>
            <a:r>
              <a:rPr lang="it-IT" sz="2400" b="1" dirty="0">
                <a:solidFill>
                  <a:srgbClr val="7030A0"/>
                </a:solidFill>
                <a:latin typeface="Arial" panose="020B0604020202020204" pitchFamily="34" charset="0"/>
                <a:cs typeface="Arial" panose="020B0604020202020204" pitchFamily="34" charset="0"/>
              </a:rPr>
              <a:t>Art. </a:t>
            </a:r>
            <a:r>
              <a:rPr lang="it-IT" sz="2300" b="1" dirty="0">
                <a:solidFill>
                  <a:srgbClr val="7030A0"/>
                </a:solidFill>
                <a:latin typeface="Arial" panose="020B0604020202020204" pitchFamily="34" charset="0"/>
                <a:cs typeface="Arial" panose="020B0604020202020204" pitchFamily="34" charset="0"/>
              </a:rPr>
              <a:t>2. </a:t>
            </a:r>
            <a:r>
              <a:rPr lang="it-IT" sz="2300" b="1" dirty="0">
                <a:latin typeface="Arial" panose="020B0604020202020204" pitchFamily="34" charset="0"/>
                <a:cs typeface="Arial" panose="020B0604020202020204" pitchFamily="34" charset="0"/>
              </a:rPr>
              <a:t>Le disposizioni del presente decreto si applicano anche agli impiegati di enti morali. </a:t>
            </a:r>
          </a:p>
          <a:p>
            <a:pPr marL="0" indent="261938" algn="just">
              <a:lnSpc>
                <a:spcPct val="100000"/>
              </a:lnSpc>
              <a:spcBef>
                <a:spcPts val="0"/>
              </a:spcBef>
              <a:buNone/>
            </a:pPr>
            <a:r>
              <a:rPr lang="it-IT" sz="2400" b="1" dirty="0">
                <a:solidFill>
                  <a:srgbClr val="7030A0"/>
                </a:solidFill>
                <a:latin typeface="Arial" panose="020B0604020202020204" pitchFamily="34" charset="0"/>
                <a:cs typeface="Arial" panose="020B0604020202020204" pitchFamily="34" charset="0"/>
              </a:rPr>
              <a:t>Art. </a:t>
            </a:r>
            <a:r>
              <a:rPr lang="it-IT" sz="2300" b="1" dirty="0">
                <a:solidFill>
                  <a:srgbClr val="7030A0"/>
                </a:solidFill>
                <a:latin typeface="Arial" panose="020B0604020202020204" pitchFamily="34" charset="0"/>
                <a:cs typeface="Arial" panose="020B0604020202020204" pitchFamily="34" charset="0"/>
              </a:rPr>
              <a:t>9. </a:t>
            </a:r>
            <a:r>
              <a:rPr lang="it-IT" sz="2300" b="1" dirty="0">
                <a:latin typeface="Arial" panose="020B0604020202020204" pitchFamily="34" charset="0"/>
                <a:cs typeface="Arial" panose="020B0604020202020204" pitchFamily="34" charset="0"/>
              </a:rPr>
              <a:t>Oltre al preavviso nei termini come sopra stabiliti, o in difetto, oltre alla indennità corrispondente, è in ogni caso dovuta una indennità non inferiore alla metà dell'importo di tante mensualità di stipendio per quanti sono gli anni di servizio prestati.</a:t>
            </a:r>
          </a:p>
          <a:p>
            <a:pPr marL="0" indent="0" algn="just">
              <a:lnSpc>
                <a:spcPct val="100000"/>
              </a:lnSpc>
              <a:spcBef>
                <a:spcPts val="0"/>
              </a:spcBef>
              <a:buNone/>
            </a:pPr>
            <a:endParaRPr lang="it-IT" sz="2200" b="1" u="sng" dirty="0">
              <a:solidFill>
                <a:srgbClr val="7030A0"/>
              </a:solidFill>
              <a:latin typeface="Arial" panose="020B0604020202020204" pitchFamily="34" charset="0"/>
              <a:cs typeface="Arial" panose="020B0604020202020204" pitchFamily="34" charset="0"/>
            </a:endParaRPr>
          </a:p>
          <a:p>
            <a:pPr algn="just">
              <a:lnSpc>
                <a:spcPct val="100000"/>
              </a:lnSpc>
              <a:spcBef>
                <a:spcPts val="0"/>
              </a:spcBef>
              <a:buClr>
                <a:srgbClr val="7030A0"/>
              </a:buClr>
              <a:buFont typeface="Wingdings" panose="05000000000000000000" pitchFamily="2" charset="2"/>
              <a:buChar char="Ø"/>
            </a:pPr>
            <a:r>
              <a:rPr lang="it-IT" sz="2200" b="1" u="sng" dirty="0">
                <a:solidFill>
                  <a:srgbClr val="7030A0"/>
                </a:solidFill>
                <a:latin typeface="Arial" panose="020B0604020202020204" pitchFamily="34" charset="0"/>
                <a:cs typeface="Arial" panose="020B0604020202020204" pitchFamily="34" charset="0"/>
              </a:rPr>
              <a:t> </a:t>
            </a:r>
            <a:r>
              <a:rPr lang="it-IT" sz="2600" b="1" u="sng" dirty="0">
                <a:solidFill>
                  <a:srgbClr val="7030A0"/>
                </a:solidFill>
                <a:latin typeface="Arial" panose="020B0604020202020204" pitchFamily="34" charset="0"/>
                <a:cs typeface="Arial" panose="020B0604020202020204" pitchFamily="34" charset="0"/>
              </a:rPr>
              <a:t>Presupposto ontologico del tempo determinato</a:t>
            </a:r>
          </a:p>
          <a:p>
            <a:pPr algn="just">
              <a:lnSpc>
                <a:spcPct val="100000"/>
              </a:lnSpc>
              <a:spcBef>
                <a:spcPts val="0"/>
              </a:spcBef>
              <a:buClr>
                <a:srgbClr val="7030A0"/>
              </a:buClr>
              <a:buFont typeface="Wingdings" panose="05000000000000000000" pitchFamily="2" charset="2"/>
              <a:buChar char="Ø"/>
            </a:pPr>
            <a:r>
              <a:rPr lang="it-IT" sz="2600" b="1" u="sng" dirty="0">
                <a:solidFill>
                  <a:srgbClr val="7030A0"/>
                </a:solidFill>
                <a:latin typeface="Arial" panose="020B0604020202020204" pitchFamily="34" charset="0"/>
                <a:cs typeface="Arial" panose="020B0604020202020204" pitchFamily="34" charset="0"/>
              </a:rPr>
              <a:t> Limitazione ai rapporti aziendali e con enti non commerciali</a:t>
            </a:r>
          </a:p>
          <a:p>
            <a:pPr algn="just">
              <a:lnSpc>
                <a:spcPct val="100000"/>
              </a:lnSpc>
              <a:spcBef>
                <a:spcPts val="0"/>
              </a:spcBef>
              <a:buClr>
                <a:srgbClr val="7030A0"/>
              </a:buClr>
              <a:buFont typeface="Wingdings" panose="05000000000000000000" pitchFamily="2" charset="2"/>
              <a:buChar char="Ø"/>
            </a:pPr>
            <a:r>
              <a:rPr lang="it-IT" sz="2600" b="1" u="sng" dirty="0">
                <a:solidFill>
                  <a:srgbClr val="7030A0"/>
                </a:solidFill>
                <a:latin typeface="Arial" panose="020B0604020202020204" pitchFamily="34" charset="0"/>
                <a:cs typeface="Arial" panose="020B0604020202020204" pitchFamily="34" charset="0"/>
              </a:rPr>
              <a:t> Esclusione degli operai e dei dirigenti</a:t>
            </a:r>
          </a:p>
          <a:p>
            <a:pPr algn="just">
              <a:lnSpc>
                <a:spcPct val="100000"/>
              </a:lnSpc>
              <a:spcBef>
                <a:spcPts val="0"/>
              </a:spcBef>
              <a:buClr>
                <a:srgbClr val="7030A0"/>
              </a:buClr>
              <a:buFont typeface="Wingdings" panose="05000000000000000000" pitchFamily="2" charset="2"/>
              <a:buChar char="Ø"/>
            </a:pPr>
            <a:r>
              <a:rPr lang="it-IT" sz="2600" b="1" u="sng" dirty="0">
                <a:solidFill>
                  <a:srgbClr val="7030A0"/>
                </a:solidFill>
                <a:latin typeface="Arial" panose="020B0604020202020204" pitchFamily="34" charset="0"/>
                <a:cs typeface="Arial" panose="020B0604020202020204" pitchFamily="34" charset="0"/>
              </a:rPr>
              <a:t> Strumenti dissuasivi del licenziamento nel tempo indeterminato</a:t>
            </a:r>
          </a:p>
        </p:txBody>
      </p:sp>
    </p:spTree>
    <p:extLst>
      <p:ext uri="{BB962C8B-B14F-4D97-AF65-F5344CB8AC3E}">
        <p14:creationId xmlns:p14="http://schemas.microsoft.com/office/powerpoint/2010/main" val="3495075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C6558B-FDCE-0F14-9C55-57FD2E3AC7C4}"/>
              </a:ext>
            </a:extLst>
          </p:cNvPr>
          <p:cNvSpPr>
            <a:spLocks noGrp="1"/>
          </p:cNvSpPr>
          <p:nvPr>
            <p:ph type="title"/>
          </p:nvPr>
        </p:nvSpPr>
        <p:spPr>
          <a:xfrm>
            <a:off x="989214" y="0"/>
            <a:ext cx="10058400" cy="832757"/>
          </a:xfrm>
        </p:spPr>
        <p:txBody>
          <a:bodyPr>
            <a:normAutofit/>
          </a:bodyPr>
          <a:lstStyle/>
          <a:p>
            <a:pPr algn="ctr"/>
            <a:r>
              <a:rPr lang="it-IT" sz="5300" b="1" dirty="0">
                <a:solidFill>
                  <a:srgbClr val="7030A0"/>
                </a:solidFill>
              </a:rPr>
              <a:t>Legge n. 230/1962</a:t>
            </a:r>
            <a:endParaRPr lang="it-IT" sz="2700" b="1" dirty="0">
              <a:solidFill>
                <a:srgbClr val="7030A0"/>
              </a:solidFill>
            </a:endParaRPr>
          </a:p>
        </p:txBody>
      </p:sp>
      <p:sp>
        <p:nvSpPr>
          <p:cNvPr id="3" name="Segnaposto contenuto 2">
            <a:extLst>
              <a:ext uri="{FF2B5EF4-FFF2-40B4-BE49-F238E27FC236}">
                <a16:creationId xmlns:a16="http://schemas.microsoft.com/office/drawing/2014/main" id="{46432E93-277B-565F-F30E-358E552F341F}"/>
              </a:ext>
            </a:extLst>
          </p:cNvPr>
          <p:cNvSpPr>
            <a:spLocks noGrp="1"/>
          </p:cNvSpPr>
          <p:nvPr>
            <p:ph idx="1"/>
          </p:nvPr>
        </p:nvSpPr>
        <p:spPr>
          <a:xfrm>
            <a:off x="-1" y="898070"/>
            <a:ext cx="12036829" cy="5845627"/>
          </a:xfrm>
        </p:spPr>
        <p:txBody>
          <a:bodyPr>
            <a:normAutofit lnSpcReduction="10000"/>
          </a:bodyPr>
          <a:lstStyle/>
          <a:p>
            <a:pPr marL="0" indent="0" algn="ctr">
              <a:lnSpc>
                <a:spcPct val="100000"/>
              </a:lnSpc>
              <a:spcBef>
                <a:spcPts val="0"/>
              </a:spcBef>
              <a:buNone/>
            </a:pPr>
            <a:r>
              <a:rPr lang="it-IT" sz="2600" b="1" dirty="0">
                <a:solidFill>
                  <a:srgbClr val="7030A0"/>
                </a:solidFill>
                <a:latin typeface="+mj-lt"/>
              </a:rPr>
              <a:t>Disciplina del contratto di  lavoro a tempo determinato </a:t>
            </a:r>
          </a:p>
          <a:p>
            <a:pPr marL="0" indent="0" algn="ctr">
              <a:lnSpc>
                <a:spcPct val="120000"/>
              </a:lnSpc>
              <a:spcBef>
                <a:spcPts val="0"/>
              </a:spcBef>
              <a:buNone/>
            </a:pPr>
            <a:r>
              <a:rPr lang="it-IT" sz="2200" b="1" dirty="0">
                <a:latin typeface="Arial" panose="020B0604020202020204" pitchFamily="34" charset="0"/>
                <a:cs typeface="Arial" panose="020B0604020202020204" pitchFamily="34" charset="0"/>
              </a:rPr>
              <a:t>Art. 1</a:t>
            </a:r>
          </a:p>
          <a:p>
            <a:pPr marL="0" indent="358775" algn="just">
              <a:lnSpc>
                <a:spcPct val="120000"/>
              </a:lnSpc>
              <a:spcBef>
                <a:spcPts val="0"/>
              </a:spcBef>
              <a:buNone/>
            </a:pPr>
            <a:r>
              <a:rPr lang="it-IT" sz="2200" b="1" dirty="0">
                <a:latin typeface="Arial" panose="020B0604020202020204" pitchFamily="34" charset="0"/>
                <a:cs typeface="Arial" panose="020B0604020202020204" pitchFamily="34" charset="0"/>
              </a:rPr>
              <a:t>  Il contratto di lavoro si reputa a tempo indeterminato, salvo le eccezioni appresso indicate.</a:t>
            </a:r>
          </a:p>
          <a:p>
            <a:pPr marL="0" indent="358775" algn="just">
              <a:lnSpc>
                <a:spcPct val="120000"/>
              </a:lnSpc>
              <a:spcBef>
                <a:spcPts val="0"/>
              </a:spcBef>
              <a:buNone/>
            </a:pPr>
            <a:r>
              <a:rPr lang="it-IT" sz="2200" b="1" dirty="0">
                <a:latin typeface="Arial" panose="020B0604020202020204" pitchFamily="34" charset="0"/>
                <a:cs typeface="Arial" panose="020B0604020202020204" pitchFamily="34" charset="0"/>
              </a:rPr>
              <a:t>È consentita l'apposizione di un termine alla durata del contratto;</a:t>
            </a:r>
          </a:p>
          <a:p>
            <a:pPr marL="0" indent="358775" algn="just">
              <a:lnSpc>
                <a:spcPct val="120000"/>
              </a:lnSpc>
              <a:spcBef>
                <a:spcPts val="0"/>
              </a:spcBef>
              <a:buNone/>
            </a:pPr>
            <a:r>
              <a:rPr lang="it-IT" sz="2200" b="1" dirty="0">
                <a:latin typeface="Arial" panose="020B0604020202020204" pitchFamily="34" charset="0"/>
                <a:cs typeface="Arial" panose="020B0604020202020204" pitchFamily="34" charset="0"/>
              </a:rPr>
              <a:t>a) quando ciò sia richiesto dalla speciale natura dell'attività lavorativa derivante dal carattere stagionale della medesima;</a:t>
            </a:r>
          </a:p>
          <a:p>
            <a:pPr marL="0" indent="358775" algn="just">
              <a:lnSpc>
                <a:spcPct val="120000"/>
              </a:lnSpc>
              <a:spcBef>
                <a:spcPts val="0"/>
              </a:spcBef>
              <a:buNone/>
            </a:pPr>
            <a:r>
              <a:rPr lang="it-IT" sz="2200" b="1" dirty="0">
                <a:latin typeface="Arial" panose="020B0604020202020204" pitchFamily="34" charset="0"/>
                <a:cs typeface="Arial" panose="020B0604020202020204" pitchFamily="34" charset="0"/>
              </a:rPr>
              <a:t>b) quando l'assunzione abbia luogo per sostituire lavoratori assenti e per i quali sussiste il diritto alla conservazione del posto, sempreché nel contratto di lavoro a termine sia indicato il nome del lavoratore sostituito e la causa della sua sostituzione;</a:t>
            </a:r>
          </a:p>
          <a:p>
            <a:pPr marL="0" indent="358775" algn="just">
              <a:lnSpc>
                <a:spcPct val="120000"/>
              </a:lnSpc>
              <a:spcBef>
                <a:spcPts val="0"/>
              </a:spcBef>
              <a:buNone/>
            </a:pPr>
            <a:r>
              <a:rPr lang="it-IT" sz="2200" b="1" dirty="0">
                <a:latin typeface="Arial" panose="020B0604020202020204" pitchFamily="34" charset="0"/>
                <a:cs typeface="Arial" panose="020B0604020202020204" pitchFamily="34" charset="0"/>
              </a:rPr>
              <a:t>c) quando l'assunzione abbia luogo per la esecuzione di un'opera o di un servizio definiti e predeterminati nel tempo aventi carattere straordinario od occasionale;</a:t>
            </a:r>
          </a:p>
          <a:p>
            <a:pPr marL="0" indent="358775" algn="just">
              <a:lnSpc>
                <a:spcPct val="120000"/>
              </a:lnSpc>
              <a:spcBef>
                <a:spcPts val="0"/>
              </a:spcBef>
              <a:buNone/>
            </a:pPr>
            <a:r>
              <a:rPr lang="it-IT" sz="2200" b="1" dirty="0">
                <a:latin typeface="Arial" panose="020B0604020202020204" pitchFamily="34" charset="0"/>
                <a:cs typeface="Arial" panose="020B0604020202020204" pitchFamily="34" charset="0"/>
              </a:rPr>
              <a:t>[…]</a:t>
            </a:r>
          </a:p>
          <a:p>
            <a:pPr marL="0" indent="358775" algn="just">
              <a:lnSpc>
                <a:spcPct val="120000"/>
              </a:lnSpc>
              <a:spcBef>
                <a:spcPts val="0"/>
              </a:spcBef>
              <a:buNone/>
            </a:pPr>
            <a:r>
              <a:rPr lang="it-IT" sz="2200" b="1" dirty="0">
                <a:latin typeface="Arial" panose="020B0604020202020204" pitchFamily="34" charset="0"/>
                <a:cs typeface="Arial" panose="020B0604020202020204" pitchFamily="34" charset="0"/>
              </a:rPr>
              <a:t>L’apposizione del termine è priva di effetto se non risulta da atto scritto.</a:t>
            </a:r>
          </a:p>
          <a:p>
            <a:pPr algn="just">
              <a:lnSpc>
                <a:spcPct val="120000"/>
              </a:lnSpc>
              <a:spcBef>
                <a:spcPts val="0"/>
              </a:spcBef>
              <a:buFont typeface="Wingdings" panose="05000000000000000000" pitchFamily="2" charset="2"/>
              <a:buChar char="Ø"/>
            </a:pPr>
            <a:r>
              <a:rPr lang="it-IT" b="1" dirty="0">
                <a:solidFill>
                  <a:srgbClr val="7030A0"/>
                </a:solidFill>
                <a:latin typeface="Arial" panose="020B0604020202020204" pitchFamily="34" charset="0"/>
                <a:cs typeface="Arial" panose="020B0604020202020204" pitchFamily="34" charset="0"/>
              </a:rPr>
              <a:t> Tipizzazione delle ragioni giustificatrici</a:t>
            </a:r>
          </a:p>
        </p:txBody>
      </p:sp>
    </p:spTree>
    <p:extLst>
      <p:ext uri="{BB962C8B-B14F-4D97-AF65-F5344CB8AC3E}">
        <p14:creationId xmlns:p14="http://schemas.microsoft.com/office/powerpoint/2010/main" val="1252075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C6558B-FDCE-0F14-9C55-57FD2E3AC7C4}"/>
              </a:ext>
            </a:extLst>
          </p:cNvPr>
          <p:cNvSpPr>
            <a:spLocks noGrp="1"/>
          </p:cNvSpPr>
          <p:nvPr>
            <p:ph type="title"/>
          </p:nvPr>
        </p:nvSpPr>
        <p:spPr>
          <a:xfrm>
            <a:off x="1066800" y="892135"/>
            <a:ext cx="10058400" cy="1420584"/>
          </a:xfrm>
        </p:spPr>
        <p:txBody>
          <a:bodyPr>
            <a:normAutofit fontScale="90000"/>
          </a:bodyPr>
          <a:lstStyle/>
          <a:p>
            <a:pPr algn="ctr"/>
            <a:r>
              <a:rPr lang="it-IT" sz="5300" b="1" dirty="0">
                <a:solidFill>
                  <a:srgbClr val="7030A0"/>
                </a:solidFill>
              </a:rPr>
              <a:t>LAVORO A TEMPO DETERMINATO</a:t>
            </a:r>
            <a:br>
              <a:rPr lang="it-IT" b="1" dirty="0">
                <a:solidFill>
                  <a:srgbClr val="7030A0"/>
                </a:solidFill>
              </a:rPr>
            </a:br>
            <a:r>
              <a:rPr lang="it-IT" sz="3600" b="1" dirty="0">
                <a:solidFill>
                  <a:srgbClr val="7030A0"/>
                </a:solidFill>
              </a:rPr>
              <a:t>PRINCIPIO GENERALE</a:t>
            </a:r>
            <a:br>
              <a:rPr lang="it-IT" sz="3600" b="1" dirty="0">
                <a:solidFill>
                  <a:srgbClr val="7030A0"/>
                </a:solidFill>
              </a:rPr>
            </a:br>
            <a:r>
              <a:rPr lang="it-IT" sz="3600" b="1" dirty="0">
                <a:solidFill>
                  <a:srgbClr val="7030A0"/>
                </a:solidFill>
              </a:rPr>
              <a:t>art. 1 D.Lgs. n. 81/2015</a:t>
            </a:r>
            <a:br>
              <a:rPr lang="it-IT" sz="2700" b="1" dirty="0">
                <a:solidFill>
                  <a:srgbClr val="7030A0"/>
                </a:solidFill>
              </a:rPr>
            </a:br>
            <a:br>
              <a:rPr lang="it-IT" sz="2700" b="1" dirty="0">
                <a:solidFill>
                  <a:srgbClr val="7030A0"/>
                </a:solidFill>
              </a:rPr>
            </a:br>
            <a:endParaRPr lang="it-IT" sz="2700" b="1" dirty="0">
              <a:solidFill>
                <a:srgbClr val="7030A0"/>
              </a:solidFill>
            </a:endParaRPr>
          </a:p>
        </p:txBody>
      </p:sp>
      <p:sp>
        <p:nvSpPr>
          <p:cNvPr id="3" name="Segnaposto contenuto 2">
            <a:extLst>
              <a:ext uri="{FF2B5EF4-FFF2-40B4-BE49-F238E27FC236}">
                <a16:creationId xmlns:a16="http://schemas.microsoft.com/office/drawing/2014/main" id="{46432E93-277B-565F-F30E-358E552F341F}"/>
              </a:ext>
            </a:extLst>
          </p:cNvPr>
          <p:cNvSpPr>
            <a:spLocks noGrp="1"/>
          </p:cNvSpPr>
          <p:nvPr>
            <p:ph idx="1"/>
          </p:nvPr>
        </p:nvSpPr>
        <p:spPr>
          <a:xfrm>
            <a:off x="328452" y="2427763"/>
            <a:ext cx="11136086" cy="4235037"/>
          </a:xfrm>
        </p:spPr>
        <p:txBody>
          <a:bodyPr>
            <a:noAutofit/>
          </a:bodyPr>
          <a:lstStyle/>
          <a:p>
            <a:pPr marL="0" indent="0" algn="ctr">
              <a:buNone/>
            </a:pPr>
            <a:r>
              <a:rPr lang="it-IT" sz="2400" b="1" dirty="0">
                <a:solidFill>
                  <a:srgbClr val="FF0000"/>
                </a:solidFill>
                <a:latin typeface="Arial" panose="020B0604020202020204" pitchFamily="34" charset="0"/>
                <a:cs typeface="Arial" panose="020B0604020202020204" pitchFamily="34" charset="0"/>
              </a:rPr>
              <a:t>il contratto di lavoro subordinato a tempo indeterminato costituisce la forma comune del rapporto di lavoro</a:t>
            </a:r>
          </a:p>
          <a:p>
            <a:pPr marL="0" indent="0" algn="ctr">
              <a:buNone/>
            </a:pPr>
            <a:endParaRPr lang="it-IT" sz="2400" b="1" dirty="0">
              <a:latin typeface="Arial" panose="020B0604020202020204" pitchFamily="34" charset="0"/>
              <a:cs typeface="Arial" panose="020B0604020202020204" pitchFamily="34" charset="0"/>
            </a:endParaRPr>
          </a:p>
          <a:p>
            <a:pPr marL="0" indent="0" algn="just">
              <a:buNone/>
            </a:pPr>
            <a:r>
              <a:rPr lang="it-IT" sz="2400" b="1" dirty="0">
                <a:latin typeface="Arial" panose="020B0604020202020204" pitchFamily="34" charset="0"/>
                <a:cs typeface="Arial" panose="020B0604020202020204" pitchFamily="34" charset="0"/>
              </a:rPr>
              <a:t>l'apposizione del termine al contratto di lavoro deve risultare da atto scritto (salvo che il rapporto di lavoro abbia durata non superiore a 12 giorni)</a:t>
            </a:r>
          </a:p>
          <a:p>
            <a:pPr algn="just">
              <a:buClr>
                <a:srgbClr val="FF0000"/>
              </a:buClr>
              <a:buFont typeface="Wingdings" panose="05000000000000000000" pitchFamily="2" charset="2"/>
              <a:buChar char="Ø"/>
            </a:pPr>
            <a:r>
              <a:rPr lang="it-IT" sz="2400" b="1" dirty="0">
                <a:latin typeface="Arial" panose="020B0604020202020204" pitchFamily="34" charset="0"/>
                <a:cs typeface="Arial" panose="020B0604020202020204" pitchFamily="34" charset="0"/>
              </a:rPr>
              <a:t>il datore di lavoro ha l'onere di provare l'apposizione del termine mediante la produzione del relativo atto scritto</a:t>
            </a:r>
          </a:p>
          <a:p>
            <a:pPr algn="just">
              <a:buClr>
                <a:srgbClr val="FF0000"/>
              </a:buClr>
              <a:buFont typeface="Wingdings" panose="05000000000000000000" pitchFamily="2" charset="2"/>
              <a:buChar char="Ø"/>
            </a:pPr>
            <a:r>
              <a:rPr lang="it-IT" sz="2400" b="1" dirty="0">
                <a:latin typeface="Arial" panose="020B0604020202020204" pitchFamily="34" charset="0"/>
                <a:cs typeface="Arial" panose="020B0604020202020204" pitchFamily="34" charset="0"/>
              </a:rPr>
              <a:t>la prova dell’apposizione del termine non può ravvisarsi nella dichiarazione di instaurazione del rapporto di lavoro inviata al Centro per l’Impiego dal datore di lavoro </a:t>
            </a:r>
            <a:r>
              <a:rPr lang="it-IT" sz="2400" b="1" dirty="0">
                <a:solidFill>
                  <a:srgbClr val="002060"/>
                </a:solidFill>
                <a:latin typeface="Arial" panose="020B0604020202020204" pitchFamily="34" charset="0"/>
                <a:cs typeface="Arial" panose="020B0604020202020204" pitchFamily="34" charset="0"/>
              </a:rPr>
              <a:t>(</a:t>
            </a:r>
            <a:r>
              <a:rPr lang="it-IT" sz="2400" b="1" dirty="0">
                <a:solidFill>
                  <a:srgbClr val="7030A0"/>
                </a:solidFill>
                <a:latin typeface="Arial" panose="020B0604020202020204" pitchFamily="34" charset="0"/>
                <a:cs typeface="Arial" panose="020B0604020202020204" pitchFamily="34" charset="0"/>
              </a:rPr>
              <a:t>Tribunale Teramo, 8 aprile 2021, n. 165</a:t>
            </a:r>
            <a:r>
              <a:rPr lang="it-IT" sz="2400" b="1"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8675962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2.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496</TotalTime>
  <Words>4423</Words>
  <Application>Microsoft Office PowerPoint</Application>
  <PresentationFormat>Widescreen</PresentationFormat>
  <Paragraphs>211</Paragraphs>
  <Slides>30</Slides>
  <Notes>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30</vt:i4>
      </vt:variant>
    </vt:vector>
  </HeadingPairs>
  <TitlesOfParts>
    <vt:vector size="37" baseType="lpstr">
      <vt:lpstr>Amasis MT Pro Black</vt:lpstr>
      <vt:lpstr>Arial</vt:lpstr>
      <vt:lpstr>Calibri</vt:lpstr>
      <vt:lpstr>Calibri Light</vt:lpstr>
      <vt:lpstr>Titillium Web</vt:lpstr>
      <vt:lpstr>Wingdings</vt:lpstr>
      <vt:lpstr>Tema di Office</vt:lpstr>
      <vt:lpstr>DIRITTO DEL LAVORO 25 luglio 2023</vt:lpstr>
      <vt:lpstr>Presentazione standard di PowerPoint</vt:lpstr>
      <vt:lpstr>TEMPO DETERMINATO</vt:lpstr>
      <vt:lpstr>DIRITTO ROMANO</vt:lpstr>
      <vt:lpstr>CODICE NAPOLEONICO  1° aprile 1806 Regno d’Italia</vt:lpstr>
      <vt:lpstr>CODICE CIVILE 1865</vt:lpstr>
      <vt:lpstr>CONTRATTO D’IMPIEGO PRIVATO</vt:lpstr>
      <vt:lpstr>Legge n. 230/1962</vt:lpstr>
      <vt:lpstr>LAVORO A TEMPO DETERMINATO PRINCIPIO GENERALE art. 1 D.Lgs. n. 81/2015  </vt:lpstr>
      <vt:lpstr>LAVORO A TEMPO DETERMINATO </vt:lpstr>
      <vt:lpstr>LAVORO A TEMPO DETERMINATO DURATA DEL CONTRATTO</vt:lpstr>
      <vt:lpstr>LAVORO A TEMPO DETERMINATO  RINNOVO DEL CONTRATTO</vt:lpstr>
      <vt:lpstr>LAVORO A TEMPO DETERMINATO  INTERVALLI  NELLA SUCCESSIONE DI CONTRATTI</vt:lpstr>
      <vt:lpstr>LAVORO A TEMPO DETERMINATO DIVIETI</vt:lpstr>
      <vt:lpstr>LAVORO A TEMPO DETERMINATO DIRITTO DI PRECEDENZA</vt:lpstr>
      <vt:lpstr>IL «DECRETO LAVORO»  art. 24</vt:lpstr>
      <vt:lpstr>LAVORO A TEMPO DETERMINATO ART. 23.1.1  «SCUOLA» DOCENTI NON ABILITATI </vt:lpstr>
      <vt:lpstr>LAVORO A TEMPO DETERMINATO ART. 23.1.1 «SCUOLA» DOCENTI NON ABILITATI</vt:lpstr>
      <vt:lpstr>LAVORO A TEMPO DETERMINATO Art. 1, comma 4, lett. g), Legge 10 marzo 2000, n. 62  DOCENTI NON ABILITATI</vt:lpstr>
      <vt:lpstr>LAVORO A TEMPO DETERMINATO ART. 23.1.1 «SCUOLA» COORDINATORI DIDATTICI</vt:lpstr>
      <vt:lpstr>PROGRAMMAZIONE DELL’ORARIO DI LAVORO</vt:lpstr>
      <vt:lpstr>Presentazione standard di PowerPoint</vt:lpstr>
      <vt:lpstr>Presentazione standard di PowerPoint</vt:lpstr>
      <vt:lpstr>ALTERNANZA SCUOLA-LAVORO</vt:lpstr>
      <vt:lpstr>Presentazione standard di PowerPoint</vt:lpstr>
      <vt:lpstr>Presentazione standard di PowerPoint</vt:lpstr>
      <vt:lpstr>Presentazione standard di PowerPoint</vt:lpstr>
      <vt:lpstr>Presentazione standard di PowerPoint</vt:lpstr>
      <vt:lpstr>Presentazione standard di PowerPoint</vt:lpstr>
      <vt:lpstr>ALTERNANZA SCUOLA-LAVORO IL «DECRETO LAVORO» art. 17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DIRITTO DEL LAVORO</dc:title>
  <dc:creator>Armando Montemarano</dc:creator>
  <cp:lastModifiedBy>Armando Montemarano</cp:lastModifiedBy>
  <cp:revision>44</cp:revision>
  <dcterms:created xsi:type="dcterms:W3CDTF">2022-06-06T14:37:09Z</dcterms:created>
  <dcterms:modified xsi:type="dcterms:W3CDTF">2023-07-09T15:22:56Z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