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6"/>
  </p:notesMasterIdLst>
  <p:sldIdLst>
    <p:sldId id="284" r:id="rId5"/>
    <p:sldId id="285" r:id="rId6"/>
    <p:sldId id="2147376200" r:id="rId7"/>
    <p:sldId id="2147376223" r:id="rId8"/>
    <p:sldId id="1482" r:id="rId9"/>
    <p:sldId id="1505" r:id="rId10"/>
    <p:sldId id="2147376231" r:id="rId11"/>
    <p:sldId id="2147376232" r:id="rId12"/>
    <p:sldId id="2147376233" r:id="rId13"/>
    <p:sldId id="1471" r:id="rId14"/>
    <p:sldId id="1481" r:id="rId15"/>
    <p:sldId id="925" r:id="rId16"/>
    <p:sldId id="1472" r:id="rId17"/>
    <p:sldId id="2147376239" r:id="rId18"/>
    <p:sldId id="926" r:id="rId19"/>
    <p:sldId id="913" r:id="rId20"/>
    <p:sldId id="914" r:id="rId21"/>
    <p:sldId id="2147376240" r:id="rId22"/>
    <p:sldId id="929" r:id="rId23"/>
    <p:sldId id="930" r:id="rId24"/>
    <p:sldId id="916" r:id="rId25"/>
    <p:sldId id="931" r:id="rId26"/>
    <p:sldId id="927" r:id="rId27"/>
    <p:sldId id="1426" r:id="rId28"/>
    <p:sldId id="928" r:id="rId29"/>
    <p:sldId id="2147376235" r:id="rId30"/>
    <p:sldId id="2147376224" r:id="rId31"/>
    <p:sldId id="2147376225" r:id="rId32"/>
    <p:sldId id="2147376226" r:id="rId33"/>
    <p:sldId id="2147376227" r:id="rId34"/>
    <p:sldId id="933" r:id="rId35"/>
    <p:sldId id="934" r:id="rId36"/>
    <p:sldId id="1474" r:id="rId37"/>
    <p:sldId id="1477" r:id="rId38"/>
    <p:sldId id="2147376236" r:id="rId39"/>
    <p:sldId id="935" r:id="rId40"/>
    <p:sldId id="334" r:id="rId41"/>
    <p:sldId id="1479" r:id="rId42"/>
    <p:sldId id="1480" r:id="rId43"/>
    <p:sldId id="263" r:id="rId44"/>
    <p:sldId id="2147376241" r:id="rId45"/>
    <p:sldId id="2147376242" r:id="rId46"/>
    <p:sldId id="2147376243" r:id="rId47"/>
    <p:sldId id="1486" r:id="rId48"/>
    <p:sldId id="264" r:id="rId49"/>
    <p:sldId id="1464" r:id="rId50"/>
    <p:sldId id="1497" r:id="rId51"/>
    <p:sldId id="1498" r:id="rId52"/>
    <p:sldId id="1488" r:id="rId53"/>
    <p:sldId id="1489" r:id="rId54"/>
    <p:sldId id="1490" r:id="rId55"/>
    <p:sldId id="1491" r:id="rId56"/>
    <p:sldId id="1492" r:id="rId57"/>
    <p:sldId id="1493" r:id="rId58"/>
    <p:sldId id="1494" r:id="rId59"/>
    <p:sldId id="1495" r:id="rId60"/>
    <p:sldId id="1496" r:id="rId61"/>
    <p:sldId id="1499" r:id="rId62"/>
    <p:sldId id="2147376244" r:id="rId63"/>
    <p:sldId id="262" r:id="rId64"/>
    <p:sldId id="1454" r:id="rId65"/>
    <p:sldId id="1456" r:id="rId66"/>
    <p:sldId id="1461" r:id="rId67"/>
    <p:sldId id="1463" r:id="rId68"/>
    <p:sldId id="2147376234" r:id="rId69"/>
    <p:sldId id="1465" r:id="rId70"/>
    <p:sldId id="2147376247" r:id="rId71"/>
    <p:sldId id="2147376246" r:id="rId72"/>
    <p:sldId id="1466" r:id="rId73"/>
    <p:sldId id="2147376245" r:id="rId74"/>
    <p:sldId id="2147376229" r:id="rId75"/>
  </p:sldIdLst>
  <p:sldSz cx="9144000" cy="6858000" type="screen4x3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FF"/>
    <a:srgbClr val="FFCDCD"/>
    <a:srgbClr val="000000"/>
    <a:srgbClr val="FF8585"/>
    <a:srgbClr val="021832"/>
    <a:srgbClr val="20F54A"/>
    <a:srgbClr val="84E57E"/>
    <a:srgbClr val="FF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10" autoAdjust="0"/>
    <p:restoredTop sz="95853"/>
  </p:normalViewPr>
  <p:slideViewPr>
    <p:cSldViewPr snapToGrid="0">
      <p:cViewPr varScale="1">
        <p:scale>
          <a:sx n="106" d="100"/>
          <a:sy n="106" d="100"/>
        </p:scale>
        <p:origin x="184" y="224"/>
      </p:cViewPr>
      <p:guideLst/>
    </p:cSldViewPr>
  </p:slideViewPr>
  <p:outlineViewPr>
    <p:cViewPr>
      <p:scale>
        <a:sx n="33" d="100"/>
        <a:sy n="33" d="100"/>
      </p:scale>
      <p:origin x="0" y="-21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6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362" cy="497848"/>
          </a:xfrm>
          <a:prstGeom prst="rect">
            <a:avLst/>
          </a:prstGeom>
        </p:spPr>
        <p:txBody>
          <a:bodyPr vert="horz" lIns="91309" tIns="45656" rIns="91309" bIns="45656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8155" y="0"/>
            <a:ext cx="2889362" cy="497848"/>
          </a:xfrm>
          <a:prstGeom prst="rect">
            <a:avLst/>
          </a:prstGeom>
        </p:spPr>
        <p:txBody>
          <a:bodyPr vert="horz" lIns="91309" tIns="45656" rIns="91309" bIns="45656" rtlCol="0"/>
          <a:lstStyle>
            <a:lvl1pPr algn="r">
              <a:defRPr sz="1100"/>
            </a:lvl1pPr>
          </a:lstStyle>
          <a:p>
            <a:fld id="{47B3E4C7-DFD3-432A-A508-84BE4E30915A}" type="datetimeFigureOut">
              <a:rPr lang="it-IT" smtClean="0"/>
              <a:t>24/07/23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9" tIns="45656" rIns="91309" bIns="4565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7382" y="4777424"/>
            <a:ext cx="5334327" cy="3907786"/>
          </a:xfrm>
          <a:prstGeom prst="rect">
            <a:avLst/>
          </a:prstGeom>
        </p:spPr>
        <p:txBody>
          <a:bodyPr vert="horz" lIns="91309" tIns="45656" rIns="91309" bIns="45656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790"/>
            <a:ext cx="2889362" cy="497848"/>
          </a:xfrm>
          <a:prstGeom prst="rect">
            <a:avLst/>
          </a:prstGeom>
        </p:spPr>
        <p:txBody>
          <a:bodyPr vert="horz" lIns="91309" tIns="45656" rIns="91309" bIns="45656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8155" y="9428790"/>
            <a:ext cx="2889362" cy="497848"/>
          </a:xfrm>
          <a:prstGeom prst="rect">
            <a:avLst/>
          </a:prstGeom>
        </p:spPr>
        <p:txBody>
          <a:bodyPr vert="horz" lIns="91309" tIns="45656" rIns="91309" bIns="45656" rtlCol="0" anchor="b"/>
          <a:lstStyle>
            <a:lvl1pPr algn="r">
              <a:defRPr sz="1100"/>
            </a:lvl1pPr>
          </a:lstStyle>
          <a:p>
            <a:fld id="{925EE02A-39E1-4E78-841C-C5455BA468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89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EE02A-39E1-4E78-841C-C5455BA4684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71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it-IT" dirty="0"/>
              <a:t>descrizione completa e non ambigua</a:t>
            </a:r>
          </a:p>
          <a:p>
            <a:pPr lvl="2"/>
            <a:r>
              <a:rPr lang="it-IT" dirty="0"/>
              <a:t>eseguibilità (dei singoli passi)</a:t>
            </a:r>
          </a:p>
          <a:p>
            <a:pPr lvl="2"/>
            <a:r>
              <a:rPr lang="it-IT" dirty="0"/>
              <a:t>finitezza (ogni esecuzione include un numero finito di passi)</a:t>
            </a:r>
          </a:p>
          <a:p>
            <a:pPr lvl="2"/>
            <a:r>
              <a:rPr lang="it-IT" dirty="0"/>
              <a:t>correttezza (i risultati debbono essere quelli previsti dal problema)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0A578-621B-422C-881D-1ED2F40BE21C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224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it-IT" dirty="0"/>
              <a:t>descrizione completa e non ambigua</a:t>
            </a:r>
          </a:p>
          <a:p>
            <a:pPr lvl="2"/>
            <a:r>
              <a:rPr lang="it-IT" dirty="0"/>
              <a:t>eseguibilità (dei singoli passi)</a:t>
            </a:r>
          </a:p>
          <a:p>
            <a:pPr lvl="2"/>
            <a:r>
              <a:rPr lang="it-IT" dirty="0"/>
              <a:t>finitezza (ogni esecuzione include un numero finito di passi)</a:t>
            </a:r>
          </a:p>
          <a:p>
            <a:pPr lvl="2"/>
            <a:r>
              <a:rPr lang="it-IT" dirty="0"/>
              <a:t>correttezza (i risultati debbono essere quelli previsti dal problema)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0A578-621B-422C-881D-1ED2F40BE21C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10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0A578-621B-422C-881D-1ED2F40BE21C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32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015116-EC6E-9D48-A210-1C7B6E9E2C09}" type="slidenum">
              <a:rPr lang="it-IT" altLang="it-IT" smtClean="0"/>
              <a:pPr>
                <a:defRPr/>
              </a:pPr>
              <a:t>44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101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015116-EC6E-9D48-A210-1C7B6E9E2C09}" type="slidenum">
              <a:rPr lang="it-IT" altLang="it-IT" smtClean="0"/>
              <a:pPr>
                <a:defRPr/>
              </a:pPr>
              <a:t>46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8138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1214438"/>
            <a:ext cx="4370388" cy="3279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646641" y="4676420"/>
            <a:ext cx="5173126" cy="382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6" tIns="46228" rIns="92456" bIns="46228" anchor="t" anchorCtr="0">
            <a:noAutofit/>
          </a:bodyPr>
          <a:lstStyle/>
          <a:p>
            <a:endParaRPr/>
          </a:p>
        </p:txBody>
      </p:sp>
      <p:sp>
        <p:nvSpPr>
          <p:cNvPr id="208" name="Google Shape;208;p7:notes"/>
          <p:cNvSpPr txBox="1">
            <a:spLocks noGrp="1"/>
          </p:cNvSpPr>
          <p:nvPr>
            <p:ph type="sldNum" idx="12"/>
          </p:nvPr>
        </p:nvSpPr>
        <p:spPr>
          <a:xfrm>
            <a:off x="3662801" y="9229687"/>
            <a:ext cx="2802109" cy="48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6" tIns="46228" rIns="92456" bIns="46228" anchor="b" anchorCtr="0">
            <a:noAutofit/>
          </a:bodyPr>
          <a:lstStyle/>
          <a:p>
            <a:fld id="{00000000-1234-1234-1234-123412341234}" type="slidenum">
              <a:rPr lang="en-GB"/>
              <a:pPr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11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7172661" cy="1743553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rgbClr val="002060"/>
                </a:solidFill>
                <a:latin typeface="+mn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24/07/2023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23100" y="6529396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5278-C385-4E1F-9C4E-89D670052FF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51480C6F-F6A4-4D93-95F9-A8C474EAB4D1}"/>
              </a:ext>
            </a:extLst>
          </p:cNvPr>
          <p:cNvSpPr txBox="1">
            <a:spLocks/>
          </p:cNvSpPr>
          <p:nvPr userDrawn="1"/>
        </p:nvSpPr>
        <p:spPr>
          <a:xfrm>
            <a:off x="0" y="5945541"/>
            <a:ext cx="9144000" cy="914191"/>
          </a:xfrm>
          <a:prstGeom prst="snip1Rect">
            <a:avLst/>
          </a:prstGeom>
          <a:solidFill>
            <a:srgbClr val="021832"/>
          </a:solidFill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100">
              <a:solidFill>
                <a:srgbClr val="021832"/>
              </a:solidFill>
              <a:latin typeface="Titillium Web" panose="00000500000000000000" pitchFamily="2" charset="0"/>
            </a:endParaRPr>
          </a:p>
        </p:txBody>
      </p:sp>
      <p:pic>
        <p:nvPicPr>
          <p:cNvPr id="8" name="Immagine 5">
            <a:extLst>
              <a:ext uri="{FF2B5EF4-FFF2-40B4-BE49-F238E27FC236}">
                <a16:creationId xmlns:a16="http://schemas.microsoft.com/office/drawing/2014/main" id="{83D9D9E3-A9EA-45F3-8A80-350A41F08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459" y="752220"/>
            <a:ext cx="1845688" cy="17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2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23813"/>
            <a:ext cx="7886700" cy="590839"/>
          </a:xfrm>
        </p:spPr>
        <p:txBody>
          <a:bodyPr/>
          <a:lstStyle>
            <a:lvl1pPr>
              <a:defRPr b="1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47156"/>
            <a:ext cx="7886700" cy="5029807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444709AE-7978-4EB9-ACFD-1216B65627AC}"/>
              </a:ext>
            </a:extLst>
          </p:cNvPr>
          <p:cNvSpPr txBox="1">
            <a:spLocks/>
          </p:cNvSpPr>
          <p:nvPr userDrawn="1"/>
        </p:nvSpPr>
        <p:spPr>
          <a:xfrm>
            <a:off x="0" y="6499365"/>
            <a:ext cx="9144000" cy="360000"/>
          </a:xfrm>
          <a:prstGeom prst="snip1Rect">
            <a:avLst>
              <a:gd name="adj" fmla="val 50000"/>
            </a:avLst>
          </a:prstGeom>
          <a:solidFill>
            <a:srgbClr val="021832"/>
          </a:solidFill>
        </p:spPr>
        <p:txBody>
          <a:bodyPr vert="horz" lIns="68580" tIns="34290" rIns="68580" bIns="3429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100">
              <a:solidFill>
                <a:srgbClr val="021832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247905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2" y="1247905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6EC745D3-2807-46AA-A6BF-DE084A70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3813"/>
            <a:ext cx="7886700" cy="590839"/>
          </a:xfrm>
        </p:spPr>
        <p:txBody>
          <a:bodyPr/>
          <a:lstStyle>
            <a:lvl1pPr>
              <a:defRPr b="1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932F9625-9DBF-4888-8644-1CB90BC22381}"/>
              </a:ext>
            </a:extLst>
          </p:cNvPr>
          <p:cNvSpPr txBox="1">
            <a:spLocks/>
          </p:cNvSpPr>
          <p:nvPr userDrawn="1"/>
        </p:nvSpPr>
        <p:spPr>
          <a:xfrm>
            <a:off x="0" y="6499365"/>
            <a:ext cx="9144000" cy="360000"/>
          </a:xfrm>
          <a:prstGeom prst="snip1Rect">
            <a:avLst>
              <a:gd name="adj" fmla="val 50000"/>
            </a:avLst>
          </a:prstGeom>
          <a:solidFill>
            <a:srgbClr val="021832"/>
          </a:solidFill>
        </p:spPr>
        <p:txBody>
          <a:bodyPr vert="horz" lIns="68580" tIns="34290" rIns="68580" bIns="3429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100">
              <a:solidFill>
                <a:srgbClr val="021832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senz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23813"/>
            <a:ext cx="7886700" cy="590839"/>
          </a:xfrm>
        </p:spPr>
        <p:txBody>
          <a:bodyPr/>
          <a:lstStyle>
            <a:lvl1pPr>
              <a:defRPr b="1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5964BD3F-53A0-4343-B4AC-F34AD5B57E43}"/>
              </a:ext>
            </a:extLst>
          </p:cNvPr>
          <p:cNvSpPr txBox="1">
            <a:spLocks/>
          </p:cNvSpPr>
          <p:nvPr userDrawn="1"/>
        </p:nvSpPr>
        <p:spPr>
          <a:xfrm>
            <a:off x="0" y="6498000"/>
            <a:ext cx="9144000" cy="360000"/>
          </a:xfrm>
          <a:prstGeom prst="snip1Rect">
            <a:avLst>
              <a:gd name="adj" fmla="val 50000"/>
            </a:avLst>
          </a:prstGeom>
          <a:solidFill>
            <a:srgbClr val="021832"/>
          </a:solidFill>
        </p:spPr>
        <p:txBody>
          <a:bodyPr vert="horz" lIns="68580" tIns="34290" rIns="68580" bIns="3429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100">
              <a:solidFill>
                <a:srgbClr val="021832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D474B4C-6E79-4EF7-99E3-1D68A4A34B54}"/>
              </a:ext>
            </a:extLst>
          </p:cNvPr>
          <p:cNvSpPr txBox="1">
            <a:spLocks/>
          </p:cNvSpPr>
          <p:nvPr userDrawn="1"/>
        </p:nvSpPr>
        <p:spPr>
          <a:xfrm>
            <a:off x="0" y="6499365"/>
            <a:ext cx="9144000" cy="360000"/>
          </a:xfrm>
          <a:prstGeom prst="snip1Rect">
            <a:avLst>
              <a:gd name="adj" fmla="val 50000"/>
            </a:avLst>
          </a:prstGeom>
          <a:solidFill>
            <a:srgbClr val="021832"/>
          </a:solidFill>
        </p:spPr>
        <p:txBody>
          <a:bodyPr vert="horz" lIns="68580" tIns="34290" rIns="68580" bIns="3429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100">
              <a:solidFill>
                <a:srgbClr val="021832"/>
              </a:solidFill>
              <a:latin typeface="Titillium Web" panose="00000500000000000000" pitchFamily="2" charset="0"/>
            </a:endParaRP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6B42717B-5069-4E5E-8F0B-FDD862F47ED8}"/>
              </a:ext>
            </a:extLst>
          </p:cNvPr>
          <p:cNvSpPr txBox="1">
            <a:spLocks/>
          </p:cNvSpPr>
          <p:nvPr userDrawn="1"/>
        </p:nvSpPr>
        <p:spPr>
          <a:xfrm>
            <a:off x="6851767" y="6494409"/>
            <a:ext cx="216754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Titillium Web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A35278-C385-4E1F-9C4E-89D670052FF3}" type="slidenum">
              <a:rPr lang="it-IT" sz="900" smtClean="0"/>
              <a:pPr/>
              <a:t>‹N›</a:t>
            </a:fld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86262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p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92" y="1709747"/>
            <a:ext cx="3359987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92" y="4589472"/>
            <a:ext cx="3359987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EB3AA78C-81BE-4D14-9B3C-B39AC723C9BF}"/>
              </a:ext>
            </a:extLst>
          </p:cNvPr>
          <p:cNvSpPr txBox="1">
            <a:spLocks/>
          </p:cNvSpPr>
          <p:nvPr userDrawn="1"/>
        </p:nvSpPr>
        <p:spPr>
          <a:xfrm>
            <a:off x="4578414" y="0"/>
            <a:ext cx="4565586" cy="6858000"/>
          </a:xfrm>
          <a:prstGeom prst="rect">
            <a:avLst/>
          </a:prstGeom>
          <a:solidFill>
            <a:srgbClr val="021832"/>
          </a:solidFill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100">
              <a:solidFill>
                <a:srgbClr val="021832"/>
              </a:solidFill>
              <a:latin typeface="Titillium Web" panose="00000500000000000000" pitchFamily="2" charset="0"/>
            </a:endParaRPr>
          </a:p>
        </p:txBody>
      </p:sp>
      <p:pic>
        <p:nvPicPr>
          <p:cNvPr id="9" name="Picture 8" descr="A picture containing text, sign, gauge&#10;&#10;Description automatically generated">
            <a:extLst>
              <a:ext uri="{FF2B5EF4-FFF2-40B4-BE49-F238E27FC236}">
                <a16:creationId xmlns:a16="http://schemas.microsoft.com/office/drawing/2014/main" id="{AEF281C0-499A-4008-BBB3-6D82A1E94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120" y="4589471"/>
            <a:ext cx="1947539" cy="2048443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725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5">
            <a:extLst>
              <a:ext uri="{FF2B5EF4-FFF2-40B4-BE49-F238E27FC236}">
                <a16:creationId xmlns:a16="http://schemas.microsoft.com/office/drawing/2014/main" id="{83D8B2F0-3A70-49DD-9B88-0DBA96540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9240" y="2000920"/>
            <a:ext cx="2496128" cy="2462836"/>
          </a:xfrm>
          <a:prstGeom prst="rect">
            <a:avLst/>
          </a:prstGeom>
        </p:spPr>
      </p:pic>
      <p:sp>
        <p:nvSpPr>
          <p:cNvPr id="9" name="Sottotitolo 2">
            <a:extLst>
              <a:ext uri="{FF2B5EF4-FFF2-40B4-BE49-F238E27FC236}">
                <a16:creationId xmlns:a16="http://schemas.microsoft.com/office/drawing/2014/main" id="{62509B69-7351-4339-A80F-A08239105F85}"/>
              </a:ext>
            </a:extLst>
          </p:cNvPr>
          <p:cNvSpPr txBox="1">
            <a:spLocks/>
          </p:cNvSpPr>
          <p:nvPr userDrawn="1"/>
        </p:nvSpPr>
        <p:spPr>
          <a:xfrm>
            <a:off x="-892" y="0"/>
            <a:ext cx="4565586" cy="6858000"/>
          </a:xfrm>
          <a:prstGeom prst="rect">
            <a:avLst/>
          </a:prstGeom>
          <a:solidFill>
            <a:srgbClr val="021832"/>
          </a:solidFill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100">
              <a:solidFill>
                <a:srgbClr val="021832"/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B47E97-8BBC-4D34-83D1-627BBF1E1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8930" y="2635249"/>
            <a:ext cx="2418160" cy="1587500"/>
          </a:xfrm>
        </p:spPr>
        <p:txBody>
          <a:bodyPr>
            <a:normAutofit/>
          </a:bodyPr>
          <a:lstStyle>
            <a:lvl1pPr marL="0" indent="0" algn="ctr">
              <a:buNone/>
              <a:defRPr sz="405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3945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0" y="653892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Titillium Web"/>
              </a:defRPr>
            </a:lvl1pPr>
          </a:lstStyle>
          <a:p>
            <a:r>
              <a:rPr lang="it-IT"/>
              <a:t>24/07/2023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Paolo Atzeni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851767" y="6492884"/>
            <a:ext cx="2167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Titillium Web"/>
              </a:defRPr>
            </a:lvl1pPr>
          </a:lstStyle>
          <a:p>
            <a:fld id="{9AA35278-C385-4E1F-9C4E-89D670052FF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02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72" r:id="rId4"/>
    <p:sldLayoutId id="2147483674" r:id="rId5"/>
    <p:sldLayoutId id="2147483651" r:id="rId6"/>
    <p:sldLayoutId id="2147483673" r:id="rId7"/>
  </p:sldLayoutIdLst>
  <p:hf hdr="0"/>
  <p:txStyles>
    <p:titleStyle>
      <a:lvl1pPr algn="ctr" defTabSz="685766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lbolive.unipd.it/it/cos%E2%80%99e-algoritmo-assomiglia-tiramisu#:~:text=Prende%20degli%20%E2%80%9Cinput%E2%80%9D%20(gli,(quello%20che%20si%20mangia).&amp;text=Un%20procedimento%20assolutamente%20lineare%20e,all'esecuzione%20di%20una%20ricett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ilbolive.unipd.it/it/cos%E2%80%99e-algoritmo-assomiglia-tiramisu#:~:text=Prende%20degli%20%E2%80%9Cinput%E2%80%9D%20(gli,(quello%20che%20si%20mangia).&amp;text=Un%20procedimento%20assolutamente%20lineare%20e,all'esecuzione%20di%20una%20ricett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ilbolive.unipd.it/it/cos%E2%80%99e-algoritmo-assomiglia-tiramisu#:~:text=Prende%20degli%20%E2%80%9Cinput%E2%80%9D%20(gli,(quello%20che%20si%20mangia).&amp;text=Un%20procedimento%20assolutamente%20lineare%20e,all'esecuzione%20di%20una%20ricetta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ustizia-amministrativa.it/portale/pages/istituzionale/visualizza/?nodeRef=&amp;schema=cds&amp;nrg=201704477&amp;nomeFile=201902270_11.html&amp;subDir=Provvediment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atlantic.com/ideas/archive/2022/04/mit-admissions-reinstates-sat-act-tests/629455/?utm_source=pocket&amp;utm_medium=email&amp;utm_campaign=pockethits&amp;cta=1&amp;src=ph&amp;fbclid=IwAR0nZcwEbFHwrhvtCPt2NjqqOoE6QjQLZw_4OTSHGIoMSm57cvlo2dGq-Ck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pubblica.it/commenti/2023/07/12/news/quote_ammissione_universita_affirmative_action-407427122/?rss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7EF96A6-10B4-48BE-80EB-0B2A6A04C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295" y="2937753"/>
            <a:ext cx="8307420" cy="2684834"/>
          </a:xfrm>
        </p:spPr>
        <p:txBody>
          <a:bodyPr>
            <a:normAutofit/>
          </a:bodyPr>
          <a:lstStyle/>
          <a:p>
            <a:r>
              <a:rPr lang="it-IT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Decisioni umane e </a:t>
            </a:r>
            <a:r>
              <a:rPr lang="it-IT" sz="3200" dirty="0"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t-IT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ntelligenza </a:t>
            </a:r>
            <a:r>
              <a:rPr lang="it-IT" sz="3200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t-IT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rtificiale: </a:t>
            </a:r>
          </a:p>
          <a:p>
            <a:r>
              <a:rPr lang="it-IT" sz="3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 sfida etica</a:t>
            </a:r>
          </a:p>
          <a:p>
            <a:endParaRPr lang="it-IT" sz="2600" b="1" dirty="0"/>
          </a:p>
          <a:p>
            <a:r>
              <a:rPr lang="it-IT" sz="2600" b="1" dirty="0"/>
              <a:t>Paolo Atzeni</a:t>
            </a:r>
            <a:endParaRPr lang="it-IT" sz="1800" dirty="0">
              <a:solidFill>
                <a:srgbClr val="021832"/>
              </a:solidFill>
            </a:endParaRPr>
          </a:p>
          <a:p>
            <a:r>
              <a:rPr lang="it-IT" sz="1800" dirty="0">
                <a:solidFill>
                  <a:srgbClr val="021832"/>
                </a:solidFill>
              </a:rPr>
              <a:t>24/07/2023</a:t>
            </a:r>
            <a:endParaRPr lang="it-IT" sz="18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8B456F-7A60-AC15-7B85-C9583B0D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501BC8-3827-9EF8-4043-BADDD299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A23C5A6-CBA6-492D-E13B-6C033A4E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24/07/2023</a:t>
            </a:r>
          </a:p>
        </p:txBody>
      </p:sp>
    </p:spTree>
    <p:extLst>
      <p:ext uri="{BB962C8B-B14F-4D97-AF65-F5344CB8AC3E}">
        <p14:creationId xmlns:p14="http://schemas.microsoft.com/office/powerpoint/2010/main" val="107081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65349A-302B-1BFB-024A-107D10D9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Informatica e </a:t>
            </a:r>
            <a:r>
              <a:rPr lang="en-US" dirty="0" err="1"/>
              <a:t>intelligenza</a:t>
            </a:r>
            <a:r>
              <a:rPr lang="en-US" dirty="0"/>
              <a:t> </a:t>
            </a:r>
            <a:r>
              <a:rPr lang="en-US" dirty="0" err="1"/>
              <a:t>artificiale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E7EB4-3688-489B-3E94-507FD9FD3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Repubblica 19/03/2022 ("</a:t>
            </a:r>
            <a:r>
              <a:rPr lang="it-IT" dirty="0"/>
              <a:t>Riforma fiscale, l'Intelligenza artificiale contro l'evasione")</a:t>
            </a:r>
            <a:endParaRPr lang="en-US" dirty="0"/>
          </a:p>
          <a:p>
            <a:pPr lvl="1"/>
            <a:r>
              <a:rPr lang="it-IT" dirty="0"/>
              <a:t>… le tecnologie digitali, compresi gli strumenti di </a:t>
            </a:r>
            <a:r>
              <a:rPr lang="it-IT" dirty="0">
                <a:solidFill>
                  <a:srgbClr val="C00000"/>
                </a:solidFill>
              </a:rPr>
              <a:t>intelligenza artificiale</a:t>
            </a:r>
            <a:r>
              <a:rPr lang="it-IT" dirty="0"/>
              <a:t>, hanno un ampio spazio. Il primo obiettivo comunque è quello di arrivare finalmente alla piena interoperabilità tra le banche dati delle varie amministrazioni sia per realizzare interventi volti alla prevenzione degli errori dei contribuenti, sia soprattutto per riuscire a mettere a punto strategie per circoscrivere l'attività di controllo nei confronti di soggetti a più alto rischio fiscale …</a:t>
            </a:r>
          </a:p>
          <a:p>
            <a:pPr lvl="1"/>
            <a:r>
              <a:rPr lang="it-IT" dirty="0"/>
              <a:t>La strategia antievasione è basata su un processo di razionalizzazione, compreso il riordino delle disposizioni normative in materia di attività di analisi del rischio. In pratica l'uso degli </a:t>
            </a:r>
            <a:r>
              <a:rPr lang="it-IT" dirty="0">
                <a:solidFill>
                  <a:srgbClr val="C00000"/>
                </a:solidFill>
              </a:rPr>
              <a:t>algoritmi</a:t>
            </a:r>
            <a:r>
              <a:rPr lang="it-IT" dirty="0"/>
              <a:t> dovrà servire a individuare i soggetti sui quali avviare controlli puntuali in modo da attivare azioni mirate e circoscrivere l'attività di verifica, ottimizzando così l'intervento.</a:t>
            </a:r>
            <a:endParaRPr lang="en-US" dirty="0"/>
          </a:p>
          <a:p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1395C7-2697-732B-60B4-8DA4C415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11ECF2-FD2E-6416-FA8B-1A0A5AC3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596E-F401-E34B-A44D-32CAE176D609}" type="slidenum">
              <a:rPr lang="en-US" altLang="it-IT" smtClean="0"/>
              <a:pPr/>
              <a:t>10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22359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65349A-302B-1BFB-024A-107D10D9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Algoritmi</a:t>
            </a:r>
            <a:r>
              <a:rPr lang="en-US" dirty="0"/>
              <a:t> </a:t>
            </a:r>
            <a:r>
              <a:rPr lang="en-US" dirty="0" err="1"/>
              <a:t>questi</a:t>
            </a:r>
            <a:r>
              <a:rPr lang="en-US" dirty="0"/>
              <a:t> </a:t>
            </a:r>
            <a:r>
              <a:rPr lang="en-US" dirty="0" err="1"/>
              <a:t>sconosciuti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E7EB4-3688-489B-3E94-507FD9FD3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effetti</a:t>
            </a:r>
            <a:r>
              <a:rPr lang="en-US" dirty="0"/>
              <a:t>, ci </a:t>
            </a:r>
            <a:r>
              <a:rPr lang="en-US" dirty="0" err="1"/>
              <a:t>sono</a:t>
            </a:r>
            <a:r>
              <a:rPr lang="en-US" dirty="0"/>
              <a:t> due </a:t>
            </a:r>
            <a:r>
              <a:rPr lang="en-US" dirty="0" err="1"/>
              <a:t>prospettive</a:t>
            </a:r>
            <a:endParaRPr lang="en-US" dirty="0"/>
          </a:p>
          <a:p>
            <a:pPr lvl="1"/>
            <a:r>
              <a:rPr lang="en-US" dirty="0" err="1"/>
              <a:t>Algoritmi</a:t>
            </a:r>
            <a:r>
              <a:rPr lang="en-US" dirty="0"/>
              <a:t> </a:t>
            </a:r>
            <a:r>
              <a:rPr lang="en-US" dirty="0" err="1"/>
              <a:t>tradizionali</a:t>
            </a:r>
            <a:endParaRPr lang="en-US" dirty="0"/>
          </a:p>
          <a:p>
            <a:pPr lvl="1"/>
            <a:r>
              <a:rPr lang="en-US" dirty="0" err="1"/>
              <a:t>Algoritmi</a:t>
            </a:r>
            <a:r>
              <a:rPr lang="en-US" dirty="0"/>
              <a:t> di machine learning</a:t>
            </a:r>
          </a:p>
          <a:p>
            <a:r>
              <a:rPr lang="en-US" dirty="0"/>
              <a:t>E </a:t>
            </a:r>
            <a:r>
              <a:rPr lang="en-US" dirty="0" err="1"/>
              <a:t>ce</a:t>
            </a:r>
            <a:r>
              <a:rPr lang="en-US" dirty="0"/>
              <a:t> ne </a:t>
            </a:r>
            <a:r>
              <a:rPr lang="en-US" dirty="0" err="1"/>
              <a:t>sarebbe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terza, cui </a:t>
            </a:r>
            <a:r>
              <a:rPr lang="en-US" dirty="0" err="1"/>
              <a:t>farò</a:t>
            </a:r>
            <a:r>
              <a:rPr lang="en-US" dirty="0"/>
              <a:t> un breve </a:t>
            </a:r>
            <a:r>
              <a:rPr lang="en-US" dirty="0" err="1"/>
              <a:t>accenno</a:t>
            </a:r>
            <a:endParaRPr lang="en-US" dirty="0"/>
          </a:p>
          <a:p>
            <a:pPr lvl="1"/>
            <a:r>
              <a:rPr lang="en-US" dirty="0" err="1"/>
              <a:t>Algoritmi</a:t>
            </a:r>
            <a:r>
              <a:rPr lang="en-US" dirty="0"/>
              <a:t> </a:t>
            </a:r>
            <a:r>
              <a:rPr lang="en-US" dirty="0" err="1"/>
              <a:t>basati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ragionamento</a:t>
            </a:r>
            <a:r>
              <a:rPr lang="en-US" dirty="0"/>
              <a:t> </a:t>
            </a:r>
            <a:r>
              <a:rPr lang="en-US" dirty="0" err="1"/>
              <a:t>automatico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1395C7-2697-732B-60B4-8DA4C415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11ECF2-FD2E-6416-FA8B-1A0A5AC3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11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63093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2CCBA6-4CAD-D546-9CC6-10A51AC2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Algoritmo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136460-C49C-DA4E-9F11-E47B5588C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concetto</a:t>
            </a:r>
            <a:r>
              <a:rPr lang="en-US" dirty="0"/>
              <a:t> </a:t>
            </a:r>
            <a:r>
              <a:rPr lang="en-US" dirty="0" err="1"/>
              <a:t>fondamentale</a:t>
            </a:r>
            <a:r>
              <a:rPr lang="en-US" dirty="0"/>
              <a:t> </a:t>
            </a:r>
            <a:r>
              <a:rPr lang="en-US" dirty="0" err="1"/>
              <a:t>dell'informatica</a:t>
            </a:r>
            <a:endParaRPr lang="en-US" dirty="0"/>
          </a:p>
          <a:p>
            <a:r>
              <a:rPr lang="it-IT" dirty="0"/>
              <a:t>L'idea viene fatta risalire ad </a:t>
            </a:r>
            <a:r>
              <a:rPr lang="it-IT" dirty="0" err="1"/>
              <a:t>Abū</a:t>
            </a:r>
            <a:r>
              <a:rPr lang="it-IT" dirty="0"/>
              <a:t> </a:t>
            </a:r>
            <a:r>
              <a:rPr lang="it-IT" dirty="0" err="1"/>
              <a:t>Jaʿfar</a:t>
            </a:r>
            <a:r>
              <a:rPr lang="it-IT" dirty="0"/>
              <a:t> </a:t>
            </a:r>
            <a:r>
              <a:rPr lang="it-IT" dirty="0" err="1"/>
              <a:t>Muḥammad</a:t>
            </a:r>
            <a:r>
              <a:rPr lang="it-IT" dirty="0"/>
              <a:t> </a:t>
            </a:r>
            <a:r>
              <a:rPr lang="it-IT" dirty="0" err="1"/>
              <a:t>ibn</a:t>
            </a:r>
            <a:r>
              <a:rPr lang="it-IT" dirty="0"/>
              <a:t> </a:t>
            </a:r>
            <a:r>
              <a:rPr lang="it-IT" dirty="0" err="1"/>
              <a:t>Mūsā</a:t>
            </a:r>
            <a:r>
              <a:rPr lang="it-IT" dirty="0"/>
              <a:t> </a:t>
            </a:r>
            <a:r>
              <a:rPr lang="it-IT" b="1" dirty="0"/>
              <a:t>al-</a:t>
            </a:r>
            <a:r>
              <a:rPr lang="it-IT" b="1" dirty="0" err="1"/>
              <a:t>Khwārizmī</a:t>
            </a:r>
            <a:r>
              <a:rPr lang="it-IT" dirty="0"/>
              <a:t>, matematico persiano del nono secolo</a:t>
            </a:r>
          </a:p>
          <a:p>
            <a:r>
              <a:rPr lang="en-US" dirty="0" err="1"/>
              <a:t>Indipendente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tecnologia</a:t>
            </a:r>
            <a:r>
              <a:rPr lang="en-US" dirty="0"/>
              <a:t> (</a:t>
            </a:r>
            <a:r>
              <a:rPr lang="en-US" dirty="0" err="1"/>
              <a:t>almeno</a:t>
            </a:r>
            <a:r>
              <a:rPr lang="en-US" dirty="0"/>
              <a:t> da </a:t>
            </a:r>
            <a:r>
              <a:rPr lang="en-US" dirty="0" err="1"/>
              <a:t>quella</a:t>
            </a:r>
            <a:r>
              <a:rPr lang="en-US" dirty="0"/>
              <a:t> </a:t>
            </a:r>
            <a:r>
              <a:rPr lang="en-US" dirty="0" err="1"/>
              <a:t>attuale</a:t>
            </a:r>
            <a:r>
              <a:rPr lang="en-US" dirty="0"/>
              <a:t>!)</a:t>
            </a:r>
          </a:p>
          <a:p>
            <a:endParaRPr lang="en-US" dirty="0"/>
          </a:p>
          <a:p>
            <a:endParaRPr lang="it-IT" dirty="0"/>
          </a:p>
          <a:p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E5544A-4303-F34F-87EB-BBE693E4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Paolo Atzeni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3B3EB4-DF89-0C4E-89F3-3D08777A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632D5-CB37-4109-808B-EA685E595C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96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002A41-10A3-0B4E-BF55-BF9B5EE2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Algoritmo, definizione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40A6D3-6EB1-F94B-A21E-4682C3E18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Procedimento per la risoluzione di un problema, costituito da un insieme di regole che, eseguite (secondo le indicazioni fornite), permette di ottenere i risultati (output) desiderati a partire dai dati a disposizione (input)</a:t>
            </a:r>
          </a:p>
          <a:p>
            <a:r>
              <a:rPr lang="it-IT" dirty="0"/>
              <a:t>I programmi (che debbono risolvere un problema) sono di solito basati su algoritmi</a:t>
            </a:r>
          </a:p>
          <a:p>
            <a:r>
              <a:rPr lang="it-IT" dirty="0"/>
              <a:t>Proprietà</a:t>
            </a:r>
          </a:p>
          <a:p>
            <a:pPr lvl="1"/>
            <a:r>
              <a:rPr lang="it-IT" dirty="0"/>
              <a:t>descrizione completa e non ambigua</a:t>
            </a:r>
          </a:p>
          <a:p>
            <a:pPr lvl="1"/>
            <a:r>
              <a:rPr lang="it-IT" dirty="0"/>
              <a:t>eseguibilità (dei singoli passi)</a:t>
            </a:r>
          </a:p>
          <a:p>
            <a:pPr lvl="1"/>
            <a:r>
              <a:rPr lang="it-IT" dirty="0"/>
              <a:t>finitezza (terminazione)</a:t>
            </a:r>
          </a:p>
          <a:p>
            <a:pPr lvl="1"/>
            <a:r>
              <a:rPr lang="it-IT" dirty="0"/>
              <a:t>correttezza (i risultati "giusti")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50D4D6-F695-E946-BD80-08399360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DAFFC5-D66F-964A-8E15-D825CBB66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32D5-CB37-4109-808B-EA685E595C6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59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002A41-10A3-0B4E-BF55-BF9B5EE2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Algoritmo, definizione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40A6D3-6EB1-F94B-A21E-4682C3E18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Curiosità: </a:t>
            </a:r>
          </a:p>
          <a:p>
            <a:pPr lvl="1"/>
            <a:r>
              <a:rPr lang="it-IT" dirty="0"/>
              <a:t>alcuni anni fa ho presentato il concetto (più o meno in questo modo) ad un convegno di giuristi e un autorevole professore di diritto costituzionale ha fotografato la diapositiva e la ha poi citata nel suo intervento!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50D4D6-F695-E946-BD80-08399360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DAFFC5-D66F-964A-8E15-D825CBB66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32D5-CB37-4109-808B-EA685E595C6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73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B7D7D-5D56-AC48-9871-4372371C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Algoritmo</a:t>
            </a:r>
            <a:r>
              <a:rPr lang="en-US" dirty="0"/>
              <a:t>, </a:t>
            </a:r>
            <a:r>
              <a:rPr lang="en-US" dirty="0" err="1"/>
              <a:t>definizione</a:t>
            </a:r>
            <a:r>
              <a:rPr lang="en-US" dirty="0"/>
              <a:t> </a:t>
            </a:r>
            <a:r>
              <a:rPr lang="en-US" dirty="0" err="1"/>
              <a:t>informale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8842D1-30A5-044A-B2BC-29A0FB61A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 algoritmo è come una ricetta di cucina. </a:t>
            </a:r>
          </a:p>
          <a:p>
            <a:pPr lvl="1"/>
            <a:r>
              <a:rPr lang="it-IT" dirty="0"/>
              <a:t>“input”: ingredienti </a:t>
            </a:r>
          </a:p>
          <a:p>
            <a:pPr lvl="1"/>
            <a:r>
              <a:rPr lang="it-IT" dirty="0"/>
              <a:t>esegue un numero finito di operazioni semplici ben definite (anche se non sempre è così)</a:t>
            </a:r>
          </a:p>
          <a:p>
            <a:pPr lvl="1"/>
            <a:r>
              <a:rPr lang="it-IT" dirty="0"/>
              <a:t>termina dopo aver prodotto un risultato, da mangiare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457200" lvl="1" indent="0">
              <a:buNone/>
            </a:pPr>
            <a:r>
              <a:rPr lang="it-IT" sz="1400" dirty="0"/>
              <a:t>Spunti da </a:t>
            </a:r>
            <a:r>
              <a:rPr lang="it-IT" sz="1400" i="1" dirty="0">
                <a:hlinkClick r:id="rId2"/>
              </a:rPr>
              <a:t>Valentina Berengo </a:t>
            </a:r>
            <a:r>
              <a:rPr lang="it-IT" sz="1400" dirty="0">
                <a:hlinkClick r:id="rId2"/>
              </a:rPr>
              <a:t>Cos’è un algoritmo? Assomiglia al tiramisù</a:t>
            </a:r>
            <a:endParaRPr lang="it-IT" sz="14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F2DE67-C31B-FD46-BC89-E68DD8B5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Paolo Atzeni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5CD334-B62A-B04E-B4FC-B57E8B64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632D5-CB37-4109-808B-EA685E595C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37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AD043-8488-E34D-8E32-379A67F2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esempio di problema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BD6E29-2120-9348-8E35-46BC237CD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Dati due numeri interi positivi, trovare il massimo comune divisore (MCD):</a:t>
            </a:r>
          </a:p>
          <a:p>
            <a:pPr lvl="1"/>
            <a:r>
              <a:rPr lang="it-IT" dirty="0"/>
              <a:t>Dati due interi positivi X e Y, il MCD è il più grande numero intero </a:t>
            </a:r>
            <a:r>
              <a:rPr lang="it-IT" dirty="0" err="1"/>
              <a:t>Z</a:t>
            </a:r>
            <a:r>
              <a:rPr lang="it-IT" dirty="0"/>
              <a:t> che sia divisore di X e Y (cioè tale che entrambe le divisioni X/</a:t>
            </a:r>
            <a:r>
              <a:rPr lang="it-IT" dirty="0" err="1"/>
              <a:t>Z</a:t>
            </a:r>
            <a:r>
              <a:rPr lang="it-IT" dirty="0"/>
              <a:t> e Y/</a:t>
            </a:r>
            <a:r>
              <a:rPr lang="it-IT" dirty="0" err="1"/>
              <a:t>Z</a:t>
            </a:r>
            <a:r>
              <a:rPr lang="it-IT" dirty="0"/>
              <a:t> producano un quoziente intero senza resto)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0BA3CA-95B6-754E-92E0-B85DDA7F1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Paolo Atzeni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12ED2A-EA68-094C-AFAD-E259882B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632D5-CB37-4109-808B-EA685E595C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20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2A2B4D-A7A7-304F-94D0-9EC57D99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algoritmo per il MCD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7FC1A9-BE53-C544-B996-E4049BB19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Un procedimento che, dati due interi positivi X e Y qualunque, mi fa trovare il MCD di X e Y</a:t>
            </a:r>
          </a:p>
          <a:p>
            <a:r>
              <a:rPr lang="it-IT" dirty="0"/>
              <a:t>Algoritmo più naturale</a:t>
            </a:r>
          </a:p>
          <a:p>
            <a:pPr lvl="1"/>
            <a:r>
              <a:rPr lang="it-IT" dirty="0"/>
              <a:t>Trovo i divisori di X (se X/</a:t>
            </a:r>
            <a:r>
              <a:rPr lang="it-IT" dirty="0" err="1"/>
              <a:t>N</a:t>
            </a:r>
            <a:r>
              <a:rPr lang="it-IT" dirty="0"/>
              <a:t> ha resto 0, </a:t>
            </a:r>
            <a:r>
              <a:rPr lang="it-IT" dirty="0" err="1"/>
              <a:t>N</a:t>
            </a:r>
            <a:r>
              <a:rPr lang="it-IT" dirty="0"/>
              <a:t> è divisore)</a:t>
            </a:r>
          </a:p>
          <a:p>
            <a:pPr lvl="1"/>
            <a:r>
              <a:rPr lang="it-IT" dirty="0"/>
              <a:t>Trovo i divisori di Y</a:t>
            </a:r>
          </a:p>
          <a:p>
            <a:pPr lvl="1"/>
            <a:r>
              <a:rPr lang="it-IT" dirty="0"/>
              <a:t>Trovo i divisori comuni e scelgo il più grande</a:t>
            </a:r>
          </a:p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948825-DCE3-4F47-9FDF-38D7319A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Paolo Atzeni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83913A-E594-FF44-995C-FFF1F416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632D5-CB37-4109-808B-EA685E595C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56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2A2B4D-A7A7-304F-94D0-9EC57D99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altro algoritmo per il MCD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7FC1A9-BE53-C544-B996-E4049BB19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Un altro procedimento che, dati due interi positivi X e Y qualunque, mi fa trovare il MCD di X e Y</a:t>
            </a:r>
          </a:p>
          <a:p>
            <a:r>
              <a:rPr lang="it-IT" dirty="0"/>
              <a:t>Algoritmo di Euclide; assumiamo X &gt; Y</a:t>
            </a:r>
          </a:p>
          <a:p>
            <a:pPr lvl="1"/>
            <a:r>
              <a:rPr lang="it-IT" dirty="0"/>
              <a:t>Verifico se Y è divisore di X</a:t>
            </a:r>
          </a:p>
          <a:p>
            <a:pPr lvl="2"/>
            <a:r>
              <a:rPr lang="it-IT" dirty="0"/>
              <a:t>Se sì, Y il MCD</a:t>
            </a:r>
          </a:p>
          <a:p>
            <a:pPr lvl="2"/>
            <a:r>
              <a:rPr lang="it-IT" dirty="0"/>
              <a:t>Se no, indico con </a:t>
            </a:r>
            <a:r>
              <a:rPr lang="it-IT" dirty="0" err="1"/>
              <a:t>Z</a:t>
            </a:r>
            <a:r>
              <a:rPr lang="it-IT" dirty="0"/>
              <a:t> il resto della divisione X/Y e cerco il MCD fra Y e </a:t>
            </a:r>
            <a:r>
              <a:rPr lang="it-IT" dirty="0" err="1"/>
              <a:t>Z</a:t>
            </a:r>
            <a:r>
              <a:rPr lang="it-IT" dirty="0"/>
              <a:t> (che è uguale al MCD di X e Y – si può dimostrare)</a:t>
            </a:r>
          </a:p>
          <a:p>
            <a:pPr lvl="1"/>
            <a:r>
              <a:rPr lang="it-IT" dirty="0"/>
              <a:t>L'algoritmo è "ricorsivo"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948825-DCE3-4F47-9FDF-38D7319A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Paolo Atzeni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83913A-E594-FF44-995C-FFF1F416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632D5-CB37-4109-808B-EA685E595C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00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755888-6626-9247-B908-DF661DD7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Calcolo</a:t>
            </a:r>
            <a:r>
              <a:rPr lang="en-US" dirty="0"/>
              <a:t> del MCD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AFEA4E-4CB1-2848-8A89-964D794BE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Cerchiamo</a:t>
            </a:r>
            <a:r>
              <a:rPr lang="en-US" dirty="0"/>
              <a:t> il MCD di 70 e 21</a:t>
            </a:r>
          </a:p>
          <a:p>
            <a:pPr lvl="1"/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divisori</a:t>
            </a:r>
            <a:r>
              <a:rPr lang="en-US" dirty="0"/>
              <a:t> di 70 </a:t>
            </a:r>
            <a:r>
              <a:rPr lang="en-US" dirty="0" err="1"/>
              <a:t>sono</a:t>
            </a:r>
            <a:r>
              <a:rPr lang="en-US" dirty="0"/>
              <a:t> 35, 14, 10, 7, 5 e 2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divisori</a:t>
            </a:r>
            <a:r>
              <a:rPr lang="en-US" dirty="0"/>
              <a:t> di 21 </a:t>
            </a:r>
            <a:r>
              <a:rPr lang="en-US" dirty="0" err="1"/>
              <a:t>sono</a:t>
            </a:r>
            <a:r>
              <a:rPr lang="en-US" dirty="0"/>
              <a:t> 7 e 3</a:t>
            </a:r>
          </a:p>
          <a:p>
            <a:pPr lvl="1"/>
            <a:r>
              <a:rPr lang="en-US" dirty="0"/>
              <a:t>il MCD </a:t>
            </a:r>
            <a:r>
              <a:rPr lang="en-US" dirty="0" err="1"/>
              <a:t>è</a:t>
            </a:r>
            <a:r>
              <a:rPr lang="en-US" dirty="0"/>
              <a:t> 7</a:t>
            </a:r>
          </a:p>
          <a:p>
            <a:r>
              <a:rPr lang="en-US" dirty="0" err="1"/>
              <a:t>Algoritmo</a:t>
            </a:r>
            <a:r>
              <a:rPr lang="en-US" dirty="0"/>
              <a:t> di </a:t>
            </a:r>
            <a:r>
              <a:rPr lang="en-US" dirty="0" err="1"/>
              <a:t>Euclide</a:t>
            </a:r>
            <a:endParaRPr lang="en-US" dirty="0"/>
          </a:p>
          <a:p>
            <a:pPr lvl="1"/>
            <a:r>
              <a:rPr lang="en-US" dirty="0" err="1"/>
              <a:t>Calcolo</a:t>
            </a:r>
            <a:r>
              <a:rPr lang="en-US" dirty="0"/>
              <a:t> 70/21 e </a:t>
            </a:r>
            <a:r>
              <a:rPr lang="en-US" dirty="0" err="1"/>
              <a:t>ottengo</a:t>
            </a:r>
            <a:r>
              <a:rPr lang="en-US" dirty="0"/>
              <a:t> 3 (</a:t>
            </a:r>
            <a:r>
              <a:rPr lang="en-US" dirty="0" err="1"/>
              <a:t>che</a:t>
            </a:r>
            <a:r>
              <a:rPr lang="en-US" dirty="0"/>
              <a:t> non </a:t>
            </a:r>
            <a:r>
              <a:rPr lang="en-US" dirty="0" err="1"/>
              <a:t>interessa</a:t>
            </a:r>
            <a:r>
              <a:rPr lang="en-US" dirty="0"/>
              <a:t>) con resto 7</a:t>
            </a:r>
          </a:p>
          <a:p>
            <a:pPr lvl="1"/>
            <a:r>
              <a:rPr lang="en-US" dirty="0" err="1"/>
              <a:t>Calcolo</a:t>
            </a:r>
            <a:r>
              <a:rPr lang="en-US" dirty="0"/>
              <a:t> 21/7 e </a:t>
            </a:r>
            <a:r>
              <a:rPr lang="en-US" dirty="0" err="1"/>
              <a:t>ottengo</a:t>
            </a:r>
            <a:r>
              <a:rPr lang="en-US" dirty="0"/>
              <a:t> 3 senza resto, </a:t>
            </a:r>
            <a:r>
              <a:rPr lang="en-US" dirty="0" err="1"/>
              <a:t>quindi</a:t>
            </a:r>
            <a:r>
              <a:rPr lang="en-US" dirty="0"/>
              <a:t> 7 </a:t>
            </a:r>
            <a:r>
              <a:rPr lang="en-US" dirty="0" err="1"/>
              <a:t>è</a:t>
            </a:r>
            <a:r>
              <a:rPr lang="en-US" dirty="0"/>
              <a:t> MCD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5E0E0F-1BC0-0A40-9C73-AC4672CC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Paolo Atzeni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7E4254-8FCA-314B-9CCE-CA0AB6FB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632D5-CB37-4109-808B-EA685E595C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5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9BEE91-0579-263E-597E-119788E64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Premessa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0A2841-B94B-E7B2-26A9-B18B29670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molto </a:t>
            </a:r>
            <a:r>
              <a:rPr lang="en-US" dirty="0" err="1"/>
              <a:t>ambizioso</a:t>
            </a:r>
            <a:r>
              <a:rPr lang="en-US" dirty="0"/>
              <a:t>, </a:t>
            </a:r>
            <a:r>
              <a:rPr lang="en-US" dirty="0" err="1"/>
              <a:t>provo</a:t>
            </a:r>
            <a:r>
              <a:rPr lang="en-US" dirty="0"/>
              <a:t> a dare </a:t>
            </a:r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contributo</a:t>
            </a:r>
            <a:endParaRPr lang="en-US" dirty="0"/>
          </a:p>
          <a:p>
            <a:r>
              <a:rPr lang="en-US" dirty="0"/>
              <a:t>Prima </a:t>
            </a:r>
            <a:r>
              <a:rPr lang="en-US" dirty="0" err="1"/>
              <a:t>ancora</a:t>
            </a:r>
            <a:r>
              <a:rPr lang="en-US" dirty="0"/>
              <a:t>, mi </a:t>
            </a:r>
            <a:r>
              <a:rPr lang="en-US" dirty="0" err="1"/>
              <a:t>presento</a:t>
            </a:r>
            <a:endParaRPr lang="en-US" dirty="0"/>
          </a:p>
          <a:p>
            <a:pPr lvl="1"/>
            <a:r>
              <a:rPr lang="en-US" dirty="0" err="1"/>
              <a:t>Direttore</a:t>
            </a:r>
            <a:r>
              <a:rPr lang="en-US" dirty="0"/>
              <a:t> per lo </a:t>
            </a:r>
            <a:r>
              <a:rPr lang="en-US" dirty="0" err="1"/>
              <a:t>sviluppo</a:t>
            </a:r>
            <a:r>
              <a:rPr lang="en-US" dirty="0"/>
              <a:t> di </a:t>
            </a:r>
            <a:r>
              <a:rPr lang="en-US" dirty="0" err="1"/>
              <a:t>capacità</a:t>
            </a:r>
            <a:r>
              <a:rPr lang="en-US" dirty="0"/>
              <a:t> e competenze </a:t>
            </a:r>
            <a:r>
              <a:rPr lang="en-US" dirty="0" err="1"/>
              <a:t>presso</a:t>
            </a:r>
            <a:r>
              <a:rPr lang="en-US" dirty="0"/>
              <a:t> </a:t>
            </a:r>
            <a:r>
              <a:rPr lang="en-US" dirty="0" err="1"/>
              <a:t>l'Agenzia</a:t>
            </a:r>
            <a:r>
              <a:rPr lang="en-US" dirty="0"/>
              <a:t> per la </a:t>
            </a:r>
            <a:r>
              <a:rPr lang="en-US" dirty="0" err="1"/>
              <a:t>Cybersicurezza</a:t>
            </a:r>
            <a:r>
              <a:rPr lang="en-US" dirty="0"/>
              <a:t> Nazionale</a:t>
            </a:r>
          </a:p>
          <a:p>
            <a:pPr lvl="1"/>
            <a:r>
              <a:rPr lang="en-US" dirty="0" err="1"/>
              <a:t>Professore</a:t>
            </a:r>
            <a:r>
              <a:rPr lang="en-US" dirty="0"/>
              <a:t> di Basi di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all'Università</a:t>
            </a:r>
            <a:r>
              <a:rPr lang="en-US" dirty="0"/>
              <a:t> Roma Tre, in </a:t>
            </a:r>
            <a:r>
              <a:rPr lang="en-US" dirty="0" err="1"/>
              <a:t>aspettativa</a:t>
            </a:r>
            <a:endParaRPr lang="en-US" dirty="0"/>
          </a:p>
          <a:p>
            <a:pPr lvl="1"/>
            <a:r>
              <a:rPr lang="en-US" dirty="0" err="1"/>
              <a:t>Già</a:t>
            </a:r>
            <a:r>
              <a:rPr lang="en-US" dirty="0"/>
              <a:t> </a:t>
            </a:r>
            <a:r>
              <a:rPr lang="en-US" dirty="0" err="1"/>
              <a:t>Presidente</a:t>
            </a:r>
            <a:r>
              <a:rPr lang="en-US" dirty="0"/>
              <a:t> GII (</a:t>
            </a:r>
            <a:r>
              <a:rPr lang="en-US" dirty="0" err="1"/>
              <a:t>associazione</a:t>
            </a:r>
            <a:r>
              <a:rPr lang="en-US" dirty="0"/>
              <a:t> </a:t>
            </a:r>
            <a:r>
              <a:rPr lang="en-US" dirty="0" err="1"/>
              <a:t>nazionale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docenti</a:t>
            </a:r>
            <a:r>
              <a:rPr lang="en-US" dirty="0"/>
              <a:t> di </a:t>
            </a:r>
            <a:r>
              <a:rPr lang="en-US" dirty="0" err="1"/>
              <a:t>Ingegneria</a:t>
            </a:r>
            <a:r>
              <a:rPr lang="en-US" dirty="0"/>
              <a:t> Informatica)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0D32CD-98CF-219B-BAE9-4233583C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F533B8-2004-82B9-C830-60E20F39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575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4811EC-9486-E040-9012-4092E7F4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Commento</a:t>
            </a:r>
            <a:r>
              <a:rPr lang="en-US" dirty="0"/>
              <a:t> </a:t>
            </a:r>
            <a:r>
              <a:rPr lang="en-US" dirty="0" err="1"/>
              <a:t>sull'algoritmo</a:t>
            </a:r>
            <a:r>
              <a:rPr lang="en-US" dirty="0"/>
              <a:t> di </a:t>
            </a:r>
            <a:r>
              <a:rPr lang="en-US" dirty="0" err="1"/>
              <a:t>Euclide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86AB3F-2E97-2B46-9FBE-FAB3AEEAA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Rispetta le proprietà</a:t>
            </a:r>
          </a:p>
          <a:p>
            <a:pPr lvl="1"/>
            <a:r>
              <a:rPr lang="it-IT" dirty="0"/>
              <a:t>descrizione completa e non ambigua</a:t>
            </a:r>
          </a:p>
          <a:p>
            <a:pPr lvl="1"/>
            <a:r>
              <a:rPr lang="it-IT" dirty="0"/>
              <a:t>eseguibilità (dei singoli passi)</a:t>
            </a:r>
          </a:p>
          <a:p>
            <a:pPr lvl="1"/>
            <a:r>
              <a:rPr lang="it-IT" dirty="0"/>
              <a:t>finitezza (ogni esecuzione include un numero finito di passi)</a:t>
            </a:r>
          </a:p>
          <a:p>
            <a:pPr lvl="1"/>
            <a:r>
              <a:rPr lang="it-IT" dirty="0"/>
              <a:t>correttezza (i risultati debbono essere quelli previsti dal problema)</a:t>
            </a:r>
          </a:p>
          <a:p>
            <a:r>
              <a:rPr lang="it-IT" dirty="0"/>
              <a:t>È anche "efficiente" (richiede meno tempo dell'altro)</a:t>
            </a:r>
          </a:p>
          <a:p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D05E2A-51D6-B849-9024-85F54C8A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Paolo Atzeni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1401A4-5E2F-D348-9A65-CC3064CD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632D5-CB37-4109-808B-EA685E595C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35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858514-5F34-4747-AAD2-1ECEA0F3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algoritmo per giuristi (costituzionalisti)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ADEF59-73DB-EB47-BC98-30B56E2D3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Legge 6 maggio 2015, n.52 ("</a:t>
            </a:r>
            <a:r>
              <a:rPr lang="it-IT" dirty="0" err="1"/>
              <a:t>Italicum</a:t>
            </a:r>
            <a:r>
              <a:rPr lang="it-IT" dirty="0"/>
              <a:t>"), art 2, comma 25:</a:t>
            </a:r>
          </a:p>
          <a:p>
            <a:pPr lvl="1"/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2E68B5-13AC-F145-A530-2AC8075AD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Paolo Atzeni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F4DB61-0230-E44C-BF34-E8BE8719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632D5-CB37-4109-808B-EA685E595C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magine 7" descr="Immagine che contiene quotidiano, testo&#10;&#10;&#10;&#10;Descrizione generata automaticamente">
            <a:extLst>
              <a:ext uri="{FF2B5EF4-FFF2-40B4-BE49-F238E27FC236}">
                <a16:creationId xmlns:a16="http://schemas.microsoft.com/office/drawing/2014/main" id="{D4A12DAB-16D6-EC44-B433-3F1110E7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6" y="1916832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71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32A22C-1F34-4340-9138-4249B5D6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 </a:t>
            </a:r>
            <a:r>
              <a:rPr lang="en-US" dirty="0" err="1"/>
              <a:t>domanda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79043C-9749-C74F-801C-0AA117172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manca</a:t>
            </a:r>
            <a:r>
              <a:rPr lang="en-US" dirty="0"/>
              <a:t> </a:t>
            </a:r>
            <a:r>
              <a:rPr lang="en-US" dirty="0" err="1"/>
              <a:t>all'Italicum</a:t>
            </a:r>
            <a:r>
              <a:rPr lang="en-US" dirty="0"/>
              <a:t> per </a:t>
            </a:r>
            <a:r>
              <a:rPr lang="en-US" dirty="0" err="1"/>
              <a:t>essere</a:t>
            </a:r>
            <a:r>
              <a:rPr lang="en-US" dirty="0"/>
              <a:t> un </a:t>
            </a:r>
            <a:r>
              <a:rPr lang="en-US" dirty="0" err="1"/>
              <a:t>algoritmo</a:t>
            </a:r>
            <a:r>
              <a:rPr lang="en-US" dirty="0"/>
              <a:t>? E </a:t>
            </a:r>
            <a:r>
              <a:rPr lang="en-US" dirty="0" err="1"/>
              <a:t>anche</a:t>
            </a:r>
            <a:r>
              <a:rPr lang="en-US" dirty="0"/>
              <a:t> per </a:t>
            </a:r>
            <a:r>
              <a:rPr lang="en-US" dirty="0" err="1"/>
              <a:t>essere</a:t>
            </a:r>
            <a:r>
              <a:rPr lang="en-US" dirty="0"/>
              <a:t> una </a:t>
            </a:r>
            <a:r>
              <a:rPr lang="en-US" dirty="0" err="1"/>
              <a:t>valida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La </a:t>
            </a:r>
            <a:r>
              <a:rPr lang="en-US" dirty="0" err="1"/>
              <a:t>certezza</a:t>
            </a:r>
            <a:r>
              <a:rPr lang="en-US" dirty="0"/>
              <a:t> di </a:t>
            </a:r>
            <a:r>
              <a:rPr lang="en-US" dirty="0" err="1"/>
              <a:t>essere</a:t>
            </a:r>
            <a:r>
              <a:rPr lang="en-US" dirty="0"/>
              <a:t> ben </a:t>
            </a:r>
            <a:r>
              <a:rPr lang="en-US" dirty="0" err="1"/>
              <a:t>definito</a:t>
            </a:r>
            <a:r>
              <a:rPr lang="en-US" dirty="0"/>
              <a:t> (con la </a:t>
            </a:r>
            <a:r>
              <a:rPr lang="en-US" dirty="0" err="1"/>
              <a:t>possibilità</a:t>
            </a:r>
            <a:r>
              <a:rPr lang="en-US" dirty="0"/>
              <a:t> di </a:t>
            </a:r>
            <a:r>
              <a:rPr lang="en-US" dirty="0" err="1"/>
              <a:t>realizzare</a:t>
            </a:r>
            <a:r>
              <a:rPr lang="en-US" dirty="0"/>
              <a:t> </a:t>
            </a:r>
            <a:r>
              <a:rPr lang="en-US" dirty="0" err="1"/>
              <a:t>programmi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lo </a:t>
            </a:r>
            <a:r>
              <a:rPr lang="en-US" dirty="0" err="1"/>
              <a:t>utilizzino</a:t>
            </a:r>
            <a:r>
              <a:rPr lang="en-US" dirty="0"/>
              <a:t> in modo non </a:t>
            </a:r>
            <a:r>
              <a:rPr lang="en-US" dirty="0" err="1"/>
              <a:t>ambiguo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B96BB6-874D-6F41-83CA-92348B67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Paolo Atzeni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36EB35-FFD2-DD43-8544-02A6DF0F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632D5-CB37-4109-808B-EA685E595C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1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D4E76-31CB-3D4F-9BF0-346E7B6A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Algoritmo</a:t>
            </a:r>
            <a:r>
              <a:rPr lang="en-US" dirty="0"/>
              <a:t>,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spunti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3CA64B-F463-BB44-8D2B-6358F32F1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Primavera 2020, prima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pandemia</a:t>
            </a:r>
            <a:endParaRPr lang="en-US" dirty="0"/>
          </a:p>
          <a:p>
            <a:pPr lvl="1"/>
            <a:r>
              <a:rPr lang="en-US" dirty="0" err="1"/>
              <a:t>campionato</a:t>
            </a:r>
            <a:r>
              <a:rPr lang="en-US" dirty="0"/>
              <a:t> di calcio </a:t>
            </a:r>
            <a:r>
              <a:rPr lang="en-US" dirty="0" err="1"/>
              <a:t>sospeso</a:t>
            </a:r>
            <a:r>
              <a:rPr lang="en-US" dirty="0"/>
              <a:t>, </a:t>
            </a:r>
            <a:r>
              <a:rPr lang="en-US" dirty="0" err="1"/>
              <a:t>è</a:t>
            </a:r>
            <a:r>
              <a:rPr lang="en-US" dirty="0"/>
              <a:t> un "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nazionale</a:t>
            </a:r>
            <a:r>
              <a:rPr lang="en-US" dirty="0"/>
              <a:t>", come </a:t>
            </a:r>
            <a:r>
              <a:rPr lang="en-US" dirty="0" err="1"/>
              <a:t>assegnare</a:t>
            </a:r>
            <a:r>
              <a:rPr lang="en-US" dirty="0"/>
              <a:t> lo scudetto (o </a:t>
            </a:r>
            <a:r>
              <a:rPr lang="en-US" dirty="0" err="1"/>
              <a:t>almeno</a:t>
            </a:r>
            <a:r>
              <a:rPr lang="en-US" dirty="0"/>
              <a:t> </a:t>
            </a:r>
            <a:r>
              <a:rPr lang="en-US" dirty="0" err="1"/>
              <a:t>l'ammissione</a:t>
            </a:r>
            <a:r>
              <a:rPr lang="en-US" dirty="0"/>
              <a:t> alle </a:t>
            </a:r>
            <a:r>
              <a:rPr lang="en-US" dirty="0" err="1"/>
              <a:t>coppe</a:t>
            </a:r>
            <a:r>
              <a:rPr lang="en-US" dirty="0"/>
              <a:t> </a:t>
            </a:r>
            <a:r>
              <a:rPr lang="en-US" dirty="0" err="1"/>
              <a:t>europee</a:t>
            </a:r>
            <a:r>
              <a:rPr lang="en-US" dirty="0"/>
              <a:t>)?</a:t>
            </a:r>
          </a:p>
          <a:p>
            <a:pPr lvl="1"/>
            <a:r>
              <a:rPr lang="en-US" dirty="0" err="1"/>
              <a:t>qualcuno</a:t>
            </a:r>
            <a:r>
              <a:rPr lang="en-US" dirty="0"/>
              <a:t> ha </a:t>
            </a:r>
            <a:r>
              <a:rPr lang="en-US" dirty="0" err="1"/>
              <a:t>proposto</a:t>
            </a:r>
            <a:r>
              <a:rPr lang="en-US" dirty="0"/>
              <a:t> di </a:t>
            </a:r>
            <a:r>
              <a:rPr lang="en-US" dirty="0" err="1"/>
              <a:t>usare</a:t>
            </a:r>
            <a:r>
              <a:rPr lang="en-US" dirty="0"/>
              <a:t> un "</a:t>
            </a:r>
            <a:r>
              <a:rPr lang="en-US" dirty="0" err="1"/>
              <a:t>algoritmo</a:t>
            </a:r>
            <a:r>
              <a:rPr lang="en-US" dirty="0"/>
              <a:t>"</a:t>
            </a:r>
          </a:p>
          <a:p>
            <a:pPr lvl="2"/>
            <a:r>
              <a:rPr lang="en-US" dirty="0"/>
              <a:t>e </a:t>
            </a:r>
            <a:r>
              <a:rPr lang="en-US" dirty="0" err="1"/>
              <a:t>molti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scandalizzati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91830C-B3CD-E943-B6F7-8C9C78A9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Paolo Atzeni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9A3934-E9FE-AA43-B5D8-4D92EE99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632D5-CB37-4109-808B-EA685E595C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3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3E097C-7240-5C11-432F-676C87CD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proposta</a:t>
            </a:r>
            <a:r>
              <a:rPr lang="en-US" dirty="0"/>
              <a:t> di "</a:t>
            </a:r>
            <a:r>
              <a:rPr lang="en-US" dirty="0" err="1"/>
              <a:t>algoritmo</a:t>
            </a:r>
            <a:r>
              <a:rPr lang="en-US" dirty="0"/>
              <a:t>"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9C1729-C1CA-D167-221C-7DD69C964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200" dirty="0"/>
              <a:t>https://</a:t>
            </a:r>
            <a:r>
              <a:rPr lang="en-US" sz="1200" dirty="0" err="1"/>
              <a:t>www.ilmattino.it</a:t>
            </a:r>
            <a:r>
              <a:rPr lang="en-US" sz="1200" dirty="0"/>
              <a:t>/sport/calcio/ecco_come_funziona_l_algoritmo_della_serie_a-5266322.html</a:t>
            </a:r>
          </a:p>
          <a:p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78E1FE-0663-FA4E-E260-B7D001F5DE1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/>
              <a:t>24/07/2023</a:t>
            </a: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C45026-28BE-AA18-E320-013B206FF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F7D49A-81A4-45D3-8BD8-F8CD7808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24</a:t>
            </a:fld>
            <a:endParaRPr lang="en-US" altLang="it-IT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6B73954-3D3B-5B9D-F9DD-EB646F1F5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6972300" cy="40767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731D97D-38D6-9E3D-E21F-BA74F3645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772816"/>
            <a:ext cx="8280400" cy="1003300"/>
          </a:xfrm>
          <a:prstGeom prst="rect">
            <a:avLst/>
          </a:prstGeom>
        </p:spPr>
      </p:pic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997DE099-1355-B6E8-928D-BE4E04F44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74950"/>
            <a:ext cx="6858000" cy="13081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DDFDC4E-EDAA-7753-8E76-672DCAB63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40584"/>
            <a:ext cx="3688680" cy="241301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751ECA38-5CF3-694E-9D54-F15C0E7D5D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54" y="3790950"/>
            <a:ext cx="368868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2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D4E76-31CB-3D4F-9BF0-346E7B6A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Algoritmo</a:t>
            </a:r>
            <a:r>
              <a:rPr lang="en-US" dirty="0"/>
              <a:t>,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spunti</a:t>
            </a:r>
            <a:r>
              <a:rPr lang="en-US" dirty="0"/>
              <a:t>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3CA64B-F463-BB44-8D2B-6358F32F1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Una </a:t>
            </a:r>
            <a:r>
              <a:rPr lang="en-US" dirty="0" err="1"/>
              <a:t>domanda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coloro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criticato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pensato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in tempi </a:t>
            </a:r>
            <a:r>
              <a:rPr lang="en-US" dirty="0" err="1"/>
              <a:t>normali</a:t>
            </a:r>
            <a:r>
              <a:rPr lang="en-US" dirty="0"/>
              <a:t> lo scudetto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assegnato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base di un </a:t>
            </a:r>
            <a:r>
              <a:rPr lang="en-US" dirty="0" err="1"/>
              <a:t>algoritmo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per </a:t>
            </a:r>
            <a:r>
              <a:rPr lang="en-US" dirty="0" err="1"/>
              <a:t>ogni</a:t>
            </a:r>
            <a:r>
              <a:rPr lang="en-US" dirty="0"/>
              <a:t> partita </a:t>
            </a:r>
            <a:r>
              <a:rPr lang="en-US" dirty="0" err="1"/>
              <a:t>giocata</a:t>
            </a:r>
            <a:r>
              <a:rPr lang="en-US" dirty="0"/>
              <a:t>,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punti</a:t>
            </a:r>
            <a:r>
              <a:rPr lang="en-US" dirty="0"/>
              <a:t> per la </a:t>
            </a:r>
            <a:r>
              <a:rPr lang="en-US" dirty="0" err="1"/>
              <a:t>vittoria</a:t>
            </a:r>
            <a:r>
              <a:rPr lang="en-US" dirty="0"/>
              <a:t> …</a:t>
            </a:r>
          </a:p>
          <a:p>
            <a:pPr lvl="2"/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stilata</a:t>
            </a:r>
            <a:r>
              <a:rPr lang="en-US" dirty="0"/>
              <a:t> una </a:t>
            </a:r>
            <a:r>
              <a:rPr lang="en-US" dirty="0" err="1"/>
              <a:t>classifica</a:t>
            </a:r>
            <a:r>
              <a:rPr lang="en-US" dirty="0"/>
              <a:t>, </a:t>
            </a:r>
            <a:r>
              <a:rPr lang="en-US" dirty="0" err="1"/>
              <a:t>sulla</a:t>
            </a:r>
            <a:r>
              <a:rPr lang="en-US" dirty="0"/>
              <a:t> base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punti</a:t>
            </a:r>
            <a:r>
              <a:rPr lang="en-US" dirty="0"/>
              <a:t> …</a:t>
            </a:r>
          </a:p>
          <a:p>
            <a:pPr lvl="2"/>
            <a:r>
              <a:rPr lang="en-US" dirty="0"/>
              <a:t>in </a:t>
            </a:r>
            <a:r>
              <a:rPr lang="en-US" dirty="0" err="1"/>
              <a:t>caso</a:t>
            </a:r>
            <a:r>
              <a:rPr lang="en-US" dirty="0"/>
              <a:t> di </a:t>
            </a:r>
            <a:r>
              <a:rPr lang="en-US" dirty="0" err="1"/>
              <a:t>parità</a:t>
            </a:r>
            <a:r>
              <a:rPr lang="en-US" dirty="0"/>
              <a:t> … (</a:t>
            </a:r>
            <a:r>
              <a:rPr lang="en-US" dirty="0" err="1"/>
              <a:t>confronti</a:t>
            </a:r>
            <a:r>
              <a:rPr lang="en-US" dirty="0"/>
              <a:t> </a:t>
            </a:r>
            <a:r>
              <a:rPr lang="en-US" dirty="0" err="1"/>
              <a:t>diretti</a:t>
            </a:r>
            <a:r>
              <a:rPr lang="en-US" dirty="0"/>
              <a:t> o </a:t>
            </a:r>
            <a:r>
              <a:rPr lang="en-US" dirty="0" err="1"/>
              <a:t>diffferenza</a:t>
            </a:r>
            <a:r>
              <a:rPr lang="en-US" dirty="0"/>
              <a:t> </a:t>
            </a:r>
            <a:r>
              <a:rPr lang="en-US" dirty="0" err="1"/>
              <a:t>gol</a:t>
            </a:r>
            <a:r>
              <a:rPr lang="en-US" dirty="0"/>
              <a:t>, con </a:t>
            </a:r>
            <a:r>
              <a:rPr lang="en-US" dirty="0" err="1"/>
              <a:t>dettagli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cambiati</a:t>
            </a:r>
            <a:r>
              <a:rPr lang="en-US" dirty="0"/>
              <a:t> </a:t>
            </a:r>
            <a:r>
              <a:rPr lang="en-US" dirty="0" err="1"/>
              <a:t>negli</a:t>
            </a:r>
            <a:r>
              <a:rPr lang="en-US" dirty="0"/>
              <a:t> anni)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91830C-B3CD-E943-B6F7-8C9C78A9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Paolo Atzeni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9A3934-E9FE-AA43-B5D8-4D92EE99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632D5-CB37-4109-808B-EA685E595C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62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D4E76-31CB-3D4F-9BF0-346E7B6A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Algoritmo</a:t>
            </a:r>
            <a:r>
              <a:rPr lang="en-US" dirty="0"/>
              <a:t>,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spunti</a:t>
            </a:r>
            <a:r>
              <a:rPr lang="en-US" dirty="0"/>
              <a:t> (3)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3CA64B-F463-BB44-8D2B-6358F32F1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L'algoritmo</a:t>
            </a:r>
            <a:r>
              <a:rPr lang="en-US" dirty="0"/>
              <a:t> </a:t>
            </a:r>
            <a:r>
              <a:rPr lang="en-US" dirty="0" err="1"/>
              <a:t>ipotizzato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2020 </a:t>
            </a:r>
            <a:r>
              <a:rPr lang="en-US" dirty="0" err="1"/>
              <a:t>aveva</a:t>
            </a:r>
            <a:r>
              <a:rPr lang="en-US" dirty="0"/>
              <a:t> due </a:t>
            </a:r>
            <a:r>
              <a:rPr lang="en-US" dirty="0" err="1"/>
              <a:t>difetti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non era ben </a:t>
            </a:r>
            <a:r>
              <a:rPr lang="en-US" dirty="0" err="1"/>
              <a:t>definito</a:t>
            </a:r>
            <a:endParaRPr lang="en-US" dirty="0"/>
          </a:p>
          <a:p>
            <a:pPr lvl="2"/>
            <a:r>
              <a:rPr lang="en-US" dirty="0"/>
              <a:t>se ne </a:t>
            </a:r>
            <a:r>
              <a:rPr lang="en-US" dirty="0" err="1"/>
              <a:t>trovano</a:t>
            </a:r>
            <a:r>
              <a:rPr lang="en-US" dirty="0"/>
              <a:t> diverse </a:t>
            </a:r>
            <a:r>
              <a:rPr lang="en-US" dirty="0" err="1"/>
              <a:t>versioni</a:t>
            </a:r>
            <a:r>
              <a:rPr lang="en-US" dirty="0"/>
              <a:t>, </a:t>
            </a:r>
            <a:r>
              <a:rPr lang="en-US" dirty="0" err="1"/>
              <a:t>ognuna</a:t>
            </a:r>
            <a:r>
              <a:rPr lang="en-US" dirty="0"/>
              <a:t> in </a:t>
            </a:r>
            <a:r>
              <a:rPr lang="en-US" dirty="0" err="1"/>
              <a:t>qualche</a:t>
            </a:r>
            <a:r>
              <a:rPr lang="en-US" dirty="0"/>
              <a:t> modo </a:t>
            </a:r>
            <a:r>
              <a:rPr lang="en-US" dirty="0" err="1"/>
              <a:t>discutibile</a:t>
            </a:r>
            <a:r>
              <a:rPr lang="en-US" dirty="0"/>
              <a:t> e con </a:t>
            </a:r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ambiguità</a:t>
            </a:r>
            <a:endParaRPr lang="en-US" dirty="0"/>
          </a:p>
          <a:p>
            <a:pPr lvl="1"/>
            <a:r>
              <a:rPr lang="en-US" dirty="0"/>
              <a:t>non era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comunicato</a:t>
            </a:r>
            <a:r>
              <a:rPr lang="en-US" dirty="0"/>
              <a:t> prima (non </a:t>
            </a:r>
            <a:r>
              <a:rPr lang="en-US" dirty="0" err="1"/>
              <a:t>essendo</a:t>
            </a:r>
            <a:r>
              <a:rPr lang="en-US" dirty="0"/>
              <a:t> </a:t>
            </a:r>
            <a:r>
              <a:rPr lang="en-US" dirty="0" err="1"/>
              <a:t>noto</a:t>
            </a:r>
            <a:r>
              <a:rPr lang="en-US" dirty="0"/>
              <a:t> … </a:t>
            </a:r>
            <a:r>
              <a:rPr lang="en-US" dirty="0" err="1"/>
              <a:t>mancanza</a:t>
            </a:r>
            <a:r>
              <a:rPr lang="en-US" dirty="0"/>
              <a:t> di </a:t>
            </a:r>
            <a:r>
              <a:rPr lang="en-US" dirty="0" err="1"/>
              <a:t>trasparenza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91830C-B3CD-E943-B6F7-8C9C78A9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Paolo Atzeni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9A3934-E9FE-AA43-B5D8-4D92EE99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632D5-CB37-4109-808B-EA685E595C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47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A34C91-BC0D-719F-B6DD-868A1C01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Intelligenza artificiale (IA o AI)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BC4C8C-55D9-1D74-44DA-294903A32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Disciplina che ha l'obiettivo di creare programmi o sistemi informatici capaci di comportamenti che riterremmo intelligenti se messi in atto da esseri umani</a:t>
            </a:r>
          </a:p>
          <a:p>
            <a:pPr marL="0" indent="0" algn="ctr">
              <a:buNone/>
            </a:pPr>
            <a:r>
              <a:rPr lang="it-IT" sz="1800" dirty="0"/>
              <a:t>(Kaplan, Intelligenza artificiale – Guida al prossimo futuro, Luiss </a:t>
            </a:r>
            <a:r>
              <a:rPr lang="it-IT" sz="1800" dirty="0" err="1"/>
              <a:t>Univ</a:t>
            </a:r>
            <a:r>
              <a:rPr lang="it-IT" sz="1800" dirty="0"/>
              <a:t> Press 2017)</a:t>
            </a:r>
            <a:endParaRPr lang="it-IT" dirty="0"/>
          </a:p>
          <a:p>
            <a:r>
              <a:rPr lang="it-IT" dirty="0"/>
              <a:t>"L'essenza dell'intelligenza (artificiale ma anche umana)  è la capacità di fare generalizzazioni appropriate in modo tempestivo e su una base dati limitata"</a:t>
            </a:r>
          </a:p>
          <a:p>
            <a:r>
              <a:rPr lang="it-IT" dirty="0"/>
              <a:t>È discussa al giorno d'oggi l'appropriatezza del termine</a:t>
            </a:r>
          </a:p>
          <a:p>
            <a:pPr lvl="1"/>
            <a:r>
              <a:rPr lang="it-IT" dirty="0"/>
              <a:t>K. Crawford "Né intelligente né artificiale – il lato oscuro dell'IA" Il Mulino 2021</a:t>
            </a:r>
          </a:p>
          <a:p>
            <a:pPr lvl="1"/>
            <a:r>
              <a:rPr lang="it-IT" dirty="0"/>
              <a:t>le tecniche di AI più moderne elaborano simboli, senza "comprendere il significato"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EB4CB45-3FD4-1116-8D91-FF13C000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01E7BC7-7DAB-A63B-38AB-8BF0C03D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188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080861-61A3-22B5-FCE9-6CC62CE2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Sistemi di intelligenza artificiale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7FB0F0-892D-0471-C4F9-FB97CA622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(semplificando molto)</a:t>
            </a:r>
          </a:p>
          <a:p>
            <a:r>
              <a:rPr lang="it-IT" dirty="0"/>
              <a:t>Intelligenza artificiale simbolica</a:t>
            </a:r>
          </a:p>
          <a:p>
            <a:r>
              <a:rPr lang="it-IT" dirty="0"/>
              <a:t>Intelligenza artificiale </a:t>
            </a:r>
            <a:r>
              <a:rPr lang="it-IT" dirty="0" err="1"/>
              <a:t>subsimbolica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7D46BC2-2A58-A0CF-530B-919D354A2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D1423E-8A0B-84C8-93D5-89C9989F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934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080861-61A3-22B5-FCE9-6CC62CE2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Intelligenza artificiale simbolica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7FB0F0-892D-0471-C4F9-FB97CA622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Basata su rappresentazione simbolica dei problemi (formule logiche, tecniche di ragionamento)</a:t>
            </a:r>
          </a:p>
          <a:p>
            <a:pPr lvl="1"/>
            <a:r>
              <a:rPr lang="it-IT" dirty="0"/>
              <a:t>ricordiamo i sillogismi: "se tutti gli uomini sono mortali e Socrate è un uomo, allora Socrate è mortale"</a:t>
            </a:r>
          </a:p>
          <a:p>
            <a:pPr lvl="1"/>
            <a:r>
              <a:rPr lang="it-IT" dirty="0"/>
              <a:t>ancora (con "</a:t>
            </a:r>
            <a:r>
              <a:rPr lang="it-IT" dirty="0" err="1"/>
              <a:t>ricorsione</a:t>
            </a:r>
            <a:r>
              <a:rPr lang="it-IT" dirty="0"/>
              <a:t>")</a:t>
            </a:r>
          </a:p>
          <a:p>
            <a:pPr lvl="2"/>
            <a:r>
              <a:rPr lang="it-IT" dirty="0"/>
              <a:t>se X è genitore di Y, allora X è antenato di Y</a:t>
            </a:r>
          </a:p>
          <a:p>
            <a:pPr lvl="2"/>
            <a:r>
              <a:rPr lang="it-IT" dirty="0"/>
              <a:t>se X è genitore di Y e Y è antenato di Z, allora X è antenato di Z</a:t>
            </a:r>
          </a:p>
          <a:p>
            <a:r>
              <a:rPr lang="en-US" dirty="0" err="1"/>
              <a:t>Difficoltà</a:t>
            </a:r>
            <a:endParaRPr lang="en-US" dirty="0"/>
          </a:p>
          <a:p>
            <a:pPr lvl="1"/>
            <a:r>
              <a:rPr lang="en-US" dirty="0" err="1"/>
              <a:t>acquisizione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regole</a:t>
            </a:r>
            <a:r>
              <a:rPr lang="en-US" dirty="0"/>
              <a:t> (</a:t>
            </a:r>
            <a:r>
              <a:rPr lang="en-US" dirty="0" err="1"/>
              <a:t>conoscenza</a:t>
            </a:r>
            <a:r>
              <a:rPr lang="en-US" dirty="0"/>
              <a:t>) </a:t>
            </a:r>
          </a:p>
          <a:p>
            <a:pPr lvl="1"/>
            <a:r>
              <a:rPr lang="en-US" dirty="0" err="1"/>
              <a:t>fragilità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regole</a:t>
            </a:r>
            <a:r>
              <a:rPr lang="en-US" dirty="0"/>
              <a:t> e </a:t>
            </a:r>
            <a:r>
              <a:rPr lang="en-US" dirty="0" err="1"/>
              <a:t>esigenza</a:t>
            </a:r>
            <a:r>
              <a:rPr lang="en-US" dirty="0"/>
              <a:t> di </a:t>
            </a:r>
            <a:r>
              <a:rPr lang="en-US" dirty="0" err="1"/>
              <a:t>flessibilità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ragionamento</a:t>
            </a:r>
            <a:endParaRPr lang="it-IT" dirty="0"/>
          </a:p>
          <a:p>
            <a:pPr lvl="2"/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7D46BC2-2A58-A0CF-530B-919D354A2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D1423E-8A0B-84C8-93D5-89C9989F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07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F1056CD3-33FB-4B97-3CC0-8A1A09F22396}"/>
              </a:ext>
            </a:extLst>
          </p:cNvPr>
          <p:cNvSpPr txBox="1">
            <a:spLocks/>
          </p:cNvSpPr>
          <p:nvPr/>
        </p:nvSpPr>
        <p:spPr>
          <a:xfrm>
            <a:off x="6851765" y="5726907"/>
            <a:ext cx="2167544" cy="27384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AA35278-C385-4E1F-9C4E-89D670052FF3}" type="slidenum">
              <a:rPr lang="it-IT" sz="900">
                <a:solidFill>
                  <a:schemeClr val="bg1"/>
                </a:solidFill>
                <a:latin typeface="Tw Cen MT" panose="020B0602020104020603" pitchFamily="34" charset="77"/>
              </a:rPr>
              <a:pPr algn="r"/>
              <a:t>3</a:t>
            </a:fld>
            <a:endParaRPr lang="it-IT" sz="900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940BD93-BD0D-7319-65A3-69368046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Ancora</a:t>
            </a:r>
            <a:r>
              <a:rPr lang="en-US" dirty="0"/>
              <a:t> come </a:t>
            </a:r>
            <a:r>
              <a:rPr lang="en-US" dirty="0" err="1"/>
              <a:t>premessa</a:t>
            </a:r>
            <a:r>
              <a:rPr lang="en-US" dirty="0"/>
              <a:t>: </a:t>
            </a:r>
            <a:r>
              <a:rPr lang="it-IT" dirty="0"/>
              <a:t>ACN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F92583D-EC9D-BF62-BA8C-ED6F4A018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L'Agenzia per la Cybersicurezza Nazionale (ACN): </a:t>
            </a:r>
          </a:p>
          <a:p>
            <a:pPr lvl="1"/>
            <a:r>
              <a:rPr lang="it-IT" dirty="0"/>
              <a:t>è Autorità nazionale per la cybersicurezza e […] assicura, nel rispetto delle competenze  […] il coordinamento tra i soggetti pubblici coinvolti in materia di cybersicurezza a livello nazionale e promuove la realizzazione di azioni comuni dirette ad assicurare la sicurezza e la resilienza cibernetiche […] nonché per il conseguimento dell'autonomia, nazionale ed europea […]</a:t>
            </a:r>
          </a:p>
          <a:p>
            <a:pPr lvl="1"/>
            <a:r>
              <a:rPr lang="it-IT" dirty="0"/>
              <a:t>predispone la strategia nazionale di cybersicurezza</a:t>
            </a:r>
          </a:p>
          <a:p>
            <a:pPr lvl="1"/>
            <a:r>
              <a:rPr lang="it-IT" b="1" dirty="0">
                <a:solidFill>
                  <a:srgbClr val="C00000"/>
                </a:solidFill>
              </a:rPr>
              <a:t>promuove la formazione </a:t>
            </a:r>
            <a:r>
              <a:rPr lang="it-IT" dirty="0"/>
              <a:t>[…] in particolare favorendo l'attivazione di percorsi formativi universitari in materia</a:t>
            </a:r>
            <a:endParaRPr lang="en-US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C97A3F4-E475-E937-C6FA-6CDB5D17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D57648-CA35-B0E3-957A-042BA39F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660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080861-61A3-22B5-FCE9-6CC62CE2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Intelligenza artificiale </a:t>
            </a:r>
            <a:r>
              <a:rPr lang="it-IT" dirty="0" err="1"/>
              <a:t>subsimbolica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7FB0F0-892D-0471-C4F9-FB97CA622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L'apprendimento automatico (</a:t>
            </a:r>
            <a:r>
              <a:rPr lang="it-IT" b="1" dirty="0">
                <a:solidFill>
                  <a:srgbClr val="C00000"/>
                </a:solidFill>
              </a:rPr>
              <a:t>machine learning</a:t>
            </a:r>
            <a:r>
              <a:rPr lang="it-IT" dirty="0"/>
              <a:t>: ML) è insieme di metodi sviluppati sotto diversi nomi quali: statistica computazionale, riconoscimento di pattern, reti neurali artificiali, filtraggio adattivo, teoria dei sistemi dinamici</a:t>
            </a:r>
          </a:p>
          <a:p>
            <a:pPr lvl="1"/>
            <a:r>
              <a:rPr lang="it-IT" dirty="0"/>
              <a:t>utilizza metodi statistici per identificare pattern nei dati</a:t>
            </a:r>
          </a:p>
          <a:p>
            <a:pPr lvl="1"/>
            <a:r>
              <a:rPr lang="it-IT" dirty="0"/>
              <a:t>utilizza dati disponibili (molti)</a:t>
            </a:r>
          </a:p>
          <a:p>
            <a:r>
              <a:rPr lang="it-IT" dirty="0"/>
              <a:t>Si è sviluppato molto negli ultimi vent'anni per vari motivi</a:t>
            </a:r>
          </a:p>
          <a:p>
            <a:pPr lvl="1"/>
            <a:r>
              <a:rPr lang="it-IT" dirty="0"/>
              <a:t>grandi disponibilità di dati (Big Data)</a:t>
            </a:r>
          </a:p>
          <a:p>
            <a:pPr lvl="1"/>
            <a:r>
              <a:rPr lang="it-IT" dirty="0"/>
              <a:t>grande potenza di calcolo</a:t>
            </a:r>
          </a:p>
          <a:p>
            <a:pPr lvl="1"/>
            <a:r>
              <a:rPr lang="it-IT" dirty="0"/>
              <a:t>internet + cloud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7D46BC2-2A58-A0CF-530B-919D354A2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D1423E-8A0B-84C8-93D5-89C9989F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893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D4E76-31CB-3D4F-9BF0-346E7B6A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Torniamo</a:t>
            </a:r>
            <a:r>
              <a:rPr lang="en-US" dirty="0"/>
              <a:t> alle </a:t>
            </a:r>
            <a:r>
              <a:rPr lang="en-US" dirty="0" err="1"/>
              <a:t>ricette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3CA64B-F463-BB44-8D2B-6358F32F1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chiedete</a:t>
            </a:r>
            <a:r>
              <a:rPr lang="en-US" dirty="0"/>
              <a:t> a </a:t>
            </a:r>
            <a:r>
              <a:rPr lang="en-US" dirty="0" err="1"/>
              <a:t>mia</a:t>
            </a:r>
            <a:r>
              <a:rPr lang="en-US" dirty="0"/>
              <a:t> </a:t>
            </a:r>
            <a:r>
              <a:rPr lang="en-US" dirty="0" err="1"/>
              <a:t>suocera</a:t>
            </a:r>
            <a:r>
              <a:rPr lang="en-US" dirty="0"/>
              <a:t> come fa la crostata (e le fa </a:t>
            </a:r>
            <a:r>
              <a:rPr lang="en-US" dirty="0" err="1"/>
              <a:t>buonissima</a:t>
            </a:r>
            <a:r>
              <a:rPr lang="en-US" dirty="0"/>
              <a:t>), vi </a:t>
            </a:r>
            <a:r>
              <a:rPr lang="en-US" dirty="0" err="1"/>
              <a:t>dirà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"mi </a:t>
            </a:r>
            <a:r>
              <a:rPr lang="en-US" dirty="0" err="1"/>
              <a:t>regolo</a:t>
            </a:r>
            <a:r>
              <a:rPr lang="en-US" dirty="0"/>
              <a:t>", </a:t>
            </a:r>
            <a:r>
              <a:rPr lang="en-US" dirty="0" err="1"/>
              <a:t>che</a:t>
            </a:r>
            <a:r>
              <a:rPr lang="en-US" dirty="0"/>
              <a:t> "devi </a:t>
            </a:r>
            <a:r>
              <a:rPr lang="en-US" dirty="0" err="1"/>
              <a:t>vedere</a:t>
            </a:r>
            <a:r>
              <a:rPr lang="en-US" dirty="0"/>
              <a:t>" se serve </a:t>
            </a:r>
            <a:r>
              <a:rPr lang="en-US" dirty="0" err="1"/>
              <a:t>più</a:t>
            </a:r>
            <a:r>
              <a:rPr lang="en-US" dirty="0"/>
              <a:t> farina o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continuare</a:t>
            </a:r>
            <a:r>
              <a:rPr lang="en-US" dirty="0"/>
              <a:t> ad </a:t>
            </a:r>
            <a:r>
              <a:rPr lang="en-US" dirty="0" err="1"/>
              <a:t>impastare</a:t>
            </a:r>
            <a:endParaRPr lang="en-US" dirty="0"/>
          </a:p>
          <a:p>
            <a:r>
              <a:rPr lang="en-US" dirty="0"/>
              <a:t>Se </a:t>
            </a:r>
            <a:r>
              <a:rPr lang="en-US" dirty="0" err="1"/>
              <a:t>proviamo</a:t>
            </a:r>
            <a:r>
              <a:rPr lang="en-US" dirty="0"/>
              <a:t> ad </a:t>
            </a:r>
            <a:r>
              <a:rPr lang="en-US" dirty="0" err="1"/>
              <a:t>imitarla</a:t>
            </a:r>
            <a:r>
              <a:rPr lang="en-US" dirty="0"/>
              <a:t>, </a:t>
            </a:r>
            <a:r>
              <a:rPr lang="en-US" dirty="0" err="1"/>
              <a:t>faremo</a:t>
            </a:r>
            <a:r>
              <a:rPr lang="en-US" dirty="0"/>
              <a:t> </a:t>
            </a:r>
            <a:r>
              <a:rPr lang="en-US" dirty="0" err="1"/>
              <a:t>vari</a:t>
            </a:r>
            <a:r>
              <a:rPr lang="en-US" dirty="0"/>
              <a:t> </a:t>
            </a:r>
            <a:r>
              <a:rPr lang="en-US" dirty="0" err="1"/>
              <a:t>tentativi</a:t>
            </a:r>
            <a:r>
              <a:rPr lang="en-US" dirty="0"/>
              <a:t>, con </a:t>
            </a:r>
            <a:r>
              <a:rPr lang="en-US" dirty="0" err="1"/>
              <a:t>più</a:t>
            </a:r>
            <a:r>
              <a:rPr lang="en-US" dirty="0"/>
              <a:t> o </a:t>
            </a:r>
            <a:r>
              <a:rPr lang="en-US" dirty="0" err="1"/>
              <a:t>meno</a:t>
            </a:r>
            <a:r>
              <a:rPr lang="en-US" dirty="0"/>
              <a:t> </a:t>
            </a:r>
            <a:r>
              <a:rPr lang="en-US" dirty="0" err="1"/>
              <a:t>successo</a:t>
            </a:r>
            <a:r>
              <a:rPr lang="en-US" dirty="0"/>
              <a:t> e </a:t>
            </a:r>
            <a:r>
              <a:rPr lang="en-US" dirty="0" err="1"/>
              <a:t>alla</a:t>
            </a:r>
            <a:r>
              <a:rPr lang="en-US" dirty="0"/>
              <a:t> fine </a:t>
            </a:r>
            <a:r>
              <a:rPr lang="en-US" dirty="0" err="1"/>
              <a:t>saremo</a:t>
            </a:r>
            <a:r>
              <a:rPr lang="en-US" dirty="0"/>
              <a:t> </a:t>
            </a:r>
            <a:r>
              <a:rPr lang="en-US" dirty="0" err="1"/>
              <a:t>soddisfatti</a:t>
            </a:r>
            <a:r>
              <a:rPr lang="en-US" dirty="0"/>
              <a:t>, </a:t>
            </a:r>
            <a:r>
              <a:rPr lang="en-US" dirty="0" err="1"/>
              <a:t>magari</a:t>
            </a:r>
            <a:r>
              <a:rPr lang="en-US" dirty="0"/>
              <a:t> con un </a:t>
            </a:r>
            <a:r>
              <a:rPr lang="en-US" dirty="0" err="1"/>
              <a:t>risultato</a:t>
            </a:r>
            <a:r>
              <a:rPr lang="en-US" dirty="0"/>
              <a:t> </a:t>
            </a:r>
            <a:r>
              <a:rPr lang="en-US" dirty="0" err="1"/>
              <a:t>leggermente</a:t>
            </a:r>
            <a:r>
              <a:rPr lang="en-US" dirty="0"/>
              <a:t> </a:t>
            </a:r>
            <a:r>
              <a:rPr lang="en-US" dirty="0" err="1"/>
              <a:t>diverso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91830C-B3CD-E943-B6F7-8C9C78A9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Paolo Atzeni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9A3934-E9FE-AA43-B5D8-4D92EE99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632D5-CB37-4109-808B-EA685E595C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83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D4E76-31CB-3D4F-9BF0-346E7B6A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Algoritmo</a:t>
            </a:r>
            <a:r>
              <a:rPr lang="en-US" dirty="0"/>
              <a:t>,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spunti</a:t>
            </a:r>
            <a:r>
              <a:rPr lang="en-US" dirty="0"/>
              <a:t> </a:t>
            </a:r>
            <a:r>
              <a:rPr lang="en-US" dirty="0" err="1"/>
              <a:t>ancora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3CA64B-F463-BB44-8D2B-6358F32F1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termine "algoritmo" viene usato anche per indicare i cosiddetti algoritmi intelligenti (</a:t>
            </a:r>
            <a:r>
              <a:rPr lang="it-IT" i="1" dirty="0"/>
              <a:t>learning </a:t>
            </a:r>
            <a:r>
              <a:rPr lang="it-IT" i="1" dirty="0" err="1"/>
              <a:t>algorithms</a:t>
            </a:r>
            <a:r>
              <a:rPr lang="it-IT" dirty="0"/>
              <a:t>, letteralmente "algoritmi che imparano"): </a:t>
            </a:r>
          </a:p>
          <a:p>
            <a:pPr lvl="1"/>
            <a:r>
              <a:rPr lang="it-IT" dirty="0"/>
              <a:t>non sono una ricetta, ma una </a:t>
            </a:r>
            <a:r>
              <a:rPr lang="it-IT" i="1" dirty="0"/>
              <a:t>procedura per costruire una ricetta</a:t>
            </a:r>
            <a:r>
              <a:rPr lang="it-IT" dirty="0"/>
              <a:t> </a:t>
            </a:r>
          </a:p>
          <a:p>
            <a:pPr lvl="1"/>
            <a:r>
              <a:rPr lang="it-IT" dirty="0"/>
              <a:t>il risultato ottenuto - tra i molteplici possibili - dipende da come l’algoritmo si è “allenato”, dagli esempi che ha visto e da quanto tempo gli è stato dato per imparare. </a:t>
            </a:r>
          </a:p>
          <a:p>
            <a:pPr lvl="1"/>
            <a:r>
              <a:rPr lang="it-IT" dirty="0"/>
              <a:t>il risultato è di solito accettabile, ma con variabilità</a:t>
            </a:r>
          </a:p>
          <a:p>
            <a:pPr lvl="1"/>
            <a:endParaRPr lang="it-IT" dirty="0"/>
          </a:p>
          <a:p>
            <a:pPr marL="457200" lvl="1" indent="0">
              <a:buNone/>
            </a:pPr>
            <a:r>
              <a:rPr lang="it-IT" sz="1600" dirty="0"/>
              <a:t>Spunti da </a:t>
            </a:r>
            <a:r>
              <a:rPr lang="it-IT" sz="1600" i="1" dirty="0">
                <a:hlinkClick r:id="rId2"/>
              </a:rPr>
              <a:t>Valentina Berengo </a:t>
            </a:r>
            <a:r>
              <a:rPr lang="it-IT" sz="1600" dirty="0">
                <a:hlinkClick r:id="rId2"/>
              </a:rPr>
              <a:t>Cos’è un algoritmo? Assomiglia al tiramisù</a:t>
            </a:r>
            <a:endParaRPr lang="it-IT" sz="1600" dirty="0"/>
          </a:p>
          <a:p>
            <a:pPr lvl="1"/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91830C-B3CD-E943-B6F7-8C9C78A9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Paolo Atzeni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9A3934-E9FE-AA43-B5D8-4D92EE99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632D5-CB37-4109-808B-EA685E595C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31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ECE9D3-DAE5-D25C-4F7B-0A4CC147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Machine learning e deep learning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50D84C-36B6-0C22-6AD4-39AEFD61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4DDCD8-87C9-BE85-9AC9-E2B2C6A59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33</a:t>
            </a:fld>
            <a:endParaRPr lang="en-US" altLang="it-IT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AFDE3FE4-1A2F-6333-B478-CC4E74622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" y="1052736"/>
            <a:ext cx="8827371" cy="4813158"/>
          </a:xfrm>
        </p:spPr>
      </p:pic>
    </p:spTree>
    <p:extLst>
      <p:ext uri="{BB962C8B-B14F-4D97-AF65-F5344CB8AC3E}">
        <p14:creationId xmlns:p14="http://schemas.microsoft.com/office/powerpoint/2010/main" val="2011298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29428A-3DF0-0059-D5E6-994A5A08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DC17797-89D2-3154-8F43-0BBADEA9E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696200" cy="5637818"/>
          </a:xfr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C8C794-5B95-3913-4AF2-7E7EBADE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6D9B31-03E4-FB40-7A43-8602D4FE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34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40956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06C89-40E2-47A1-49B3-B25F9E8AE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Models (</a:t>
            </a:r>
            <a:r>
              <a:rPr lang="en-US" dirty="0" err="1"/>
              <a:t>ChatGPT</a:t>
            </a:r>
            <a:r>
              <a:rPr lang="en-US" dirty="0"/>
              <a:t> e </a:t>
            </a:r>
            <a:r>
              <a:rPr lang="en-US" dirty="0" err="1"/>
              <a:t>simili</a:t>
            </a:r>
            <a:r>
              <a:rPr lang="en-US" dirty="0"/>
              <a:t>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94E37F-4E25-6DAC-19C8-F3226D606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8EEAA2-02E8-5D2B-9828-2B6E1E8E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t>35</a:t>
            </a:fld>
            <a:endParaRPr lang="it-IT"/>
          </a:p>
        </p:txBody>
      </p:sp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54C77646-06DD-BED1-6696-F9F3FC8DB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9" y="1285545"/>
            <a:ext cx="8811577" cy="3641199"/>
          </a:xfrm>
        </p:spPr>
      </p:pic>
    </p:spTree>
    <p:extLst>
      <p:ext uri="{BB962C8B-B14F-4D97-AF65-F5344CB8AC3E}">
        <p14:creationId xmlns:p14="http://schemas.microsoft.com/office/powerpoint/2010/main" val="2491890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90A1D0-FCA5-9043-98DC-4C00DB25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learning, un </a:t>
            </a:r>
            <a:r>
              <a:rPr lang="en-US" dirty="0" err="1"/>
              <a:t>esempio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E3E986-6C61-4D45-9D74-83ED382CC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Pubblicità “su misura” di un sito di acquisti online: </a:t>
            </a:r>
          </a:p>
          <a:p>
            <a:pPr lvl="1"/>
            <a:r>
              <a:rPr lang="it-IT" dirty="0"/>
              <a:t>l’algoritmo utilizza alcuni dati (relativi a ciò che abbiamo messo nel carrello)</a:t>
            </a:r>
          </a:p>
          <a:p>
            <a:pPr lvl="1"/>
            <a:r>
              <a:rPr lang="it-IT" dirty="0"/>
              <a:t>esegue una serie di operazioni (confronti con articoli simili o con articoli acquistati da altri clienti che hanno messo nel carrello la nostra stessa merce)</a:t>
            </a:r>
          </a:p>
          <a:p>
            <a:pPr lvl="1"/>
            <a:r>
              <a:rPr lang="it-IT" dirty="0"/>
              <a:t>termina producendo un risultato (proporci di comprare altri prodotti, suggerendo che forse ci interessano). </a:t>
            </a:r>
          </a:p>
          <a:p>
            <a:r>
              <a:rPr lang="it-IT" dirty="0"/>
              <a:t>Di solito un buon risultato, ma non sempre, e comunque con una certa approssimazione</a:t>
            </a:r>
          </a:p>
          <a:p>
            <a:endParaRPr lang="it-IT" dirty="0"/>
          </a:p>
          <a:p>
            <a:pPr marL="457200" lvl="1" indent="0">
              <a:buNone/>
            </a:pPr>
            <a:r>
              <a:rPr lang="it-IT" sz="1600" dirty="0">
                <a:solidFill>
                  <a:srgbClr val="000000"/>
                </a:solidFill>
              </a:rPr>
              <a:t>Spunti da </a:t>
            </a:r>
            <a:r>
              <a:rPr lang="it-IT" sz="1600" i="1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Valentina Berengo </a:t>
            </a:r>
            <a:r>
              <a:rPr lang="it-IT" sz="16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Cos’è un algoritmo? Assomiglia al tiramisù</a:t>
            </a:r>
            <a:endParaRPr lang="it-IT" sz="16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C6A1F9-E14B-D94E-968A-55529CF7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Paolo Atzeni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6F15B9-D470-9348-BB5D-6EEF3170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632D5-CB37-4109-808B-EA685E595C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84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50E74-55AF-2E4D-A525-B0799F2B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Machine </a:t>
            </a:r>
            <a:r>
              <a:rPr lang="it-IT" dirty="0" err="1"/>
              <a:t>learning</a:t>
            </a:r>
            <a:r>
              <a:rPr lang="it-IT" dirty="0"/>
              <a:t>, un altro esempio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D46A2E-0FED-354A-ABD3-F399DB592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Antispam:</a:t>
            </a:r>
          </a:p>
          <a:p>
            <a:pPr lvl="1"/>
            <a:r>
              <a:rPr lang="it-IT" dirty="0"/>
              <a:t>come decide se un messaggio è di spam oppure no?</a:t>
            </a:r>
          </a:p>
          <a:p>
            <a:pPr lvl="1"/>
            <a:r>
              <a:rPr lang="it-IT" dirty="0"/>
              <a:t>varie tecniche:</a:t>
            </a:r>
          </a:p>
          <a:p>
            <a:pPr lvl="2"/>
            <a:r>
              <a:rPr lang="it-IT" dirty="0"/>
              <a:t>euristiche (link, destinatari "nuovi", mittenti sospetti, frasi sospette)</a:t>
            </a:r>
          </a:p>
          <a:p>
            <a:pPr lvl="2"/>
            <a:r>
              <a:rPr lang="it-IT" dirty="0"/>
              <a:t>precedenti segnalazioni</a:t>
            </a:r>
          </a:p>
          <a:p>
            <a:r>
              <a:rPr lang="it-IT" dirty="0"/>
              <a:t>Funziona?</a:t>
            </a:r>
          </a:p>
          <a:p>
            <a:pPr lvl="1"/>
            <a:r>
              <a:rPr lang="it-IT" dirty="0"/>
              <a:t>Abbastanza bene, ma non perfettamente, e qualche volta non capiamo perché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667A6F-D072-1D4D-85C8-C69222C0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Paolo Atzeni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E9B909-9CDA-4A44-B9C2-70AFC289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632D5-CB37-4109-808B-EA685E595C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97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840F30-A3C0-3D4F-278D-1FD082FF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learning,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esempi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FA5F7C-0456-2BD1-0E15-C7B69A5C0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Molte</a:t>
            </a:r>
            <a:r>
              <a:rPr lang="en-US" dirty="0"/>
              <a:t> </a:t>
            </a:r>
            <a:r>
              <a:rPr lang="en-US" dirty="0" err="1"/>
              <a:t>automobili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 di </a:t>
            </a:r>
            <a:r>
              <a:rPr lang="en-US" dirty="0" err="1"/>
              <a:t>funzionalità</a:t>
            </a:r>
            <a:r>
              <a:rPr lang="en-US" dirty="0"/>
              <a:t> </a:t>
            </a:r>
            <a:r>
              <a:rPr lang="en-US" dirty="0" err="1"/>
              <a:t>basate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di machine learning</a:t>
            </a:r>
          </a:p>
          <a:p>
            <a:pPr lvl="1"/>
            <a:r>
              <a:rPr lang="en-US" dirty="0" err="1"/>
              <a:t>lettura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cartelli</a:t>
            </a:r>
            <a:r>
              <a:rPr lang="en-US" dirty="0"/>
              <a:t> con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limiti</a:t>
            </a:r>
            <a:r>
              <a:rPr lang="en-US" dirty="0"/>
              <a:t> di </a:t>
            </a:r>
            <a:r>
              <a:rPr lang="en-US" dirty="0" err="1"/>
              <a:t>velocità</a:t>
            </a:r>
            <a:endParaRPr lang="en-US" dirty="0"/>
          </a:p>
          <a:p>
            <a:pPr lvl="1"/>
            <a:r>
              <a:rPr lang="en-US" dirty="0" err="1"/>
              <a:t>avviso</a:t>
            </a:r>
            <a:r>
              <a:rPr lang="en-US" dirty="0"/>
              <a:t> del </a:t>
            </a:r>
            <a:r>
              <a:rPr lang="en-US" dirty="0" err="1"/>
              <a:t>cambio</a:t>
            </a:r>
            <a:r>
              <a:rPr lang="en-US" dirty="0"/>
              <a:t> di </a:t>
            </a:r>
            <a:r>
              <a:rPr lang="en-US" dirty="0" err="1"/>
              <a:t>corsia</a:t>
            </a:r>
            <a:r>
              <a:rPr lang="en-US" dirty="0"/>
              <a:t> senza </a:t>
            </a:r>
            <a:r>
              <a:rPr lang="en-US" dirty="0" err="1"/>
              <a:t>utilizzo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freccia</a:t>
            </a:r>
            <a:endParaRPr lang="en-US" dirty="0"/>
          </a:p>
          <a:p>
            <a:r>
              <a:rPr lang="en-US" dirty="0" err="1"/>
              <a:t>Ottimo</a:t>
            </a:r>
            <a:r>
              <a:rPr lang="en-US" dirty="0"/>
              <a:t> </a:t>
            </a:r>
            <a:r>
              <a:rPr lang="en-US" dirty="0" err="1"/>
              <a:t>aiuto</a:t>
            </a:r>
            <a:r>
              <a:rPr lang="en-US" dirty="0"/>
              <a:t>, ma non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perfette</a:t>
            </a:r>
            <a:r>
              <a:rPr lang="en-US" dirty="0"/>
              <a:t>, ad </a:t>
            </a:r>
            <a:r>
              <a:rPr lang="en-US" dirty="0" err="1"/>
              <a:t>esempio</a:t>
            </a:r>
            <a:endParaRPr lang="en-US" dirty="0"/>
          </a:p>
          <a:p>
            <a:pPr lvl="1"/>
            <a:r>
              <a:rPr lang="en-US" dirty="0" err="1"/>
              <a:t>qualche</a:t>
            </a:r>
            <a:r>
              <a:rPr lang="en-US" dirty="0"/>
              <a:t> volta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letto</a:t>
            </a:r>
            <a:r>
              <a:rPr lang="en-US" dirty="0"/>
              <a:t> il </a:t>
            </a:r>
            <a:r>
              <a:rPr lang="en-US" dirty="0" err="1"/>
              <a:t>cartello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complanare</a:t>
            </a:r>
            <a:r>
              <a:rPr lang="en-US" dirty="0"/>
              <a:t> e non </a:t>
            </a:r>
            <a:r>
              <a:rPr lang="en-US" dirty="0" err="1"/>
              <a:t>della</a:t>
            </a:r>
            <a:r>
              <a:rPr lang="en-US" dirty="0"/>
              <a:t> nostra </a:t>
            </a:r>
            <a:r>
              <a:rPr lang="en-US" dirty="0" err="1"/>
              <a:t>carreggiata</a:t>
            </a:r>
            <a:endParaRPr lang="en-US" dirty="0"/>
          </a:p>
          <a:p>
            <a:pPr lvl="1"/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sull'autostrada</a:t>
            </a:r>
            <a:r>
              <a:rPr lang="en-US" dirty="0"/>
              <a:t>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lavori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procedere</a:t>
            </a:r>
            <a:r>
              <a:rPr lang="en-US" dirty="0"/>
              <a:t> a cavallo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strisce</a:t>
            </a:r>
            <a:r>
              <a:rPr lang="en-US" dirty="0"/>
              <a:t> e il </a:t>
            </a:r>
            <a:r>
              <a:rPr lang="en-US" dirty="0" err="1"/>
              <a:t>sistema</a:t>
            </a:r>
            <a:r>
              <a:rPr lang="en-US" dirty="0"/>
              <a:t> ci </a:t>
            </a:r>
            <a:r>
              <a:rPr lang="en-US" dirty="0" err="1"/>
              <a:t>segnala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non </a:t>
            </a:r>
            <a:r>
              <a:rPr lang="en-US" dirty="0" err="1"/>
              <a:t>seguiamo</a:t>
            </a:r>
            <a:r>
              <a:rPr lang="en-US" dirty="0"/>
              <a:t> la </a:t>
            </a:r>
            <a:r>
              <a:rPr lang="en-US" dirty="0" err="1"/>
              <a:t>corsia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69ECF9-7122-3C48-E637-C212D964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4F13BC-8FE8-B9EA-36FD-2DF2F810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38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063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D776EE-5E40-5A61-F10E-0713FFC9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Algoritmi</a:t>
            </a:r>
            <a:r>
              <a:rPr lang="en-US" dirty="0"/>
              <a:t> di machine learning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455C98-219A-CDDF-C163-40050459B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perfetti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non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l'ambizione</a:t>
            </a:r>
            <a:r>
              <a:rPr lang="en-US" dirty="0"/>
              <a:t> di </a:t>
            </a:r>
            <a:r>
              <a:rPr lang="en-US" dirty="0" err="1"/>
              <a:t>esserlo</a:t>
            </a:r>
            <a:endParaRPr lang="en-US" dirty="0"/>
          </a:p>
          <a:p>
            <a:pPr lvl="1"/>
            <a:r>
              <a:rPr lang="en-US" dirty="0"/>
              <a:t>non </a:t>
            </a:r>
            <a:r>
              <a:rPr lang="en-US" dirty="0" err="1"/>
              <a:t>sono</a:t>
            </a:r>
            <a:r>
              <a:rPr lang="en-US" dirty="0"/>
              <a:t> in </a:t>
            </a:r>
            <a:r>
              <a:rPr lang="en-US" dirty="0" err="1"/>
              <a:t>grado</a:t>
            </a:r>
            <a:r>
              <a:rPr lang="en-US" dirty="0"/>
              <a:t> (di </a:t>
            </a:r>
            <a:r>
              <a:rPr lang="en-US" dirty="0" err="1"/>
              <a:t>solito</a:t>
            </a:r>
            <a:r>
              <a:rPr lang="en-US" dirty="0"/>
              <a:t>, </a:t>
            </a:r>
            <a:r>
              <a:rPr lang="en-US" dirty="0" err="1"/>
              <a:t>anche</a:t>
            </a:r>
            <a:r>
              <a:rPr lang="en-US" dirty="0"/>
              <a:t> se il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oggetto</a:t>
            </a:r>
            <a:r>
              <a:rPr lang="en-US" dirty="0"/>
              <a:t> di </a:t>
            </a:r>
            <a:r>
              <a:rPr lang="en-US" dirty="0" err="1"/>
              <a:t>ricerche</a:t>
            </a:r>
            <a:r>
              <a:rPr lang="en-US" dirty="0"/>
              <a:t>) di </a:t>
            </a:r>
            <a:r>
              <a:rPr lang="en-US" dirty="0" err="1"/>
              <a:t>fornire</a:t>
            </a:r>
            <a:r>
              <a:rPr lang="en-US" dirty="0"/>
              <a:t> </a:t>
            </a:r>
            <a:r>
              <a:rPr lang="en-US" dirty="0" err="1"/>
              <a:t>motivazioni</a:t>
            </a:r>
            <a:r>
              <a:rPr lang="en-US" dirty="0"/>
              <a:t> complete</a:t>
            </a:r>
          </a:p>
          <a:p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usati</a:t>
            </a:r>
            <a:r>
              <a:rPr lang="en-US" dirty="0"/>
              <a:t> come prove in </a:t>
            </a:r>
            <a:r>
              <a:rPr lang="en-US" dirty="0" err="1"/>
              <a:t>sede</a:t>
            </a:r>
            <a:r>
              <a:rPr lang="en-US" dirty="0"/>
              <a:t> </a:t>
            </a:r>
            <a:r>
              <a:rPr lang="en-US" dirty="0" err="1"/>
              <a:t>giudiziaria</a:t>
            </a:r>
            <a:r>
              <a:rPr lang="en-US" dirty="0"/>
              <a:t> o come base per </a:t>
            </a:r>
            <a:r>
              <a:rPr lang="en-US" dirty="0" err="1"/>
              <a:t>decisioni</a:t>
            </a:r>
            <a:r>
              <a:rPr lang="en-US" dirty="0"/>
              <a:t> </a:t>
            </a:r>
            <a:r>
              <a:rPr lang="en-US" dirty="0" err="1"/>
              <a:t>amministrative</a:t>
            </a:r>
            <a:r>
              <a:rPr lang="en-US" dirty="0"/>
              <a:t>?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561A88-2CEB-CC18-0444-5AE18C1A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3F2790-6A67-DF95-4E28-31F30D0A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39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5464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F1056CD3-33FB-4B97-3CC0-8A1A09F22396}"/>
              </a:ext>
            </a:extLst>
          </p:cNvPr>
          <p:cNvSpPr txBox="1">
            <a:spLocks/>
          </p:cNvSpPr>
          <p:nvPr/>
        </p:nvSpPr>
        <p:spPr>
          <a:xfrm>
            <a:off x="6851765" y="5726907"/>
            <a:ext cx="2167544" cy="27384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AA35278-C385-4E1F-9C4E-89D670052FF3}" type="slidenum">
              <a:rPr lang="it-IT" sz="900">
                <a:solidFill>
                  <a:schemeClr val="bg1"/>
                </a:solidFill>
                <a:latin typeface="Tw Cen MT" panose="020B0602020104020603" pitchFamily="34" charset="77"/>
              </a:rPr>
              <a:pPr algn="r"/>
              <a:t>4</a:t>
            </a:fld>
            <a:endParaRPr lang="it-IT" sz="900" dirty="0">
              <a:solidFill>
                <a:schemeClr val="bg1"/>
              </a:solidFill>
              <a:latin typeface="Tw Cen MT" panose="020B0602020104020603" pitchFamily="34" charset="77"/>
            </a:endParaRPr>
          </a:p>
        </p:txBody>
      </p:sp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467D767-7CB0-06D5-C23B-BBAB5901ED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7" b="16148"/>
          <a:stretch/>
        </p:blipFill>
        <p:spPr>
          <a:xfrm>
            <a:off x="4149112" y="5053435"/>
            <a:ext cx="845777" cy="573986"/>
          </a:xfrm>
          <a:prstGeom prst="rect">
            <a:avLst/>
          </a:prstGeom>
        </p:spPr>
      </p:pic>
      <p:pic>
        <p:nvPicPr>
          <p:cNvPr id="41" name="Picture 10" descr="About Us | United Nations">
            <a:extLst>
              <a:ext uri="{FF2B5EF4-FFF2-40B4-BE49-F238E27FC236}">
                <a16:creationId xmlns:a16="http://schemas.microsoft.com/office/drawing/2014/main" id="{619FE676-05A3-2039-8B87-930395F9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53" y="5061200"/>
            <a:ext cx="681119" cy="566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ttore 1 18"/>
          <p:cNvCxnSpPr/>
          <p:nvPr/>
        </p:nvCxnSpPr>
        <p:spPr>
          <a:xfrm flipV="1">
            <a:off x="2392275" y="2634792"/>
            <a:ext cx="424502" cy="69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uppo 24"/>
          <p:cNvGrpSpPr/>
          <p:nvPr/>
        </p:nvGrpSpPr>
        <p:grpSpPr>
          <a:xfrm>
            <a:off x="375237" y="1569187"/>
            <a:ext cx="8308318" cy="1074878"/>
            <a:chOff x="500316" y="949248"/>
            <a:chExt cx="11077757" cy="1433171"/>
          </a:xfrm>
        </p:grpSpPr>
        <p:grpSp>
          <p:nvGrpSpPr>
            <p:cNvPr id="14" name="Gruppo 13"/>
            <p:cNvGrpSpPr/>
            <p:nvPr/>
          </p:nvGrpSpPr>
          <p:grpSpPr>
            <a:xfrm>
              <a:off x="500316" y="1150493"/>
              <a:ext cx="11077757" cy="1231926"/>
              <a:chOff x="500316" y="1150493"/>
              <a:chExt cx="11077757" cy="1231926"/>
            </a:xfrm>
          </p:grpSpPr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id="{E257F0D7-B406-40A5-7C57-915B76823E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4093" y="1150493"/>
                <a:ext cx="7915259" cy="72235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Tw Cen MT" panose="020B0602020104020603" pitchFamily="34" charset="0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it-IT" sz="1500" b="1" dirty="0">
                    <a:solidFill>
                      <a:srgbClr val="FFFFFF"/>
                    </a:solidFill>
                  </a:rPr>
                  <a:t>LA STRATEGIA NAZIONALE DI CYBERSICUREZZA</a:t>
                </a:r>
              </a:p>
            </p:txBody>
          </p:sp>
          <p:cxnSp>
            <p:nvCxnSpPr>
              <p:cNvPr id="5" name="Connettore 1 4"/>
              <p:cNvCxnSpPr>
                <a:stCxn id="39" idx="3"/>
              </p:cNvCxnSpPr>
              <p:nvPr/>
            </p:nvCxnSpPr>
            <p:spPr>
              <a:xfrm>
                <a:off x="9929352" y="1511668"/>
                <a:ext cx="1590749" cy="1999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1 14"/>
              <p:cNvCxnSpPr/>
              <p:nvPr/>
            </p:nvCxnSpPr>
            <p:spPr>
              <a:xfrm flipV="1">
                <a:off x="8401203" y="2373121"/>
                <a:ext cx="566003" cy="929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1 16"/>
              <p:cNvCxnSpPr/>
              <p:nvPr/>
            </p:nvCxnSpPr>
            <p:spPr>
              <a:xfrm flipV="1">
                <a:off x="5808281" y="2358761"/>
                <a:ext cx="566003" cy="929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1 19"/>
              <p:cNvCxnSpPr/>
              <p:nvPr/>
            </p:nvCxnSpPr>
            <p:spPr>
              <a:xfrm flipV="1">
                <a:off x="513145" y="2368524"/>
                <a:ext cx="636803" cy="459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21"/>
              <p:cNvCxnSpPr/>
              <p:nvPr/>
            </p:nvCxnSpPr>
            <p:spPr>
              <a:xfrm flipV="1">
                <a:off x="11012070" y="2354164"/>
                <a:ext cx="566003" cy="929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1 22"/>
              <p:cNvCxnSpPr>
                <a:endCxn id="39" idx="1"/>
              </p:cNvCxnSpPr>
              <p:nvPr/>
            </p:nvCxnSpPr>
            <p:spPr>
              <a:xfrm flipV="1">
                <a:off x="525973" y="1511668"/>
                <a:ext cx="1488120" cy="1999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>
                <a:off x="500316" y="1500839"/>
                <a:ext cx="12829" cy="87228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>
              <a:xfrm>
                <a:off x="11544215" y="1486479"/>
                <a:ext cx="12829" cy="87228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E1F632C0-4D90-AFDF-97EE-736968E032F5}"/>
                </a:ext>
              </a:extLst>
            </p:cNvPr>
            <p:cNvGrpSpPr/>
            <p:nvPr/>
          </p:nvGrpSpPr>
          <p:grpSpPr>
            <a:xfrm>
              <a:off x="1757521" y="949248"/>
              <a:ext cx="721278" cy="703054"/>
              <a:chOff x="-1576583" y="1666514"/>
              <a:chExt cx="2663273" cy="2458375"/>
            </a:xfrm>
            <a:effectLst>
              <a:outerShdw blurRad="454357" dist="151796" dir="4800000" sx="104942" sy="104942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Ovale 34">
                <a:extLst>
                  <a:ext uri="{FF2B5EF4-FFF2-40B4-BE49-F238E27FC236}">
                    <a16:creationId xmlns:a16="http://schemas.microsoft.com/office/drawing/2014/main" id="{42B5CD77-402D-076E-BE3B-714D78F70ECE}"/>
                  </a:ext>
                </a:extLst>
              </p:cNvPr>
              <p:cNvSpPr/>
              <p:nvPr/>
            </p:nvSpPr>
            <p:spPr>
              <a:xfrm>
                <a:off x="-1393369" y="1690008"/>
                <a:ext cx="2448000" cy="2412000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latin typeface="Tw Cen MT" panose="020B0602020104020603" pitchFamily="34" charset="0"/>
                </a:endParaRPr>
              </a:p>
            </p:txBody>
          </p:sp>
          <p:pic>
            <p:nvPicPr>
              <p:cNvPr id="36" name="Immagine 35">
                <a:extLst>
                  <a:ext uri="{FF2B5EF4-FFF2-40B4-BE49-F238E27FC236}">
                    <a16:creationId xmlns:a16="http://schemas.microsoft.com/office/drawing/2014/main" id="{9DA76C23-BD42-8305-110D-B4EB2D1902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576583" y="1666514"/>
                <a:ext cx="2663273" cy="2458375"/>
              </a:xfrm>
              <a:prstGeom prst="rect">
                <a:avLst/>
              </a:prstGeom>
              <a:ln w="3175">
                <a:noFill/>
              </a:ln>
            </p:spPr>
          </p:pic>
        </p:grpSp>
        <p:grpSp>
          <p:nvGrpSpPr>
            <p:cNvPr id="37" name="Gruppo 36"/>
            <p:cNvGrpSpPr/>
            <p:nvPr/>
          </p:nvGrpSpPr>
          <p:grpSpPr>
            <a:xfrm>
              <a:off x="2219358" y="1728673"/>
              <a:ext cx="7530389" cy="118514"/>
              <a:chOff x="744060" y="3858068"/>
              <a:chExt cx="7530389" cy="118514"/>
            </a:xfrm>
          </p:grpSpPr>
          <p:sp>
            <p:nvSpPr>
              <p:cNvPr id="42" name="Rettangolo 41"/>
              <p:cNvSpPr/>
              <p:nvPr/>
            </p:nvSpPr>
            <p:spPr>
              <a:xfrm>
                <a:off x="744060" y="3861133"/>
                <a:ext cx="2514410" cy="115448"/>
              </a:xfrm>
              <a:prstGeom prst="rect">
                <a:avLst/>
              </a:prstGeom>
              <a:solidFill>
                <a:srgbClr val="70AD47"/>
              </a:solidFill>
              <a:ln>
                <a:solidFill>
                  <a:srgbClr val="70AD4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sp>
            <p:nvSpPr>
              <p:cNvPr id="43" name="Rettangolo 42"/>
              <p:cNvSpPr/>
              <p:nvPr/>
            </p:nvSpPr>
            <p:spPr>
              <a:xfrm>
                <a:off x="3269745" y="3859600"/>
                <a:ext cx="2515959" cy="1169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  <p:sp>
            <p:nvSpPr>
              <p:cNvPr id="44" name="Rettangolo 43"/>
              <p:cNvSpPr/>
              <p:nvPr/>
            </p:nvSpPr>
            <p:spPr>
              <a:xfrm>
                <a:off x="5782599" y="3858068"/>
                <a:ext cx="2491850" cy="11851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</p:grpSp>
      <p:sp>
        <p:nvSpPr>
          <p:cNvPr id="28" name="Personalizzato 27">
            <a:hlinkClick r:id="" action="ppaction://noaction" highlightClick="1"/>
          </p:cNvPr>
          <p:cNvSpPr/>
          <p:nvPr/>
        </p:nvSpPr>
        <p:spPr>
          <a:xfrm>
            <a:off x="928951" y="2421321"/>
            <a:ext cx="1434584" cy="1552311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332" y="4894872"/>
            <a:ext cx="857617" cy="85761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DAAE065-B660-E03C-0A0F-4B3CB5B5D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2" y="2338827"/>
            <a:ext cx="7775287" cy="2435117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1506656" y="4244411"/>
            <a:ext cx="6227828" cy="661099"/>
            <a:chOff x="2008875" y="4516214"/>
            <a:chExt cx="8303770" cy="881465"/>
          </a:xfrm>
        </p:grpSpPr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E257F0D7-B406-40A5-7C57-915B76823EAE}"/>
                </a:ext>
              </a:extLst>
            </p:cNvPr>
            <p:cNvSpPr txBox="1">
              <a:spLocks/>
            </p:cNvSpPr>
            <p:nvPr/>
          </p:nvSpPr>
          <p:spPr>
            <a:xfrm>
              <a:off x="2397386" y="4783691"/>
              <a:ext cx="7915259" cy="60663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Tw Cen MT" panose="020B0602020104020603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it-IT" sz="1500" b="1" dirty="0">
                  <a:solidFill>
                    <a:srgbClr val="FFFFFF"/>
                  </a:solidFill>
                </a:rPr>
                <a:t>Nucleo per la </a:t>
              </a:r>
              <a:r>
                <a:rPr lang="it-IT" sz="1500" b="1" dirty="0" err="1">
                  <a:solidFill>
                    <a:srgbClr val="FFFFFF"/>
                  </a:solidFill>
                </a:rPr>
                <a:t>cybersicurezza</a:t>
              </a:r>
              <a:endParaRPr lang="it-IT" sz="1500" b="1" dirty="0">
                <a:solidFill>
                  <a:srgbClr val="FFFFFF"/>
                </a:solidFill>
              </a:endParaRPr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2619144" y="5282230"/>
              <a:ext cx="2514410" cy="115448"/>
            </a:xfrm>
            <a:prstGeom prst="rect">
              <a:avLst/>
            </a:prstGeom>
            <a:solidFill>
              <a:srgbClr val="70AD47"/>
            </a:solidFill>
            <a:ln>
              <a:solidFill>
                <a:srgbClr val="70AD4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5144829" y="5280697"/>
              <a:ext cx="2515959" cy="1169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7657683" y="5279165"/>
              <a:ext cx="2491850" cy="11851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pic>
          <p:nvPicPr>
            <p:cNvPr id="45" name="Immagine 44">
              <a:extLst>
                <a:ext uri="{FF2B5EF4-FFF2-40B4-BE49-F238E27FC236}">
                  <a16:creationId xmlns:a16="http://schemas.microsoft.com/office/drawing/2014/main" id="{9DA76C23-BD42-8305-110D-B4EB2D190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8875" y="4516214"/>
              <a:ext cx="721278" cy="703054"/>
            </a:xfrm>
            <a:prstGeom prst="rect">
              <a:avLst/>
            </a:prstGeom>
            <a:ln w="3175">
              <a:noFill/>
            </a:ln>
          </p:spPr>
        </p:pic>
      </p:grpSp>
      <p:sp>
        <p:nvSpPr>
          <p:cNvPr id="3" name="Titolo 2">
            <a:extLst>
              <a:ext uri="{FF2B5EF4-FFF2-40B4-BE49-F238E27FC236}">
                <a16:creationId xmlns:a16="http://schemas.microsoft.com/office/drawing/2014/main" id="{C940BD93-BD0D-7319-65A3-69368046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ACN e la cybersicurezza nazionale (DL 82/2021)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5E8A8FBD-DE91-1F24-3DA0-8F98C467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C9A73040-B697-6C58-8CC4-3E2591D4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0340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53526-CAA3-DC2F-34DD-AD279272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Intelligenza Artificiale e decisioni processuali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CFF950-5C1F-ABBF-69E0-7DC2B72C5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</a:t>
            </a:r>
            <a:r>
              <a:rPr lang="it-IT" dirty="0" err="1"/>
              <a:t>robogiudici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prevedibilità delle decisioni</a:t>
            </a:r>
          </a:p>
          <a:p>
            <a:r>
              <a:rPr lang="it-IT" dirty="0"/>
              <a:t>garanzia di uguaglianza di trattamento per casi identici</a:t>
            </a:r>
          </a:p>
          <a:p>
            <a:r>
              <a:rPr lang="it-IT" dirty="0"/>
              <a:t>"applicazione degli stessi elevati standard legali a ogni giudizio, senza cadere vittime di errori umani come pregiudizi, stanchezza o carenza di conoscenze aggiornate" </a:t>
            </a:r>
          </a:p>
          <a:p>
            <a:pPr marL="685765" lvl="2" indent="0">
              <a:buNone/>
            </a:pPr>
            <a:r>
              <a:rPr lang="it-IT" sz="1800" dirty="0"/>
              <a:t>(Max </a:t>
            </a:r>
            <a:r>
              <a:rPr lang="it-IT" sz="1800" dirty="0" err="1"/>
              <a:t>Tegmark</a:t>
            </a:r>
            <a:r>
              <a:rPr lang="it-IT" sz="1800" dirty="0"/>
              <a:t>, Vita 3.0 Essere umani nell’era dell’Intelligenza Artificiale, trad. </a:t>
            </a:r>
            <a:r>
              <a:rPr lang="it-IT" sz="1800" dirty="0" err="1"/>
              <a:t>it</a:t>
            </a:r>
            <a:r>
              <a:rPr lang="it-IT" sz="1800" dirty="0"/>
              <a:t>., Milano 2018, p. 143)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AB3F73-CC50-9BBA-72A5-599FA1A3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B8A705-0094-2453-AF36-C6F45D1B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596E-F401-E34B-A44D-32CAE176D609}" type="slidenum">
              <a:rPr lang="en-US" altLang="it-IT" smtClean="0"/>
              <a:pPr/>
              <a:t>40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23215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2AD6F5-9D4A-3ED1-9991-446F856D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Una </a:t>
            </a:r>
            <a:r>
              <a:rPr lang="en-US" dirty="0" err="1"/>
              <a:t>riflessione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decisioni</a:t>
            </a:r>
            <a:r>
              <a:rPr lang="en-US" dirty="0"/>
              <a:t> </a:t>
            </a:r>
            <a:r>
              <a:rPr lang="en-US" dirty="0" err="1"/>
              <a:t>processuali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1FB31A-C6E4-601E-D774-B733E311F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interessante</a:t>
            </a:r>
            <a:r>
              <a:rPr lang="en-US" dirty="0"/>
              <a:t> </a:t>
            </a:r>
            <a:r>
              <a:rPr lang="en-US" dirty="0" err="1"/>
              <a:t>libro</a:t>
            </a:r>
            <a:r>
              <a:rPr lang="en-US" dirty="0"/>
              <a:t> </a:t>
            </a:r>
            <a:r>
              <a:rPr lang="en-US" dirty="0" err="1"/>
              <a:t>recente</a:t>
            </a:r>
            <a:endParaRPr lang="en-US" dirty="0"/>
          </a:p>
          <a:p>
            <a:pPr lvl="1"/>
            <a:r>
              <a:rPr lang="en-US" dirty="0"/>
              <a:t>Kahneman, </a:t>
            </a:r>
            <a:r>
              <a:rPr lang="en-US" dirty="0" err="1"/>
              <a:t>Sibony</a:t>
            </a:r>
            <a:r>
              <a:rPr lang="en-US" dirty="0"/>
              <a:t>, Sunstein: </a:t>
            </a:r>
            <a:r>
              <a:rPr lang="en-US" dirty="0" err="1"/>
              <a:t>Rumore</a:t>
            </a:r>
            <a:r>
              <a:rPr lang="en-US" dirty="0"/>
              <a:t>. UTET, 2021</a:t>
            </a:r>
          </a:p>
          <a:p>
            <a:r>
              <a:rPr lang="en-US" dirty="0"/>
              <a:t>Nel primo </a:t>
            </a:r>
            <a:r>
              <a:rPr lang="en-US" dirty="0" err="1"/>
              <a:t>capitolo</a:t>
            </a:r>
            <a:r>
              <a:rPr lang="en-US" dirty="0"/>
              <a:t> </a:t>
            </a:r>
            <a:r>
              <a:rPr lang="en-US" dirty="0" err="1"/>
              <a:t>discute</a:t>
            </a:r>
            <a:r>
              <a:rPr lang="en-US" dirty="0"/>
              <a:t> </a:t>
            </a:r>
            <a:r>
              <a:rPr lang="en-US" dirty="0" err="1"/>
              <a:t>quanto</a:t>
            </a:r>
            <a:r>
              <a:rPr lang="en-US" dirty="0"/>
              <a:t> le </a:t>
            </a:r>
            <a:r>
              <a:rPr lang="en-US" dirty="0" err="1"/>
              <a:t>decisioni</a:t>
            </a:r>
            <a:r>
              <a:rPr lang="en-US" dirty="0"/>
              <a:t> </a:t>
            </a:r>
            <a:r>
              <a:rPr lang="en-US" dirty="0" err="1"/>
              <a:t>umane</a:t>
            </a:r>
            <a:r>
              <a:rPr lang="en-US" dirty="0"/>
              <a:t> </a:t>
            </a:r>
            <a:r>
              <a:rPr lang="en-US" dirty="0" err="1"/>
              <a:t>siano</a:t>
            </a:r>
            <a:r>
              <a:rPr lang="en-US" dirty="0"/>
              <a:t> affetti da </a:t>
            </a:r>
            <a:r>
              <a:rPr lang="en-US" dirty="0" err="1"/>
              <a:t>rumore</a:t>
            </a:r>
            <a:r>
              <a:rPr lang="en-US" dirty="0"/>
              <a:t> (e </a:t>
            </a:r>
            <a:r>
              <a:rPr lang="en-US" dirty="0" err="1"/>
              <a:t>anche</a:t>
            </a:r>
            <a:r>
              <a:rPr lang="en-US" dirty="0"/>
              <a:t> da </a:t>
            </a:r>
            <a:r>
              <a:rPr lang="en-US" dirty="0" err="1"/>
              <a:t>errore</a:t>
            </a:r>
            <a:r>
              <a:rPr lang="en-US" dirty="0"/>
              <a:t> </a:t>
            </a:r>
            <a:r>
              <a:rPr lang="en-US" dirty="0" err="1"/>
              <a:t>sistematico</a:t>
            </a:r>
            <a:r>
              <a:rPr lang="en-US" dirty="0"/>
              <a:t> o </a:t>
            </a:r>
            <a:r>
              <a:rPr lang="en-US" dirty="0" err="1"/>
              <a:t>pregiudizio</a:t>
            </a:r>
            <a:r>
              <a:rPr lang="en-US" dirty="0"/>
              <a:t>) e </a:t>
            </a:r>
            <a:r>
              <a:rPr lang="en-US" dirty="0" err="1"/>
              <a:t>suggerisce</a:t>
            </a:r>
            <a:r>
              <a:rPr lang="en-US" dirty="0"/>
              <a:t> la </a:t>
            </a:r>
            <a:r>
              <a:rPr lang="en-US" dirty="0" err="1"/>
              <a:t>necessità</a:t>
            </a:r>
            <a:r>
              <a:rPr lang="en-US" dirty="0"/>
              <a:t> di </a:t>
            </a:r>
            <a:r>
              <a:rPr lang="en-US" dirty="0" err="1"/>
              <a:t>approcci</a:t>
            </a:r>
            <a:r>
              <a:rPr lang="en-US" dirty="0"/>
              <a:t> </a:t>
            </a:r>
            <a:r>
              <a:rPr lang="en-US" dirty="0" err="1"/>
              <a:t>sistematici</a:t>
            </a:r>
            <a:r>
              <a:rPr lang="en-US" dirty="0"/>
              <a:t> se non </a:t>
            </a:r>
            <a:r>
              <a:rPr lang="en-US" dirty="0" err="1"/>
              <a:t>quantitativi</a:t>
            </a:r>
            <a:endParaRPr lang="en-US" dirty="0"/>
          </a:p>
          <a:p>
            <a:r>
              <a:rPr lang="en-US" dirty="0" err="1"/>
              <a:t>Esamina</a:t>
            </a:r>
            <a:r>
              <a:rPr lang="en-US" dirty="0"/>
              <a:t> in </a:t>
            </a:r>
            <a:r>
              <a:rPr lang="en-US" dirty="0" err="1"/>
              <a:t>particolare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determinazione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pena</a:t>
            </a:r>
            <a:r>
              <a:rPr lang="en-US" dirty="0"/>
              <a:t> da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giudici</a:t>
            </a:r>
            <a:r>
              <a:rPr lang="en-US" dirty="0"/>
              <a:t> </a:t>
            </a:r>
            <a:r>
              <a:rPr lang="en-US" dirty="0" err="1"/>
              <a:t>negli</a:t>
            </a:r>
            <a:r>
              <a:rPr lang="en-US" dirty="0"/>
              <a:t> USA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182720-7880-E926-8539-2E0CE4340EC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/>
              <a:t>24/07/2023</a:t>
            </a: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C4513F-7F53-ECEE-FCED-C2AF3F51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685F44-778E-19EF-5D3B-8A1B807F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41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63048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3109F2-6382-99E6-B1B9-C12F709B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Determinazione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pena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920920-A2B0-A786-DF92-03C716517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Nel </a:t>
            </a:r>
            <a:r>
              <a:rPr lang="en-US" dirty="0" err="1"/>
              <a:t>sistema</a:t>
            </a:r>
            <a:r>
              <a:rPr lang="en-US" dirty="0"/>
              <a:t> USA, e non solo, la </a:t>
            </a:r>
            <a:r>
              <a:rPr lang="en-US" dirty="0" err="1"/>
              <a:t>discrezionalità</a:t>
            </a:r>
            <a:r>
              <a:rPr lang="en-US" dirty="0"/>
              <a:t> del </a:t>
            </a:r>
            <a:r>
              <a:rPr lang="en-US" dirty="0" err="1"/>
              <a:t>giudice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significativa</a:t>
            </a:r>
            <a:r>
              <a:rPr lang="en-US" dirty="0"/>
              <a:t> </a:t>
            </a:r>
          </a:p>
          <a:p>
            <a:r>
              <a:rPr lang="en-US" dirty="0" err="1"/>
              <a:t>Motivazione</a:t>
            </a:r>
            <a:r>
              <a:rPr lang="en-US" dirty="0"/>
              <a:t>: la </a:t>
            </a:r>
            <a:r>
              <a:rPr lang="en-US" dirty="0" err="1"/>
              <a:t>necessità</a:t>
            </a:r>
            <a:r>
              <a:rPr lang="en-US" dirty="0"/>
              <a:t> di </a:t>
            </a:r>
            <a:r>
              <a:rPr lang="en-US" dirty="0" err="1"/>
              <a:t>giudicare</a:t>
            </a:r>
            <a:r>
              <a:rPr lang="en-US" dirty="0"/>
              <a:t> </a:t>
            </a:r>
            <a:r>
              <a:rPr lang="en-US" dirty="0" err="1"/>
              <a:t>tenendo</a:t>
            </a:r>
            <a:r>
              <a:rPr lang="en-US" dirty="0"/>
              <a:t> </a:t>
            </a:r>
            <a:r>
              <a:rPr lang="en-US" dirty="0" err="1"/>
              <a:t>conto</a:t>
            </a:r>
            <a:r>
              <a:rPr lang="en-US" dirty="0"/>
              <a:t> di tutti </a:t>
            </a:r>
            <a:r>
              <a:rPr lang="en-US" dirty="0" err="1"/>
              <a:t>fattori</a:t>
            </a:r>
            <a:r>
              <a:rPr lang="en-US" dirty="0"/>
              <a:t>,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umani</a:t>
            </a:r>
            <a:r>
              <a:rPr lang="en-US" dirty="0"/>
              <a:t>, in termini di </a:t>
            </a:r>
            <a:r>
              <a:rPr lang="en-US" dirty="0" err="1"/>
              <a:t>situazioni</a:t>
            </a:r>
            <a:r>
              <a:rPr lang="en-US" dirty="0"/>
              <a:t> </a:t>
            </a:r>
            <a:r>
              <a:rPr lang="en-US" dirty="0" err="1"/>
              <a:t>presonali</a:t>
            </a:r>
            <a:endParaRPr lang="en-US" dirty="0"/>
          </a:p>
          <a:p>
            <a:r>
              <a:rPr lang="en-US" dirty="0" err="1"/>
              <a:t>Negli</a:t>
            </a:r>
            <a:r>
              <a:rPr lang="en-US" dirty="0"/>
              <a:t> anni '70,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giudici</a:t>
            </a:r>
            <a:r>
              <a:rPr lang="en-US" dirty="0"/>
              <a:t> o </a:t>
            </a:r>
            <a:r>
              <a:rPr lang="en-US" dirty="0" err="1"/>
              <a:t>commentatori</a:t>
            </a:r>
            <a:r>
              <a:rPr lang="en-US" dirty="0"/>
              <a:t> </a:t>
            </a:r>
            <a:r>
              <a:rPr lang="en-US" dirty="0" err="1"/>
              <a:t>notarono</a:t>
            </a:r>
            <a:r>
              <a:rPr lang="en-US" dirty="0"/>
              <a:t> </a:t>
            </a:r>
            <a:r>
              <a:rPr lang="en-US" dirty="0" err="1"/>
              <a:t>discrepanze</a:t>
            </a:r>
            <a:r>
              <a:rPr lang="en-US" dirty="0"/>
              <a:t> </a:t>
            </a:r>
            <a:r>
              <a:rPr lang="en-US" dirty="0" err="1"/>
              <a:t>enormi</a:t>
            </a:r>
            <a:r>
              <a:rPr lang="en-US" dirty="0"/>
              <a:t>, ad </a:t>
            </a:r>
            <a:r>
              <a:rPr lang="en-US" dirty="0" err="1"/>
              <a:t>esempio</a:t>
            </a:r>
            <a:endParaRPr lang="en-US" dirty="0"/>
          </a:p>
          <a:p>
            <a:pPr lvl="1"/>
            <a:r>
              <a:rPr lang="en-US" dirty="0"/>
              <a:t>per due </a:t>
            </a:r>
            <a:r>
              <a:rPr lang="en-US" dirty="0" err="1"/>
              <a:t>reati</a:t>
            </a:r>
            <a:r>
              <a:rPr lang="en-US" dirty="0"/>
              <a:t> di </a:t>
            </a:r>
            <a:r>
              <a:rPr lang="en-US" dirty="0" err="1"/>
              <a:t>incasso</a:t>
            </a:r>
            <a:r>
              <a:rPr lang="en-US" dirty="0"/>
              <a:t> di </a:t>
            </a:r>
            <a:r>
              <a:rPr lang="en-US" dirty="0" err="1"/>
              <a:t>assegni</a:t>
            </a:r>
            <a:r>
              <a:rPr lang="en-US" dirty="0"/>
              <a:t> </a:t>
            </a:r>
            <a:r>
              <a:rPr lang="en-US" dirty="0" err="1"/>
              <a:t>falsi</a:t>
            </a:r>
            <a:r>
              <a:rPr lang="en-US" dirty="0"/>
              <a:t> di </a:t>
            </a:r>
            <a:r>
              <a:rPr lang="en-US" dirty="0" err="1"/>
              <a:t>importo</a:t>
            </a:r>
            <a:r>
              <a:rPr lang="en-US" dirty="0"/>
              <a:t> </a:t>
            </a:r>
            <a:r>
              <a:rPr lang="en-US" dirty="0" err="1"/>
              <a:t>paragonabile</a:t>
            </a:r>
            <a:r>
              <a:rPr lang="en-US" dirty="0"/>
              <a:t> (e </a:t>
            </a:r>
            <a:r>
              <a:rPr lang="en-US" dirty="0" err="1"/>
              <a:t>modesto</a:t>
            </a:r>
            <a:r>
              <a:rPr lang="en-US" dirty="0"/>
              <a:t>), </a:t>
            </a:r>
            <a:r>
              <a:rPr lang="en-US" dirty="0" err="1"/>
              <a:t>condanne</a:t>
            </a:r>
            <a:r>
              <a:rPr lang="en-US" dirty="0"/>
              <a:t> </a:t>
            </a:r>
            <a:r>
              <a:rPr lang="en-US" dirty="0" err="1"/>
              <a:t>rispettivamente</a:t>
            </a:r>
            <a:r>
              <a:rPr lang="en-US" dirty="0"/>
              <a:t> a un mese e </a:t>
            </a:r>
            <a:r>
              <a:rPr lang="en-US" dirty="0" err="1"/>
              <a:t>quindici</a:t>
            </a:r>
            <a:r>
              <a:rPr lang="en-US" dirty="0"/>
              <a:t> anni</a:t>
            </a:r>
          </a:p>
          <a:p>
            <a:r>
              <a:rPr lang="en-US" dirty="0" err="1"/>
              <a:t>Furono</a:t>
            </a:r>
            <a:r>
              <a:rPr lang="en-US" dirty="0"/>
              <a:t> </a:t>
            </a:r>
            <a:r>
              <a:rPr lang="en-US" dirty="0" err="1"/>
              <a:t>condotti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scientifici</a:t>
            </a:r>
            <a:r>
              <a:rPr lang="en-US" dirty="0"/>
              <a:t>, </a:t>
            </a:r>
            <a:r>
              <a:rPr lang="en-US" dirty="0" err="1"/>
              <a:t>mostrando</a:t>
            </a:r>
            <a:r>
              <a:rPr lang="en-US" dirty="0"/>
              <a:t> a </a:t>
            </a:r>
            <a:r>
              <a:rPr lang="en-US" dirty="0" err="1"/>
              <a:t>giudici</a:t>
            </a:r>
            <a:r>
              <a:rPr lang="en-US" dirty="0"/>
              <a:t> </a:t>
            </a:r>
            <a:r>
              <a:rPr lang="en-US" dirty="0" err="1"/>
              <a:t>diversi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stessi</a:t>
            </a:r>
            <a:r>
              <a:rPr lang="en-US" dirty="0"/>
              <a:t> </a:t>
            </a:r>
            <a:r>
              <a:rPr lang="en-US" dirty="0" err="1"/>
              <a:t>fascicoli</a:t>
            </a:r>
            <a:r>
              <a:rPr lang="en-US" dirty="0"/>
              <a:t> </a:t>
            </a:r>
            <a:r>
              <a:rPr lang="en-US" dirty="0" err="1"/>
              <a:t>completi</a:t>
            </a:r>
            <a:r>
              <a:rPr lang="en-US" dirty="0"/>
              <a:t>, </a:t>
            </a:r>
            <a:r>
              <a:rPr lang="en-US" dirty="0" err="1"/>
              <a:t>chiedendo</a:t>
            </a:r>
            <a:r>
              <a:rPr lang="en-US" dirty="0"/>
              <a:t> di </a:t>
            </a:r>
            <a:r>
              <a:rPr lang="en-US" dirty="0" err="1"/>
              <a:t>formulare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sentenza</a:t>
            </a:r>
            <a:r>
              <a:rPr lang="en-US" dirty="0"/>
              <a:t> ed </a:t>
            </a:r>
            <a:r>
              <a:rPr lang="en-US" dirty="0" err="1"/>
              <a:t>emersero</a:t>
            </a:r>
            <a:r>
              <a:rPr lang="en-US" dirty="0"/>
              <a:t> </a:t>
            </a:r>
            <a:r>
              <a:rPr lang="en-US" dirty="0" err="1"/>
              <a:t>disparità</a:t>
            </a:r>
            <a:r>
              <a:rPr lang="en-US" dirty="0"/>
              <a:t> </a:t>
            </a:r>
            <a:r>
              <a:rPr lang="en-US" dirty="0" err="1"/>
              <a:t>notevoli</a:t>
            </a:r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AB36C6-B174-9720-4241-7067B9201AA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/>
              <a:t>24/07/2023</a:t>
            </a: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1EA088-237F-48F8-4A6A-1EE46B04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490DDE-ADB0-A9A9-F65F-633C9439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42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803555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3109F2-6382-99E6-B1B9-C12F709B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Determinazione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pena</a:t>
            </a:r>
            <a:r>
              <a:rPr lang="en-US" dirty="0"/>
              <a:t>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920920-A2B0-A786-DF92-03C716517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Nel 1984 il </a:t>
            </a:r>
            <a:r>
              <a:rPr lang="en-US" dirty="0" err="1"/>
              <a:t>Congresso</a:t>
            </a:r>
            <a:r>
              <a:rPr lang="en-US" dirty="0"/>
              <a:t> </a:t>
            </a:r>
            <a:r>
              <a:rPr lang="en-US" dirty="0" err="1"/>
              <a:t>approvò</a:t>
            </a:r>
            <a:r>
              <a:rPr lang="en-US" dirty="0"/>
              <a:t> </a:t>
            </a:r>
            <a:r>
              <a:rPr lang="en-US" dirty="0" err="1"/>
              <a:t>l'introduzione</a:t>
            </a:r>
            <a:r>
              <a:rPr lang="en-US" dirty="0"/>
              <a:t> di </a:t>
            </a:r>
            <a:r>
              <a:rPr lang="en-US" dirty="0" err="1"/>
              <a:t>linee</a:t>
            </a:r>
            <a:r>
              <a:rPr lang="en-US" dirty="0"/>
              <a:t> </a:t>
            </a:r>
            <a:r>
              <a:rPr lang="en-US" dirty="0" err="1"/>
              <a:t>guida</a:t>
            </a:r>
            <a:r>
              <a:rPr lang="en-US" dirty="0"/>
              <a:t>, </a:t>
            </a:r>
            <a:r>
              <a:rPr lang="en-US" dirty="0" err="1"/>
              <a:t>basate</a:t>
            </a:r>
            <a:r>
              <a:rPr lang="en-US" dirty="0"/>
              <a:t> </a:t>
            </a:r>
            <a:r>
              <a:rPr lang="en-US" dirty="0" err="1"/>
              <a:t>su</a:t>
            </a:r>
            <a:endParaRPr lang="en-US" dirty="0"/>
          </a:p>
          <a:p>
            <a:pPr lvl="1"/>
            <a:r>
              <a:rPr lang="en-US" dirty="0" err="1"/>
              <a:t>precedenti</a:t>
            </a:r>
            <a:r>
              <a:rPr lang="en-US" dirty="0"/>
              <a:t> </a:t>
            </a:r>
            <a:r>
              <a:rPr lang="en-US" dirty="0" err="1"/>
              <a:t>sentenze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casi</a:t>
            </a:r>
            <a:r>
              <a:rPr lang="en-US" dirty="0"/>
              <a:t> </a:t>
            </a:r>
            <a:r>
              <a:rPr lang="en-US" dirty="0" err="1"/>
              <a:t>simili</a:t>
            </a:r>
            <a:endParaRPr lang="en-US" dirty="0"/>
          </a:p>
          <a:p>
            <a:pPr lvl="1"/>
            <a:r>
              <a:rPr lang="en-US" dirty="0" err="1"/>
              <a:t>tipo</a:t>
            </a:r>
            <a:r>
              <a:rPr lang="en-US" dirty="0"/>
              <a:t> e </a:t>
            </a:r>
            <a:r>
              <a:rPr lang="en-US" dirty="0" err="1"/>
              <a:t>gravità</a:t>
            </a:r>
            <a:r>
              <a:rPr lang="en-US" dirty="0"/>
              <a:t> del </a:t>
            </a:r>
            <a:r>
              <a:rPr lang="en-US" dirty="0" err="1"/>
              <a:t>crimine</a:t>
            </a:r>
            <a:endParaRPr lang="en-US" dirty="0"/>
          </a:p>
          <a:p>
            <a:pPr lvl="1"/>
            <a:r>
              <a:rPr lang="en-US" dirty="0" err="1"/>
              <a:t>precedenti</a:t>
            </a:r>
            <a:r>
              <a:rPr lang="en-US" dirty="0"/>
              <a:t> </a:t>
            </a:r>
            <a:r>
              <a:rPr lang="en-US" dirty="0" err="1"/>
              <a:t>dell'imputato</a:t>
            </a:r>
            <a:endParaRPr lang="en-US" dirty="0"/>
          </a:p>
          <a:p>
            <a:pPr lvl="1"/>
            <a:r>
              <a:rPr lang="en-US" dirty="0" err="1"/>
              <a:t>possibilità</a:t>
            </a:r>
            <a:r>
              <a:rPr lang="en-US" dirty="0"/>
              <a:t> di </a:t>
            </a:r>
            <a:r>
              <a:rPr lang="en-US" dirty="0" err="1"/>
              <a:t>discostarsi</a:t>
            </a:r>
            <a:r>
              <a:rPr lang="en-US" dirty="0"/>
              <a:t> in </a:t>
            </a:r>
            <a:r>
              <a:rPr lang="en-US" dirty="0" err="1"/>
              <a:t>casi</a:t>
            </a:r>
            <a:r>
              <a:rPr lang="en-US" dirty="0"/>
              <a:t> </a:t>
            </a:r>
            <a:r>
              <a:rPr lang="en-US" dirty="0" err="1"/>
              <a:t>particolari</a:t>
            </a:r>
            <a:r>
              <a:rPr lang="en-US" dirty="0"/>
              <a:t>, con </a:t>
            </a:r>
            <a:r>
              <a:rPr lang="en-US" dirty="0" err="1"/>
              <a:t>motivazione</a:t>
            </a:r>
            <a:endParaRPr lang="en-US" dirty="0"/>
          </a:p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mostrarono</a:t>
            </a:r>
            <a:r>
              <a:rPr lang="en-US" dirty="0"/>
              <a:t> la </a:t>
            </a:r>
            <a:r>
              <a:rPr lang="en-US" dirty="0" err="1"/>
              <a:t>riduzione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differenze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casi</a:t>
            </a:r>
            <a:r>
              <a:rPr lang="en-US" dirty="0"/>
              <a:t> </a:t>
            </a:r>
            <a:r>
              <a:rPr lang="en-US" dirty="0" err="1"/>
              <a:t>simili</a:t>
            </a:r>
            <a:r>
              <a:rPr lang="en-US" dirty="0"/>
              <a:t> </a:t>
            </a:r>
          </a:p>
          <a:p>
            <a:r>
              <a:rPr lang="en-US" dirty="0"/>
              <a:t>La Corte Suprema </a:t>
            </a:r>
            <a:r>
              <a:rPr lang="en-US" dirty="0" err="1"/>
              <a:t>nel</a:t>
            </a:r>
            <a:r>
              <a:rPr lang="en-US" dirty="0"/>
              <a:t> 2005 </a:t>
            </a:r>
            <a:r>
              <a:rPr lang="en-US" dirty="0" err="1"/>
              <a:t>revocò</a:t>
            </a:r>
            <a:r>
              <a:rPr lang="en-US" dirty="0"/>
              <a:t> le </a:t>
            </a:r>
            <a:r>
              <a:rPr lang="en-US" dirty="0" err="1"/>
              <a:t>linee</a:t>
            </a:r>
            <a:r>
              <a:rPr lang="en-US" dirty="0"/>
              <a:t> </a:t>
            </a:r>
            <a:r>
              <a:rPr lang="en-US" dirty="0" err="1"/>
              <a:t>guida</a:t>
            </a:r>
            <a:endParaRPr lang="en-US" dirty="0"/>
          </a:p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mostrarono</a:t>
            </a:r>
            <a:r>
              <a:rPr lang="en-US" dirty="0"/>
              <a:t> </a:t>
            </a:r>
            <a:r>
              <a:rPr lang="en-US" dirty="0" err="1"/>
              <a:t>l'aumento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diffferenze</a:t>
            </a:r>
            <a:endParaRPr lang="en-US" dirty="0"/>
          </a:p>
          <a:p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linee</a:t>
            </a:r>
            <a:r>
              <a:rPr lang="en-US" dirty="0"/>
              <a:t> </a:t>
            </a:r>
            <a:r>
              <a:rPr lang="en-US" dirty="0" err="1"/>
              <a:t>guida</a:t>
            </a:r>
            <a:r>
              <a:rPr lang="en-US" dirty="0"/>
              <a:t> non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strumenti</a:t>
            </a:r>
            <a:r>
              <a:rPr lang="en-US" dirty="0"/>
              <a:t> </a:t>
            </a:r>
            <a:r>
              <a:rPr lang="en-US" dirty="0" err="1"/>
              <a:t>decisionali</a:t>
            </a:r>
            <a:r>
              <a:rPr lang="en-US" dirty="0"/>
              <a:t>, ma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caratteristiche</a:t>
            </a:r>
            <a:r>
              <a:rPr lang="en-US" dirty="0"/>
              <a:t> </a:t>
            </a:r>
            <a:r>
              <a:rPr lang="en-US" dirty="0" err="1"/>
              <a:t>simili</a:t>
            </a:r>
            <a:r>
              <a:rPr lang="en-US" dirty="0"/>
              <a:t> e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produrre</a:t>
            </a:r>
            <a:r>
              <a:rPr lang="en-US" dirty="0"/>
              <a:t> </a:t>
            </a:r>
            <a:r>
              <a:rPr lang="en-US" dirty="0" err="1"/>
              <a:t>benefici</a:t>
            </a:r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AB36C6-B174-9720-4241-7067B9201AA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/>
              <a:t>24/07/2023</a:t>
            </a: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1EA088-237F-48F8-4A6A-1EE46B04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490DDE-ADB0-A9A9-F65F-633C9439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43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44016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53526-CAA3-DC2F-34DD-AD279272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700" dirty="0">
                <a:solidFill>
                  <a:schemeClr val="tx1"/>
                </a:solidFill>
              </a:rPr>
              <a:t>Intelligenza Artificiale e processo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CFF950-5C1F-ABBF-69E0-7DC2B72C5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 una sostituzione integrale del "</a:t>
            </a:r>
            <a:r>
              <a:rPr lang="it-IT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robogiudice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it-IT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al giudice-persona</a:t>
            </a:r>
            <a:r>
              <a:rPr lang="it-IT" dirty="0">
                <a:effectLst/>
              </a:rPr>
              <a:t> appare difficilmente ipotizzabile in base alla legislazione sovranazionale … </a:t>
            </a:r>
            <a:r>
              <a:rPr lang="it-IT" dirty="0"/>
              <a:t>perché determinerebbe </a:t>
            </a:r>
            <a:r>
              <a:rPr lang="it-IT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 dominio dell’algoritmo sul giudice-persona e quindi sulla sua decisione ed esporrebbe alla «dittatura dell’algoritmo»</a:t>
            </a:r>
            <a:endParaRPr lang="it-IT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(Stefano Rodotà, </a:t>
            </a:r>
            <a:r>
              <a:rPr lang="it-IT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mondo nella rete: quali i diritti, quali i vincoli</a:t>
            </a:r>
            <a:r>
              <a:rPr lang="it-IT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Bari 2014, p. 33)</a:t>
            </a:r>
          </a:p>
          <a:p>
            <a:pPr marL="0" indent="0" algn="ctr">
              <a:buNone/>
            </a:pPr>
            <a:endParaRPr lang="it-IT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583E07-2F68-AE45-D1EC-94C830EB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236B8D-71D3-1D49-20DD-6857286C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44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01884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53526-CAA3-DC2F-34DD-AD279272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GDPR, art.22, paragrafo 1</a:t>
            </a:r>
            <a:br>
              <a:rPr lang="it-IT" dirty="0"/>
            </a:br>
            <a:r>
              <a:rPr lang="it-IT" dirty="0"/>
              <a:t>(Reg. UE n. 679/2016)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CFF950-5C1F-ABBF-69E0-7DC2B72C5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L'interessato ha il diritto di non essere sottoposto a una </a:t>
            </a:r>
            <a:r>
              <a:rPr lang="it-IT" dirty="0">
                <a:solidFill>
                  <a:srgbClr val="C00000"/>
                </a:solidFill>
              </a:rPr>
              <a:t>decisione basata unicamente sul trattamento automatizzato</a:t>
            </a:r>
            <a:r>
              <a:rPr lang="it-IT" dirty="0"/>
              <a:t>, compresa la profilazione, che produca effetti giuridici che lo riguardano o che incida in modo analogo significativamente sulla sua persona. </a:t>
            </a:r>
          </a:p>
          <a:p>
            <a:pPr lvl="1"/>
            <a:r>
              <a:rPr lang="it-IT" dirty="0"/>
              <a:t>Per decisione basata unicamente sul trattamento automatizzato si deve intendere una decisione presa </a:t>
            </a:r>
            <a:r>
              <a:rPr lang="it-IT" dirty="0">
                <a:solidFill>
                  <a:srgbClr val="C00000"/>
                </a:solidFill>
              </a:rPr>
              <a:t>senza il coinvolgimento di un essere umano </a:t>
            </a:r>
            <a:r>
              <a:rPr lang="it-IT" dirty="0"/>
              <a:t>che possa influenzare ed eventualmente cambiare il risultato attraverso la sua autorità o competenza (Linee Guida del Gruppo dei Garanti)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873BE0-6492-5DAD-3207-6C37C341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989460-3D92-F838-9EF8-0C15F47B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596E-F401-E34B-A44D-32CAE176D609}" type="slidenum">
              <a:rPr lang="en-US" altLang="it-IT" smtClean="0"/>
              <a:pPr/>
              <a:t>45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68592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9EA83E-3B0D-5BB9-C5B5-79A146D1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 </a:t>
            </a:r>
            <a:r>
              <a:rPr lang="en-US" dirty="0" err="1"/>
              <a:t>sentenza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6E24F4-EA44-2214-0584-7C90D5C0C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ea typeface="Times New Roman" panose="02020603050405020304" pitchFamily="18" charset="0"/>
              </a:rPr>
              <a:t>Consiglio di  Stato, 8 aprile 2019, n. 2270</a:t>
            </a:r>
            <a:r>
              <a:rPr lang="it-IT" dirty="0"/>
              <a:t> sul</a:t>
            </a:r>
            <a:r>
              <a:rPr lang="it-IT" dirty="0">
                <a:ea typeface="Times New Roman" panose="02020603050405020304" pitchFamily="18" charset="0"/>
                <a:cs typeface="Times New Roman" panose="02020603050405020304" pitchFamily="18" charset="0"/>
              </a:rPr>
              <a:t>l’utilizzo dell’algoritmo nell’ambito del procedimento amministrativo per la mobilità dei docenti nell’ambito della riforma della c.d. buona scuola</a:t>
            </a:r>
          </a:p>
          <a:p>
            <a:endParaRPr lang="it-IT" dirty="0">
              <a:cs typeface="Times New Roman" panose="02020603050405020304" pitchFamily="18" charset="0"/>
            </a:endParaRPr>
          </a:p>
          <a:p>
            <a:r>
              <a:rPr lang="en-US" dirty="0">
                <a:hlinkClick r:id="rId3"/>
              </a:rPr>
              <a:t>https://www.giustizia-amministrativa.it/portale/pages/istituzionale/visualizza/?nodeRef=&amp;schema=cds&amp;nrg=201704477&amp;nomeFile=201902270_11.html&amp;subDir=Provvedimenti</a:t>
            </a:r>
            <a:r>
              <a:rPr lang="en-US" dirty="0"/>
              <a:t>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BA386F-E75A-98EB-D745-E7575233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C9BF44-9CB8-DCDB-61F5-4A9FEE918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46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04808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865E1D-30A5-3B6C-D8AF-C2A8E80A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Correttezza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algoritmi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26A3C9-D50A-0FA0-F6DF-A5AE6FFE2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Assegnazione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docenti</a:t>
            </a:r>
            <a:endParaRPr lang="en-US" dirty="0"/>
          </a:p>
          <a:p>
            <a:pPr lvl="1"/>
            <a:r>
              <a:rPr lang="en-US" dirty="0" err="1"/>
              <a:t>legge</a:t>
            </a:r>
            <a:r>
              <a:rPr lang="en-US" dirty="0"/>
              <a:t> e </a:t>
            </a:r>
            <a:r>
              <a:rPr lang="en-US" dirty="0" err="1"/>
              <a:t>decreti</a:t>
            </a:r>
            <a:r>
              <a:rPr lang="en-US" dirty="0"/>
              <a:t> </a:t>
            </a:r>
            <a:r>
              <a:rPr lang="en-US" dirty="0" err="1"/>
              <a:t>attuativi</a:t>
            </a:r>
            <a:r>
              <a:rPr lang="en-US" dirty="0"/>
              <a:t> </a:t>
            </a:r>
            <a:r>
              <a:rPr lang="en-US" dirty="0" err="1"/>
              <a:t>definiscono</a:t>
            </a:r>
            <a:r>
              <a:rPr lang="en-US" dirty="0"/>
              <a:t> il </a:t>
            </a:r>
            <a:r>
              <a:rPr lang="en-US" dirty="0" err="1"/>
              <a:t>problema</a:t>
            </a:r>
            <a:endParaRPr lang="en-US" dirty="0"/>
          </a:p>
          <a:p>
            <a:pPr lvl="1"/>
            <a:r>
              <a:rPr lang="en-US" dirty="0" err="1"/>
              <a:t>l'algoritmo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risolvere</a:t>
            </a:r>
            <a:r>
              <a:rPr lang="en-US" dirty="0"/>
              <a:t> </a:t>
            </a:r>
            <a:r>
              <a:rPr lang="en-US" dirty="0" err="1"/>
              <a:t>correttamente</a:t>
            </a:r>
            <a:r>
              <a:rPr lang="en-US" dirty="0"/>
              <a:t> il </a:t>
            </a:r>
            <a:r>
              <a:rPr lang="en-US" dirty="0" err="1"/>
              <a:t>problema</a:t>
            </a:r>
            <a:r>
              <a:rPr lang="en-US" dirty="0"/>
              <a:t> (</a:t>
            </a:r>
            <a:r>
              <a:rPr lang="en-US" dirty="0" err="1"/>
              <a:t>dando</a:t>
            </a:r>
            <a:r>
              <a:rPr lang="en-US" dirty="0"/>
              <a:t> </a:t>
            </a:r>
            <a:r>
              <a:rPr lang="en-US" dirty="0" err="1"/>
              <a:t>priorità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scelta</a:t>
            </a:r>
            <a:r>
              <a:rPr lang="en-US" dirty="0"/>
              <a:t> ai </a:t>
            </a:r>
            <a:r>
              <a:rPr lang="en-US" dirty="0" err="1"/>
              <a:t>docenti</a:t>
            </a:r>
            <a:r>
              <a:rPr lang="en-US" dirty="0"/>
              <a:t> secondo la </a:t>
            </a:r>
            <a:r>
              <a:rPr lang="en-US" dirty="0" err="1"/>
              <a:t>graduatoria</a:t>
            </a:r>
            <a:r>
              <a:rPr lang="en-US" dirty="0"/>
              <a:t> – </a:t>
            </a:r>
            <a:r>
              <a:rPr lang="en-US" dirty="0" err="1"/>
              <a:t>supponendo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le </a:t>
            </a:r>
            <a:r>
              <a:rPr lang="en-US" dirty="0" err="1"/>
              <a:t>norme</a:t>
            </a:r>
            <a:r>
              <a:rPr lang="en-US" dirty="0"/>
              <a:t> </a:t>
            </a:r>
            <a:r>
              <a:rPr lang="en-US" dirty="0" err="1"/>
              <a:t>definiscano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criteri</a:t>
            </a:r>
            <a:r>
              <a:rPr lang="en-US" dirty="0"/>
              <a:t>, non </a:t>
            </a:r>
            <a:r>
              <a:rPr lang="en-US" dirty="0" err="1"/>
              <a:t>commentiamo</a:t>
            </a:r>
            <a:r>
              <a:rPr lang="en-US" dirty="0"/>
              <a:t> </a:t>
            </a:r>
            <a:r>
              <a:rPr lang="en-US" dirty="0" err="1"/>
              <a:t>ovviamente</a:t>
            </a:r>
            <a:r>
              <a:rPr lang="en-US" dirty="0"/>
              <a:t> </a:t>
            </a:r>
            <a:r>
              <a:rPr lang="en-US" dirty="0" err="1"/>
              <a:t>sull'equità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criteri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non </a:t>
            </a:r>
            <a:r>
              <a:rPr lang="en-US" dirty="0" err="1"/>
              <a:t>è</a:t>
            </a:r>
            <a:r>
              <a:rPr lang="en-US" dirty="0"/>
              <a:t> facile </a:t>
            </a:r>
            <a:r>
              <a:rPr lang="en-US" dirty="0" err="1"/>
              <a:t>dimostrare</a:t>
            </a:r>
            <a:r>
              <a:rPr lang="en-US" dirty="0"/>
              <a:t> la </a:t>
            </a:r>
            <a:r>
              <a:rPr lang="en-US" dirty="0" err="1"/>
              <a:t>correttezza</a:t>
            </a:r>
            <a:r>
              <a:rPr lang="en-US" dirty="0"/>
              <a:t> </a:t>
            </a:r>
            <a:r>
              <a:rPr lang="en-US" dirty="0" err="1"/>
              <a:t>completa</a:t>
            </a:r>
            <a:r>
              <a:rPr lang="en-US" dirty="0"/>
              <a:t> </a:t>
            </a:r>
            <a:r>
              <a:rPr lang="en-US" dirty="0" err="1"/>
              <a:t>dell'algoritmo</a:t>
            </a:r>
            <a:r>
              <a:rPr lang="en-US" dirty="0"/>
              <a:t>, ma la </a:t>
            </a:r>
            <a:r>
              <a:rPr lang="en-US" dirty="0" err="1"/>
              <a:t>trasparenza</a:t>
            </a:r>
            <a:r>
              <a:rPr lang="en-US" dirty="0"/>
              <a:t> (</a:t>
            </a:r>
            <a:r>
              <a:rPr lang="en-US" dirty="0" err="1"/>
              <a:t>conoscenza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dettagli</a:t>
            </a:r>
            <a:r>
              <a:rPr lang="en-US" dirty="0"/>
              <a:t>, al </a:t>
            </a:r>
            <a:r>
              <a:rPr lang="en-US" dirty="0" err="1"/>
              <a:t>limite</a:t>
            </a:r>
            <a:r>
              <a:rPr lang="en-US" dirty="0"/>
              <a:t> del </a:t>
            </a:r>
            <a:r>
              <a:rPr lang="en-US" dirty="0" err="1"/>
              <a:t>programma</a:t>
            </a:r>
            <a:r>
              <a:rPr lang="en-US" dirty="0"/>
              <a:t>)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aiutare</a:t>
            </a:r>
            <a:r>
              <a:rPr lang="en-US" dirty="0"/>
              <a:t>, </a:t>
            </a:r>
            <a:r>
              <a:rPr lang="en-US" dirty="0" err="1"/>
              <a:t>magari</a:t>
            </a:r>
            <a:r>
              <a:rPr lang="en-US" dirty="0"/>
              <a:t> </a:t>
            </a:r>
            <a:r>
              <a:rPr lang="en-US" dirty="0" err="1"/>
              <a:t>veriricando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esempi</a:t>
            </a:r>
            <a:r>
              <a:rPr lang="en-US" dirty="0"/>
              <a:t> e </a:t>
            </a:r>
            <a:r>
              <a:rPr lang="en-US" dirty="0" err="1"/>
              <a:t>controesempi</a:t>
            </a:r>
            <a:endParaRPr lang="en-US" dirty="0"/>
          </a:p>
          <a:p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86C0BD-61BA-0406-B088-A97CF150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E197BB-2CBD-6550-EF9B-24815D58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47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73142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865E1D-30A5-3B6C-D8AF-C2A8E80A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Algoritmi</a:t>
            </a:r>
            <a:r>
              <a:rPr lang="en-US" dirty="0"/>
              <a:t> e </a:t>
            </a:r>
            <a:r>
              <a:rPr lang="en-US" dirty="0" err="1"/>
              <a:t>problemi</a:t>
            </a:r>
            <a:r>
              <a:rPr lang="en-US" dirty="0"/>
              <a:t> da </a:t>
            </a:r>
            <a:r>
              <a:rPr lang="en-US" dirty="0" err="1"/>
              <a:t>risolvere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26A3C9-D50A-0FA0-F6DF-A5AE6FFE2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Assegnazione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docenti</a:t>
            </a:r>
            <a:endParaRPr lang="en-US" dirty="0"/>
          </a:p>
          <a:p>
            <a:pPr lvl="1"/>
            <a:r>
              <a:rPr lang="en-US" dirty="0"/>
              <a:t>ma il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ben </a:t>
            </a:r>
            <a:r>
              <a:rPr lang="en-US" dirty="0" err="1"/>
              <a:t>posto</a:t>
            </a:r>
            <a:r>
              <a:rPr lang="en-US" dirty="0"/>
              <a:t>?</a:t>
            </a:r>
          </a:p>
          <a:p>
            <a:r>
              <a:rPr lang="en-US" dirty="0" err="1"/>
              <a:t>Esempio</a:t>
            </a:r>
            <a:r>
              <a:rPr lang="en-US" dirty="0"/>
              <a:t> </a:t>
            </a:r>
            <a:r>
              <a:rPr lang="en-US" dirty="0" err="1"/>
              <a:t>banale</a:t>
            </a:r>
            <a:endParaRPr lang="en-US" dirty="0"/>
          </a:p>
          <a:p>
            <a:pPr lvl="1"/>
            <a:r>
              <a:rPr lang="en-US" dirty="0" err="1"/>
              <a:t>trovare</a:t>
            </a:r>
            <a:r>
              <a:rPr lang="en-US" dirty="0"/>
              <a:t> un </a:t>
            </a:r>
            <a:r>
              <a:rPr lang="en-US" dirty="0" err="1"/>
              <a:t>numero</a:t>
            </a:r>
            <a:r>
              <a:rPr lang="en-US" dirty="0"/>
              <a:t> primo </a:t>
            </a:r>
            <a:r>
              <a:rPr lang="en-US" dirty="0" err="1"/>
              <a:t>minore</a:t>
            </a:r>
            <a:r>
              <a:rPr lang="en-US" dirty="0"/>
              <a:t> di 10</a:t>
            </a:r>
          </a:p>
          <a:p>
            <a:pPr lvl="2"/>
            <a:r>
              <a:rPr lang="en-US" dirty="0"/>
              <a:t>il </a:t>
            </a:r>
            <a:r>
              <a:rPr lang="en-US" dirty="0" err="1"/>
              <a:t>problema</a:t>
            </a:r>
            <a:r>
              <a:rPr lang="en-US" dirty="0"/>
              <a:t> non </a:t>
            </a:r>
            <a:r>
              <a:rPr lang="en-US" dirty="0" err="1"/>
              <a:t>è</a:t>
            </a:r>
            <a:r>
              <a:rPr lang="en-US" dirty="0"/>
              <a:t> ben </a:t>
            </a:r>
            <a:r>
              <a:rPr lang="en-US" dirty="0" err="1"/>
              <a:t>definito</a:t>
            </a:r>
            <a:endParaRPr lang="en-US" dirty="0"/>
          </a:p>
          <a:p>
            <a:pPr lvl="2"/>
            <a:r>
              <a:rPr lang="en-US" dirty="0"/>
              <a:t>ha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soluzioni</a:t>
            </a:r>
            <a:r>
              <a:rPr lang="en-US" dirty="0"/>
              <a:t>: 2, 3, 5 e 7</a:t>
            </a:r>
          </a:p>
          <a:p>
            <a:pPr lvl="1"/>
            <a:r>
              <a:rPr lang="en-US" dirty="0" err="1"/>
              <a:t>trovare</a:t>
            </a:r>
            <a:r>
              <a:rPr lang="en-US" dirty="0"/>
              <a:t> il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numero</a:t>
            </a:r>
            <a:r>
              <a:rPr lang="en-US" dirty="0"/>
              <a:t> primo </a:t>
            </a:r>
            <a:r>
              <a:rPr lang="en-US" dirty="0" err="1"/>
              <a:t>minore</a:t>
            </a:r>
            <a:r>
              <a:rPr lang="en-US" dirty="0"/>
              <a:t> di 10</a:t>
            </a:r>
          </a:p>
          <a:p>
            <a:pPr lvl="2"/>
            <a:r>
              <a:rPr lang="en-US" dirty="0"/>
              <a:t>Ha </a:t>
            </a:r>
            <a:r>
              <a:rPr lang="en-US" dirty="0" err="1"/>
              <a:t>una</a:t>
            </a:r>
            <a:r>
              <a:rPr lang="en-US" dirty="0"/>
              <a:t> sola </a:t>
            </a:r>
            <a:r>
              <a:rPr lang="en-US" dirty="0" err="1"/>
              <a:t>soluzione</a:t>
            </a:r>
            <a:endParaRPr lang="en-US" dirty="0"/>
          </a:p>
          <a:p>
            <a:r>
              <a:rPr lang="en-US" dirty="0"/>
              <a:t>Se un </a:t>
            </a:r>
            <a:r>
              <a:rPr lang="en-US" dirty="0" err="1"/>
              <a:t>problema</a:t>
            </a:r>
            <a:r>
              <a:rPr lang="en-US" dirty="0"/>
              <a:t> ha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soluzioni</a:t>
            </a:r>
            <a:r>
              <a:rPr lang="en-US" dirty="0"/>
              <a:t>, chi </a:t>
            </a:r>
            <a:r>
              <a:rPr lang="en-US" dirty="0" err="1"/>
              <a:t>sceglie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Il </a:t>
            </a:r>
            <a:r>
              <a:rPr lang="en-US" dirty="0" err="1"/>
              <a:t>programma</a:t>
            </a:r>
            <a:r>
              <a:rPr lang="en-US" dirty="0"/>
              <a:t>? ???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86C0BD-61BA-0406-B088-A97CF150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E197BB-2CBD-6550-EF9B-24815D58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48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470446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10DE39-2861-B81F-8CED-250379F5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Riporto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passi</a:t>
            </a:r>
            <a:r>
              <a:rPr lang="en-US" dirty="0"/>
              <a:t> </a:t>
            </a:r>
            <a:r>
              <a:rPr lang="en-US" dirty="0" err="1"/>
              <a:t>salienti</a:t>
            </a:r>
            <a:r>
              <a:rPr lang="en-US" dirty="0"/>
              <a:t>, ma </a:t>
            </a:r>
            <a:r>
              <a:rPr lang="en-US" dirty="0" err="1"/>
              <a:t>omettiamo</a:t>
            </a:r>
            <a:endParaRPr lang="en-US" dirty="0"/>
          </a:p>
        </p:txBody>
      </p:sp>
      <p:pic>
        <p:nvPicPr>
          <p:cNvPr id="8" name="Segnaposto contenuto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BB3F982B-3E5C-2D47-259A-DDB10E331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95388"/>
            <a:ext cx="8352928" cy="3949835"/>
          </a:xfr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19029B-B047-CF39-831D-31223834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4DC712-BBD1-977B-7880-F216DAFB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49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9593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034C8-D903-B1B9-81E6-FEDA0EDC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ACN e formazione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D13414-865A-AF37-1701-F3F447FCF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it-IT" dirty="0"/>
              <a:t>Tra i compiti dell’Agenzia e nella Strategia Nazionale per la Cybersicurezza: </a:t>
            </a:r>
          </a:p>
          <a:p>
            <a:pPr lvl="1"/>
            <a:r>
              <a:rPr lang="it-IT" dirty="0"/>
              <a:t>promozione della consapevolezza in materia di cybersicurezza, e formazione e qualificazione delle risorse umane come fattore abilitante a supporto degli obiettivi primari di protezione, risposta e sviluppo. </a:t>
            </a:r>
          </a:p>
          <a:p>
            <a:pPr lvl="0"/>
            <a:r>
              <a:rPr lang="it-IT" dirty="0"/>
              <a:t>Debbono crescere nel paese di crescere le competenze di cybersicurezza in tutti i contesti, nella scuola, nelle università, nel mondo del lavoro e nei confronti della cittadinanza in generale. </a:t>
            </a:r>
          </a:p>
          <a:p>
            <a:pPr lvl="0"/>
            <a:r>
              <a:rPr lang="it-IT" dirty="0"/>
              <a:t>Lo stesso, più in generale con riferimento alle conoscenze e competenze sulle tecnologie informatiche</a:t>
            </a:r>
          </a:p>
          <a:p>
            <a:pPr lvl="0"/>
            <a:r>
              <a:rPr lang="it-IT" dirty="0"/>
              <a:t>E si tratta di mirare a competenze di varia natura, che vanno dalla consapevolezza e conoscenza di base alle specializzazioni tecniche.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52385E-F478-C4A8-0DCC-FAA22DC6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467D6C-BBD0-83C3-D27A-D1075944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254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EDB597-8A7D-001B-72EC-0E7ED018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egnaposto contenuto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8490D76D-1C40-8B12-1C98-665E8A352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0" y="1124744"/>
            <a:ext cx="8562305" cy="4248472"/>
          </a:xfr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706345-D75F-AD6C-4632-BD143454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E643FC-0BD9-8BB3-D7D3-D52046C7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50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17067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AC9AF-AC46-B030-8071-EB93EFCF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egnaposto contenuto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5D268BCC-7808-14C4-E701-B9E675D13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4" y="1322365"/>
            <a:ext cx="7772400" cy="2257136"/>
          </a:xfr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F93FEC-9521-9667-B51D-BC10E93F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38E7A2-663D-F912-B14B-6F0028D8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51</a:t>
            </a:fld>
            <a:endParaRPr lang="en-US" altLang="it-IT"/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705825D6-5898-EE30-411A-CA68C1A32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4" y="4048868"/>
            <a:ext cx="7772400" cy="18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35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05A8D8-12E7-332B-E215-27A19D838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egnaposto contenuto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FFADD545-8062-703C-600A-D9DFF35DA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1" y="1324566"/>
            <a:ext cx="8793217" cy="3862654"/>
          </a:xfr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0D70BB-36F0-CFB5-B7DD-A98EA72A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BC451B-5DE1-0DB8-7AC1-71890358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52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10333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14EEF9-3E0F-7118-E5ED-CE8F08290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egnaposto contenuto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A15B0B9F-8E3C-9237-E50B-B7EA547DF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91539"/>
            <a:ext cx="7994848" cy="5261915"/>
          </a:xfr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6A02B5-D24F-DF79-466B-648492DE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B12D6A-F215-8113-DB88-903B863C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53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02187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E9158C-A93C-20CC-87D6-300DADA92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egnaposto contenuto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DA7D2E86-8EEF-DAAA-FCFA-F4E563380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588977" cy="4037935"/>
          </a:xfr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F0E190-86A5-0C9F-C153-8D92502D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2D802B-1E33-8BBB-47A7-7F5793D9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54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703463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B33893-BD9D-593B-51DA-4BB71EA5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egnaposto contenuto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76852B15-D49F-60DF-6448-C07CE6915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5614"/>
            <a:ext cx="8280920" cy="4172228"/>
          </a:xfr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E0255F-DB57-6317-1096-E03EF173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1C671E-0806-5983-A23F-7DBDFBBF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55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30882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53FE4-2454-54FA-B883-EE5E9F19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egnaposto contenuto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ACFE2B43-E5BB-3D69-9088-6F1990071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0420"/>
            <a:ext cx="8031666" cy="1418580"/>
          </a:xfr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996AB9-60C2-979C-94D7-E4F8C8C04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EBEF47-EA1A-C630-41F9-40E90459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56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603489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0A3316-4256-FA22-340C-5EE98022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D61C2C-B804-D387-86B0-8FC953A4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75C329-B4CA-AD97-710B-6D8D97C3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57</a:t>
            </a:fld>
            <a:endParaRPr lang="en-US" altLang="it-IT"/>
          </a:p>
        </p:txBody>
      </p:sp>
      <p:pic>
        <p:nvPicPr>
          <p:cNvPr id="11" name="Segnaposto contenuto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3DA80461-4673-A9B1-2EB9-00C620507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2776"/>
            <a:ext cx="7918648" cy="4399248"/>
          </a:xfrm>
        </p:spPr>
      </p:pic>
    </p:spTree>
    <p:extLst>
      <p:ext uri="{BB962C8B-B14F-4D97-AF65-F5344CB8AC3E}">
        <p14:creationId xmlns:p14="http://schemas.microsoft.com/office/powerpoint/2010/main" val="26110791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9D9606-B2E4-AED6-606F-0EE9EFC6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Motivazioni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sentenza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4DAF9A-58A0-9ED7-3D72-EC93229AE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it-IT" dirty="0">
                <a:effectLst/>
                <a:ea typeface="Times New Roman" panose="02020603050405020304" pitchFamily="18" charset="0"/>
              </a:rPr>
              <a:t>OK all'automatizzazione se le regole sono predefinite</a:t>
            </a:r>
          </a:p>
          <a:p>
            <a:pPr marL="457200" indent="-457200">
              <a:buFont typeface="+mj-lt"/>
              <a:buAutoNum type="alphaLcParenR"/>
            </a:pPr>
            <a:r>
              <a:rPr lang="it-IT" dirty="0">
                <a:ea typeface="Times New Roman" panose="02020603050405020304" pitchFamily="18" charset="0"/>
              </a:rPr>
              <a:t>Obbligo di pubblicità e trasparenza</a:t>
            </a:r>
          </a:p>
          <a:p>
            <a:pPr marL="457200" indent="-457200">
              <a:buFont typeface="+mj-lt"/>
              <a:buAutoNum type="alphaLcParenR"/>
            </a:pPr>
            <a:r>
              <a:rPr lang="it-IT" dirty="0">
                <a:effectLst/>
                <a:ea typeface="Times New Roman" panose="02020603050405020304" pitchFamily="18" charset="0"/>
              </a:rPr>
              <a:t>Assenza di discrezionalità per il sistema ("soluzione univoca")</a:t>
            </a:r>
          </a:p>
          <a:p>
            <a:pPr marL="457200" indent="-457200">
              <a:buFont typeface="+mj-lt"/>
              <a:buAutoNum type="alphaLcParenR"/>
            </a:pPr>
            <a:r>
              <a:rPr lang="it-IT" dirty="0">
                <a:effectLst/>
                <a:ea typeface="Times New Roman" panose="02020603050405020304" pitchFamily="18" charset="0"/>
              </a:rPr>
              <a:t>Valutazione ex-ante da parte dell'amministrazione</a:t>
            </a:r>
          </a:p>
          <a:p>
            <a:pPr marL="457200" indent="-457200">
              <a:buFont typeface="+mj-lt"/>
              <a:buAutoNum type="alphaLcParenR"/>
            </a:pPr>
            <a:r>
              <a:rPr lang="it-IT" dirty="0">
                <a:ea typeface="Times New Roman" panose="02020603050405020304" pitchFamily="18" charset="0"/>
              </a:rPr>
              <a:t>Disponibilità per le</a:t>
            </a:r>
            <a:r>
              <a:rPr lang="it-IT" dirty="0">
                <a:effectLst/>
                <a:ea typeface="Times New Roman" panose="02020603050405020304" pitchFamily="18" charset="0"/>
              </a:rPr>
              <a:t> parti di tutti gli elementi rilevanti per la costruzione dell’algoritmo e della sua esecuzione</a:t>
            </a:r>
          </a:p>
          <a:p>
            <a:pPr marL="457200" indent="-457200">
              <a:buFont typeface="+mj-lt"/>
              <a:buAutoNum type="alphaLcParenR"/>
            </a:pPr>
            <a:r>
              <a:rPr lang="it-IT" dirty="0">
                <a:ea typeface="Times New Roman" panose="02020603050405020304" pitchFamily="18" charset="0"/>
              </a:rPr>
              <a:t>Valutabilità della procedura da parte del giudice</a:t>
            </a:r>
            <a:endParaRPr lang="it-IT" dirty="0">
              <a:effectLst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it-IT" dirty="0">
                <a:ea typeface="Times New Roman" panose="02020603050405020304" pitchFamily="18" charset="0"/>
              </a:rPr>
              <a:t>In sede di impugnazione, possibilità per le parti di</a:t>
            </a:r>
            <a:r>
              <a:rPr lang="it-IT" dirty="0">
                <a:effectLst/>
                <a:ea typeface="Times New Roman" panose="02020603050405020304" pitchFamily="18" charset="0"/>
              </a:rPr>
              <a:t> contestare direttamente la validità dell’algoritmo per come costruito o la sua applicabilità nel </a:t>
            </a:r>
            <a:r>
              <a:rPr lang="it-IT" dirty="0" err="1">
                <a:effectLst/>
                <a:ea typeface="Times New Roman" panose="02020603050405020304" pitchFamily="18" charset="0"/>
              </a:rPr>
              <a:t>cas</a:t>
            </a:r>
            <a:endParaRPr lang="it-IT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6BC735-B59B-E5D3-4D3A-B08B25BE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37FA80-E282-B815-AC67-7F161E398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58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427950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7430BF-9E40-C5FD-4AB8-C3AA9F9B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casi</a:t>
            </a:r>
            <a:r>
              <a:rPr lang="en-US" dirty="0"/>
              <a:t> </a:t>
            </a:r>
            <a:r>
              <a:rPr lang="en-US" dirty="0" err="1"/>
              <a:t>noti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CCE031-DCFD-2DAE-1D3D-5FB92E44F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 primo </a:t>
            </a:r>
            <a:r>
              <a:rPr lang="en-US" dirty="0" err="1"/>
              <a:t>giudiziario</a:t>
            </a:r>
            <a:endParaRPr lang="en-US" dirty="0"/>
          </a:p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due </a:t>
            </a:r>
            <a:r>
              <a:rPr lang="en-US" dirty="0" err="1"/>
              <a:t>nel</a:t>
            </a:r>
            <a:r>
              <a:rPr lang="en-US" dirty="0"/>
              <a:t> modo di </a:t>
            </a:r>
            <a:r>
              <a:rPr lang="en-US" dirty="0" err="1"/>
              <a:t>scuola</a:t>
            </a:r>
            <a:r>
              <a:rPr lang="en-US" dirty="0"/>
              <a:t> e </a:t>
            </a:r>
            <a:r>
              <a:rPr lang="en-US" dirty="0" err="1"/>
              <a:t>università</a:t>
            </a:r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524A318-E07A-D65C-C85E-FAB974709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C0D9D75-1BBB-3FEE-22F0-BF2454E9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75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034C8-D903-B1B9-81E6-FEDA0EDC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Formazione e cultura informatica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D13414-865A-AF37-1701-F3F447FCF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Capo dello Stato nel recente discorso di fine anno: “una cultura digitale che garantisca le libertà dei cittadini”. </a:t>
            </a:r>
          </a:p>
          <a:p>
            <a:pPr lvl="0"/>
            <a:r>
              <a:rPr lang="it-IT" dirty="0"/>
              <a:t>Un approccio articolato, a vari livelli, dalla scuola all’università al mondo produttivo, e ad ambiti disciplinari non solo tecnologici.</a:t>
            </a:r>
          </a:p>
          <a:p>
            <a:pPr lvl="0"/>
            <a:r>
              <a:rPr lang="it-IT" dirty="0"/>
              <a:t>A livello universitario, promozione del dialogo fra le discipline, che non sono monadi: il mondo attuale (e ancor più quello futuro) richiede esperti (di una disciplina) che sappiano dialogare con esperti (di altre discipline)</a:t>
            </a:r>
          </a:p>
          <a:p>
            <a:r>
              <a:rPr lang="it-IT" dirty="0"/>
              <a:t>Nella scuola, alfabetizzazione e sensibilizzazione, ma anche iniziative volte ad avvicinare i giovani alle discipline, anche per aumentare la platea dei futuri specialisti. In prospettiva, l’informatica come disciplina per tutti gli studenti?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52385E-F478-C4A8-0DCC-FAA22DC6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467D6C-BBD0-83C3-D27A-D1075944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1955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208022" y="217548"/>
            <a:ext cx="8796278" cy="517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 dirty="0" err="1"/>
              <a:t>Compas</a:t>
            </a:r>
            <a:r>
              <a:rPr lang="en-GB" sz="2800" dirty="0"/>
              <a:t>, </a:t>
            </a:r>
            <a:r>
              <a:rPr lang="en-GB" sz="2800" dirty="0" err="1"/>
              <a:t>previsione</a:t>
            </a:r>
            <a:r>
              <a:rPr lang="en-GB" sz="2800" dirty="0"/>
              <a:t> </a:t>
            </a:r>
            <a:r>
              <a:rPr lang="en-GB" sz="2800" dirty="0" err="1"/>
              <a:t>della</a:t>
            </a:r>
            <a:r>
              <a:rPr lang="en-GB" sz="2800" dirty="0"/>
              <a:t> </a:t>
            </a:r>
            <a:r>
              <a:rPr lang="en-GB" sz="2800" dirty="0" err="1"/>
              <a:t>recidiva</a:t>
            </a:r>
            <a:endParaRPr sz="2800" dirty="0"/>
          </a:p>
        </p:txBody>
      </p:sp>
      <p:grpSp>
        <p:nvGrpSpPr>
          <p:cNvPr id="211" name="Google Shape;211;p7"/>
          <p:cNvGrpSpPr/>
          <p:nvPr/>
        </p:nvGrpSpPr>
        <p:grpSpPr>
          <a:xfrm>
            <a:off x="2291715" y="1017269"/>
            <a:ext cx="5049732" cy="3245913"/>
            <a:chOff x="1451433" y="1902493"/>
            <a:chExt cx="6540911" cy="4210959"/>
          </a:xfrm>
        </p:grpSpPr>
        <p:grpSp>
          <p:nvGrpSpPr>
            <p:cNvPr id="212" name="Google Shape;212;p7"/>
            <p:cNvGrpSpPr/>
            <p:nvPr/>
          </p:nvGrpSpPr>
          <p:grpSpPr>
            <a:xfrm>
              <a:off x="1451433" y="2633766"/>
              <a:ext cx="427172" cy="3479686"/>
              <a:chOff x="2106759" y="1610139"/>
              <a:chExt cx="462506" cy="4588874"/>
            </a:xfrm>
          </p:grpSpPr>
          <p:pic>
            <p:nvPicPr>
              <p:cNvPr id="213" name="Google Shape;213;p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128088" y="5059969"/>
                <a:ext cx="419849" cy="53574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134152" y="2771065"/>
                <a:ext cx="407721" cy="6213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138139" y="4511829"/>
                <a:ext cx="399746" cy="4831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123611" y="2179228"/>
                <a:ext cx="428802" cy="5866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7" name="Google Shape;217;p7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106759" y="1610139"/>
                <a:ext cx="462506" cy="5449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8" name="Google Shape;218;p7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 rot="183119">
                <a:off x="2146553" y="3988479"/>
                <a:ext cx="382918" cy="4819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" name="Google Shape;219;p7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159031" y="3446759"/>
                <a:ext cx="378853" cy="498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" name="Google Shape;220;p7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124839" y="5627265"/>
                <a:ext cx="426347" cy="5717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7"/>
            <p:cNvGrpSpPr/>
            <p:nvPr/>
          </p:nvGrpSpPr>
          <p:grpSpPr>
            <a:xfrm>
              <a:off x="6965248" y="2481366"/>
              <a:ext cx="427172" cy="3479686"/>
              <a:chOff x="2106759" y="1610139"/>
              <a:chExt cx="462506" cy="4588874"/>
            </a:xfrm>
          </p:grpSpPr>
          <p:pic>
            <p:nvPicPr>
              <p:cNvPr id="222" name="Google Shape;222;p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128088" y="5059969"/>
                <a:ext cx="419849" cy="53574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3" name="Google Shape;223;p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134152" y="2771065"/>
                <a:ext cx="407721" cy="6213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4" name="Google Shape;224;p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138139" y="4511829"/>
                <a:ext cx="399746" cy="4831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" name="Google Shape;225;p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123611" y="2179228"/>
                <a:ext cx="428802" cy="5866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6" name="Google Shape;226;p7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106759" y="1610139"/>
                <a:ext cx="462506" cy="54493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7" name="Google Shape;227;p7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 rot="183119">
                <a:off x="2146553" y="3988479"/>
                <a:ext cx="382918" cy="4819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7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159031" y="3446759"/>
                <a:ext cx="378853" cy="498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9" name="Google Shape;229;p7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124839" y="5627265"/>
                <a:ext cx="426347" cy="5717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30" name="Google Shape;230;p7"/>
            <p:cNvSpPr txBox="1"/>
            <p:nvPr/>
          </p:nvSpPr>
          <p:spPr>
            <a:xfrm>
              <a:off x="7402240" y="2405475"/>
              <a:ext cx="590104" cy="3693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</a:t>
              </a:r>
              <a:endParaRPr/>
            </a:p>
          </p:txBody>
        </p:sp>
        <p:grpSp>
          <p:nvGrpSpPr>
            <p:cNvPr id="231" name="Google Shape;231;p7"/>
            <p:cNvGrpSpPr/>
            <p:nvPr/>
          </p:nvGrpSpPr>
          <p:grpSpPr>
            <a:xfrm>
              <a:off x="2308683" y="1902493"/>
              <a:ext cx="4399970" cy="2680925"/>
              <a:chOff x="2308683" y="1902493"/>
              <a:chExt cx="4399970" cy="2680925"/>
            </a:xfrm>
          </p:grpSpPr>
          <p:sp>
            <p:nvSpPr>
              <p:cNvPr id="232" name="Google Shape;232;p7"/>
              <p:cNvSpPr/>
              <p:nvPr/>
            </p:nvSpPr>
            <p:spPr>
              <a:xfrm>
                <a:off x="3562408" y="3597271"/>
                <a:ext cx="1981190" cy="986147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Strumento</a:t>
                </a:r>
                <a:endPara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COMPAS</a:t>
                </a:r>
                <a:endPara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33" name="Google Shape;233;p7"/>
              <p:cNvCxnSpPr/>
              <p:nvPr/>
            </p:nvCxnSpPr>
            <p:spPr>
              <a:xfrm>
                <a:off x="2308683" y="4026451"/>
                <a:ext cx="7239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234" name="Google Shape;234;p7"/>
              <p:cNvCxnSpPr/>
              <p:nvPr/>
            </p:nvCxnSpPr>
            <p:spPr>
              <a:xfrm>
                <a:off x="5984753" y="4057061"/>
                <a:ext cx="7239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pic>
            <p:nvPicPr>
              <p:cNvPr id="235" name="Google Shape;235;p7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3683516" y="1902493"/>
                <a:ext cx="1738494" cy="13253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6" name="Google Shape;236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60</a:t>
            </a:fld>
            <a:endParaRPr/>
          </a:p>
        </p:txBody>
      </p:sp>
      <p:pic>
        <p:nvPicPr>
          <p:cNvPr id="238" name="Google Shape;238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7145" y="4959329"/>
            <a:ext cx="8462962" cy="14156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9D56B42-C17E-E971-C828-BEDC20B5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</p:spTree>
    <p:extLst>
      <p:ext uri="{BB962C8B-B14F-4D97-AF65-F5344CB8AC3E}">
        <p14:creationId xmlns:p14="http://schemas.microsoft.com/office/powerpoint/2010/main" val="27832323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1DB8F7-FB45-A736-A0E6-F76802CF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Valutazione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docenti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3B3103-A559-6CB9-69D3-04AECCD4B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(Cathy O'Neil: Weapons of Math Destruction. Crown, 2016)</a:t>
            </a:r>
          </a:p>
          <a:p>
            <a:r>
              <a:rPr lang="en-US" dirty="0"/>
              <a:t>Nel 2007, la </a:t>
            </a:r>
            <a:r>
              <a:rPr lang="en-US" dirty="0" err="1"/>
              <a:t>città</a:t>
            </a:r>
            <a:r>
              <a:rPr lang="en-US" dirty="0"/>
              <a:t> di Washington, D.C. </a:t>
            </a:r>
            <a:r>
              <a:rPr lang="en-US" dirty="0" err="1"/>
              <a:t>promosse</a:t>
            </a:r>
            <a:r>
              <a:rPr lang="en-US" dirty="0"/>
              <a:t> </a:t>
            </a:r>
            <a:r>
              <a:rPr lang="en-US" dirty="0" err="1"/>
              <a:t>un'iniziativa</a:t>
            </a:r>
            <a:r>
              <a:rPr lang="en-US" dirty="0"/>
              <a:t> per "</a:t>
            </a:r>
            <a:r>
              <a:rPr lang="en-US" dirty="0" err="1"/>
              <a:t>migliorare</a:t>
            </a:r>
            <a:r>
              <a:rPr lang="en-US" dirty="0"/>
              <a:t> la </a:t>
            </a:r>
            <a:r>
              <a:rPr lang="en-US" dirty="0" err="1"/>
              <a:t>qualità</a:t>
            </a:r>
            <a:r>
              <a:rPr lang="en-US" dirty="0"/>
              <a:t>"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scuole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città</a:t>
            </a:r>
            <a:r>
              <a:rPr lang="en-US" dirty="0"/>
              <a:t>, </a:t>
            </a:r>
            <a:r>
              <a:rPr lang="en-US" dirty="0" err="1"/>
              <a:t>considerata</a:t>
            </a:r>
            <a:r>
              <a:rPr lang="en-US" dirty="0"/>
              <a:t> </a:t>
            </a:r>
            <a:r>
              <a:rPr lang="en-US" dirty="0" err="1"/>
              <a:t>insoddisfacente</a:t>
            </a:r>
            <a:endParaRPr lang="en-US" dirty="0"/>
          </a:p>
          <a:p>
            <a:r>
              <a:rPr lang="en-US" dirty="0" err="1"/>
              <a:t>Ritenendo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la "</a:t>
            </a:r>
            <a:r>
              <a:rPr lang="en-US" dirty="0" err="1"/>
              <a:t>colpa</a:t>
            </a:r>
            <a:r>
              <a:rPr lang="en-US" dirty="0"/>
              <a:t>" fosse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docenti</a:t>
            </a:r>
            <a:r>
              <a:rPr lang="en-US" dirty="0"/>
              <a:t> e del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scarso</a:t>
            </a:r>
            <a:r>
              <a:rPr lang="en-US" dirty="0"/>
              <a:t> </a:t>
            </a:r>
            <a:r>
              <a:rPr lang="en-US" dirty="0" err="1"/>
              <a:t>impegno</a:t>
            </a:r>
            <a:endParaRPr lang="en-US" dirty="0"/>
          </a:p>
          <a:p>
            <a:r>
              <a:rPr lang="en-US" dirty="0"/>
              <a:t>Fu </a:t>
            </a:r>
            <a:r>
              <a:rPr lang="en-US" dirty="0" err="1"/>
              <a:t>introdotto</a:t>
            </a:r>
            <a:r>
              <a:rPr lang="en-US" dirty="0"/>
              <a:t> un </a:t>
            </a:r>
            <a:r>
              <a:rPr lang="en-US" dirty="0" err="1"/>
              <a:t>sistema</a:t>
            </a:r>
            <a:r>
              <a:rPr lang="en-US" dirty="0"/>
              <a:t> di </a:t>
            </a:r>
            <a:r>
              <a:rPr lang="en-US" dirty="0" err="1"/>
              <a:t>valutazione</a:t>
            </a:r>
            <a:r>
              <a:rPr lang="en-US" dirty="0"/>
              <a:t> </a:t>
            </a:r>
            <a:r>
              <a:rPr lang="en-US" dirty="0" err="1"/>
              <a:t>basato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"</a:t>
            </a:r>
            <a:r>
              <a:rPr lang="en-US" dirty="0" err="1"/>
              <a:t>valore</a:t>
            </a:r>
            <a:r>
              <a:rPr lang="en-US" dirty="0"/>
              <a:t> </a:t>
            </a:r>
            <a:r>
              <a:rPr lang="en-US" dirty="0" err="1"/>
              <a:t>aggiunto</a:t>
            </a:r>
            <a:r>
              <a:rPr lang="en-US" dirty="0"/>
              <a:t>":</a:t>
            </a:r>
          </a:p>
          <a:p>
            <a:pPr lvl="1"/>
            <a:r>
              <a:rPr lang="en-US" dirty="0" err="1"/>
              <a:t>misura</a:t>
            </a:r>
            <a:r>
              <a:rPr lang="en-US" dirty="0"/>
              <a:t> del "</a:t>
            </a:r>
            <a:r>
              <a:rPr lang="en-US" dirty="0" err="1"/>
              <a:t>progesso</a:t>
            </a:r>
            <a:r>
              <a:rPr lang="en-US" dirty="0"/>
              <a:t>"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studenti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corso</a:t>
            </a:r>
            <a:r>
              <a:rPr lang="en-US" dirty="0"/>
              <a:t> di un anno </a:t>
            </a:r>
            <a:r>
              <a:rPr lang="en-US" dirty="0" err="1"/>
              <a:t>scolastico</a:t>
            </a:r>
            <a:endParaRPr lang="en-US" dirty="0"/>
          </a:p>
          <a:p>
            <a:r>
              <a:rPr lang="en-US" dirty="0" err="1"/>
              <a:t>Decisioni</a:t>
            </a:r>
            <a:r>
              <a:rPr lang="en-US" dirty="0"/>
              <a:t> (</a:t>
            </a:r>
            <a:r>
              <a:rPr lang="en-US" dirty="0" err="1"/>
              <a:t>incluso</a:t>
            </a:r>
            <a:r>
              <a:rPr lang="en-US" dirty="0"/>
              <a:t> il </a:t>
            </a:r>
            <a:r>
              <a:rPr lang="en-US" dirty="0" err="1"/>
              <a:t>licenziamento</a:t>
            </a:r>
            <a:r>
              <a:rPr lang="en-US" dirty="0"/>
              <a:t>) </a:t>
            </a:r>
            <a:r>
              <a:rPr lang="en-US" dirty="0" err="1"/>
              <a:t>furono</a:t>
            </a:r>
            <a:r>
              <a:rPr lang="en-US" dirty="0"/>
              <a:t> prese </a:t>
            </a:r>
            <a:r>
              <a:rPr lang="en-US" dirty="0" err="1"/>
              <a:t>sulla</a:t>
            </a:r>
            <a:r>
              <a:rPr lang="en-US" dirty="0"/>
              <a:t> base di </a:t>
            </a:r>
            <a:r>
              <a:rPr lang="en-US" dirty="0" err="1"/>
              <a:t>singoli</a:t>
            </a:r>
            <a:r>
              <a:rPr lang="en-US" dirty="0"/>
              <a:t> anni </a:t>
            </a:r>
            <a:r>
              <a:rPr lang="en-US" dirty="0" err="1"/>
              <a:t>scolastici</a:t>
            </a:r>
            <a:r>
              <a:rPr lang="en-US" dirty="0"/>
              <a:t> e </a:t>
            </a:r>
            <a:r>
              <a:rPr lang="en-US" dirty="0" err="1"/>
              <a:t>quindi</a:t>
            </a:r>
            <a:r>
              <a:rPr lang="en-US" dirty="0"/>
              <a:t>, per le </a:t>
            </a:r>
            <a:r>
              <a:rPr lang="en-US" dirty="0" err="1"/>
              <a:t>scuole</a:t>
            </a:r>
            <a:r>
              <a:rPr lang="en-US" dirty="0"/>
              <a:t> </a:t>
            </a:r>
            <a:r>
              <a:rPr lang="en-US" dirty="0" err="1"/>
              <a:t>elementari</a:t>
            </a:r>
            <a:r>
              <a:rPr lang="en-US" dirty="0"/>
              <a:t>, </a:t>
            </a:r>
            <a:r>
              <a:rPr lang="en-US" dirty="0" err="1"/>
              <a:t>sulla</a:t>
            </a:r>
            <a:r>
              <a:rPr lang="en-US" dirty="0"/>
              <a:t> base di </a:t>
            </a:r>
            <a:r>
              <a:rPr lang="en-US" dirty="0" err="1"/>
              <a:t>singole</a:t>
            </a:r>
            <a:r>
              <a:rPr lang="en-US" dirty="0"/>
              <a:t> </a:t>
            </a:r>
            <a:r>
              <a:rPr lang="en-US" dirty="0" err="1"/>
              <a:t>classi</a:t>
            </a:r>
            <a:r>
              <a:rPr lang="en-US" dirty="0"/>
              <a:t>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4D8C2A-FA89-4877-C69A-DD747BC1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/>
              <a:t>24/07/2023</a:t>
            </a: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E3CE67-EDFA-602A-F24F-DCB050C3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C48B14-0263-2735-86C0-B29E2D85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61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719272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E7FDC8-0ECF-C831-A18F-D58EF8E3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Osservazioni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C7FB84-C7EB-6081-3B51-6668C2DCC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Il </a:t>
            </a:r>
            <a:r>
              <a:rPr lang="en-US" dirty="0" err="1"/>
              <a:t>miglioramento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studenti</a:t>
            </a:r>
            <a:r>
              <a:rPr lang="en-US" dirty="0"/>
              <a:t> non </a:t>
            </a:r>
            <a:r>
              <a:rPr lang="en-US" dirty="0" err="1"/>
              <a:t>dipende</a:t>
            </a:r>
            <a:r>
              <a:rPr lang="en-US" dirty="0"/>
              <a:t> solo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qualità</a:t>
            </a:r>
            <a:r>
              <a:rPr lang="en-US" dirty="0"/>
              <a:t> del </a:t>
            </a:r>
            <a:r>
              <a:rPr lang="en-US" dirty="0" err="1"/>
              <a:t>lavoro</a:t>
            </a:r>
            <a:r>
              <a:rPr lang="en-US" dirty="0"/>
              <a:t> del </a:t>
            </a:r>
            <a:r>
              <a:rPr lang="en-US" dirty="0" err="1"/>
              <a:t>docente</a:t>
            </a:r>
            <a:endParaRPr lang="en-US" dirty="0"/>
          </a:p>
          <a:p>
            <a:r>
              <a:rPr lang="en-US" dirty="0" err="1"/>
              <a:t>Nello</a:t>
            </a:r>
            <a:r>
              <a:rPr lang="en-US" dirty="0"/>
              <a:t> </a:t>
            </a:r>
            <a:r>
              <a:rPr lang="en-US" dirty="0" err="1"/>
              <a:t>specifico</a:t>
            </a:r>
            <a:r>
              <a:rPr lang="en-US" dirty="0"/>
              <a:t>, </a:t>
            </a:r>
            <a:r>
              <a:rPr lang="en-US" dirty="0" err="1"/>
              <a:t>un'insegnante</a:t>
            </a:r>
            <a:r>
              <a:rPr lang="en-US" dirty="0"/>
              <a:t> </a:t>
            </a:r>
            <a:r>
              <a:rPr lang="en-US" dirty="0" err="1"/>
              <a:t>licenziata</a:t>
            </a:r>
            <a:r>
              <a:rPr lang="en-US" dirty="0"/>
              <a:t> </a:t>
            </a:r>
            <a:r>
              <a:rPr lang="en-US" dirty="0" err="1"/>
              <a:t>chiese</a:t>
            </a:r>
            <a:r>
              <a:rPr lang="en-US" dirty="0"/>
              <a:t> </a:t>
            </a:r>
            <a:r>
              <a:rPr lang="en-US" dirty="0" err="1"/>
              <a:t>conto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motivazioni</a:t>
            </a:r>
            <a:r>
              <a:rPr lang="en-US" dirty="0"/>
              <a:t> e le fu </a:t>
            </a:r>
            <a:r>
              <a:rPr lang="en-US" dirty="0" err="1"/>
              <a:t>detto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"la </a:t>
            </a:r>
            <a:r>
              <a:rPr lang="en-US" dirty="0" err="1"/>
              <a:t>decisione</a:t>
            </a:r>
            <a:r>
              <a:rPr lang="en-US" dirty="0"/>
              <a:t> era </a:t>
            </a:r>
            <a:r>
              <a:rPr lang="en-US" dirty="0" err="1"/>
              <a:t>oggettiva</a:t>
            </a:r>
            <a:r>
              <a:rPr lang="en-US" dirty="0"/>
              <a:t>" (e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l'algoritmo</a:t>
            </a:r>
            <a:r>
              <a:rPr lang="en-US" dirty="0"/>
              <a:t> era </a:t>
            </a:r>
            <a:r>
              <a:rPr lang="en-US" dirty="0" err="1"/>
              <a:t>proprietario</a:t>
            </a:r>
            <a:r>
              <a:rPr lang="en-US" dirty="0"/>
              <a:t>!)</a:t>
            </a:r>
          </a:p>
          <a:p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larghissima</a:t>
            </a:r>
            <a:r>
              <a:rPr lang="en-US" dirty="0"/>
              <a:t> </a:t>
            </a:r>
            <a:r>
              <a:rPr lang="en-US" dirty="0" err="1"/>
              <a:t>scala</a:t>
            </a:r>
            <a:r>
              <a:rPr lang="en-US" dirty="0"/>
              <a:t> (</a:t>
            </a:r>
            <a:r>
              <a:rPr lang="en-US" dirty="0" err="1"/>
              <a:t>forse</a:t>
            </a:r>
            <a:r>
              <a:rPr lang="en-US" dirty="0"/>
              <a:t>) i </a:t>
            </a:r>
            <a:r>
              <a:rPr lang="en-US" dirty="0" err="1"/>
              <a:t>fenomeni</a:t>
            </a:r>
            <a:r>
              <a:rPr lang="en-US" dirty="0"/>
              <a:t> </a:t>
            </a:r>
            <a:r>
              <a:rPr lang="en-US" dirty="0" err="1"/>
              <a:t>esterni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ammortizzati</a:t>
            </a:r>
            <a:r>
              <a:rPr lang="en-US" dirty="0"/>
              <a:t>, ma non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singola</a:t>
            </a:r>
            <a:r>
              <a:rPr lang="en-US" dirty="0"/>
              <a:t> </a:t>
            </a:r>
            <a:r>
              <a:rPr lang="en-US" dirty="0" err="1"/>
              <a:t>classe</a:t>
            </a:r>
            <a:endParaRPr lang="en-US" dirty="0"/>
          </a:p>
          <a:p>
            <a:r>
              <a:rPr lang="en-US" dirty="0"/>
              <a:t>E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</a:t>
            </a:r>
            <a:r>
              <a:rPr lang="en-US" dirty="0" err="1"/>
              <a:t>scala</a:t>
            </a:r>
            <a:r>
              <a:rPr lang="en-US" dirty="0"/>
              <a:t>, ci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influenze</a:t>
            </a:r>
            <a:r>
              <a:rPr lang="en-US" dirty="0"/>
              <a:t> </a:t>
            </a:r>
            <a:r>
              <a:rPr lang="en-US" dirty="0" err="1"/>
              <a:t>esterne</a:t>
            </a:r>
            <a:r>
              <a:rPr lang="en-US" dirty="0"/>
              <a:t> (ad </a:t>
            </a:r>
            <a:r>
              <a:rPr lang="en-US" dirty="0" err="1"/>
              <a:t>esempio</a:t>
            </a:r>
            <a:r>
              <a:rPr lang="en-US" dirty="0"/>
              <a:t> la </a:t>
            </a:r>
            <a:r>
              <a:rPr lang="en-US" dirty="0" err="1"/>
              <a:t>situazione</a:t>
            </a:r>
            <a:r>
              <a:rPr lang="en-US" dirty="0"/>
              <a:t> </a:t>
            </a:r>
            <a:r>
              <a:rPr lang="en-US" dirty="0" err="1"/>
              <a:t>economica</a:t>
            </a:r>
            <a:r>
              <a:rPr lang="en-US" dirty="0"/>
              <a:t> e </a:t>
            </a:r>
            <a:r>
              <a:rPr lang="en-US" dirty="0" err="1"/>
              <a:t>sociale</a:t>
            </a:r>
            <a:r>
              <a:rPr lang="en-US" dirty="0"/>
              <a:t>)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alterare</a:t>
            </a:r>
            <a:r>
              <a:rPr lang="en-US" dirty="0"/>
              <a:t> </a:t>
            </a:r>
            <a:r>
              <a:rPr lang="en-US" dirty="0" err="1"/>
              <a:t>l'analisi</a:t>
            </a:r>
            <a:endParaRPr lang="en-US" dirty="0"/>
          </a:p>
          <a:p>
            <a:r>
              <a:rPr lang="en-US" dirty="0" err="1"/>
              <a:t>Inoltre</a:t>
            </a:r>
            <a:r>
              <a:rPr lang="en-US" dirty="0"/>
              <a:t> (e </a:t>
            </a:r>
            <a:r>
              <a:rPr lang="en-US" dirty="0" err="1"/>
              <a:t>questo</a:t>
            </a:r>
            <a:r>
              <a:rPr lang="en-US" dirty="0"/>
              <a:t> fu </a:t>
            </a:r>
            <a:r>
              <a:rPr lang="en-US" dirty="0" err="1"/>
              <a:t>evidenziato</a:t>
            </a:r>
            <a:r>
              <a:rPr lang="en-US" dirty="0"/>
              <a:t> a Washington, </a:t>
            </a:r>
            <a:r>
              <a:rPr lang="en-US" dirty="0" err="1"/>
              <a:t>sia</a:t>
            </a:r>
            <a:r>
              <a:rPr lang="en-US" dirty="0"/>
              <a:t> pure senza prove </a:t>
            </a:r>
            <a:r>
              <a:rPr lang="en-US" dirty="0" err="1"/>
              <a:t>certe</a:t>
            </a:r>
            <a:r>
              <a:rPr lang="en-US" dirty="0"/>
              <a:t>), il </a:t>
            </a:r>
            <a:r>
              <a:rPr lang="en-US" dirty="0" err="1"/>
              <a:t>modello</a:t>
            </a:r>
            <a:r>
              <a:rPr lang="en-US" dirty="0"/>
              <a:t> </a:t>
            </a:r>
            <a:r>
              <a:rPr lang="en-US" dirty="0" err="1"/>
              <a:t>stesso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introdurre</a:t>
            </a:r>
            <a:r>
              <a:rPr lang="en-US" dirty="0"/>
              <a:t> </a:t>
            </a:r>
            <a:r>
              <a:rPr lang="en-US" dirty="0" err="1"/>
              <a:t>distorsioni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il </a:t>
            </a:r>
            <a:r>
              <a:rPr lang="en-US" dirty="0" err="1"/>
              <a:t>livello</a:t>
            </a:r>
            <a:r>
              <a:rPr lang="en-US" dirty="0"/>
              <a:t> in </a:t>
            </a:r>
            <a:r>
              <a:rPr lang="en-US" dirty="0" err="1"/>
              <a:t>ingresso</a:t>
            </a:r>
            <a:r>
              <a:rPr lang="en-US" dirty="0"/>
              <a:t> </a:t>
            </a:r>
            <a:r>
              <a:rPr lang="en-US" dirty="0" err="1"/>
              <a:t>potrebbe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alterato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valutazione</a:t>
            </a:r>
            <a:r>
              <a:rPr lang="en-US" dirty="0"/>
              <a:t> </a:t>
            </a:r>
            <a:r>
              <a:rPr lang="en-US" dirty="0" err="1"/>
              <a:t>fatta</a:t>
            </a:r>
            <a:r>
              <a:rPr lang="en-US" dirty="0"/>
              <a:t> in </a:t>
            </a:r>
            <a:r>
              <a:rPr lang="en-US" dirty="0" err="1"/>
              <a:t>uscita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ciclo</a:t>
            </a:r>
            <a:r>
              <a:rPr lang="en-US" dirty="0"/>
              <a:t> </a:t>
            </a:r>
            <a:r>
              <a:rPr lang="en-US" dirty="0" err="1"/>
              <a:t>precedente</a:t>
            </a:r>
            <a:r>
              <a:rPr lang="en-US" dirty="0"/>
              <a:t>!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598AC9-9349-1AD7-D410-31D654B5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/>
              <a:t>24/07/2023</a:t>
            </a: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7A66FC-67D6-A73F-600A-1805CC32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866A23-9A28-DF60-AEB3-1FE1E7D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62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193192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1C17C5-DE67-9BA4-8980-AAE03EDB4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altro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controverso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0E349C-B1CC-D0ED-F0B1-9245607C2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test </a:t>
            </a:r>
            <a:r>
              <a:rPr lang="en-US" dirty="0" err="1"/>
              <a:t>standardizzati</a:t>
            </a:r>
            <a:r>
              <a:rPr lang="en-US" dirty="0"/>
              <a:t> di </a:t>
            </a:r>
            <a:r>
              <a:rPr lang="en-US" dirty="0" err="1"/>
              <a:t>ammissione</a:t>
            </a:r>
            <a:r>
              <a:rPr lang="en-US" dirty="0"/>
              <a:t> o </a:t>
            </a:r>
            <a:r>
              <a:rPr lang="en-US" dirty="0" err="1"/>
              <a:t>comunque</a:t>
            </a:r>
            <a:r>
              <a:rPr lang="en-US" dirty="0"/>
              <a:t> di </a:t>
            </a:r>
            <a:r>
              <a:rPr lang="en-US" dirty="0" err="1"/>
              <a:t>valutazione</a:t>
            </a:r>
            <a:r>
              <a:rPr lang="en-US" dirty="0"/>
              <a:t> per </a:t>
            </a:r>
            <a:r>
              <a:rPr lang="en-US" dirty="0" err="1"/>
              <a:t>l'accesso</a:t>
            </a:r>
            <a:r>
              <a:rPr lang="en-US" dirty="0"/>
              <a:t> </a:t>
            </a:r>
            <a:r>
              <a:rPr lang="en-US" dirty="0" err="1"/>
              <a:t>all'università</a:t>
            </a:r>
            <a:endParaRPr lang="en-US" dirty="0"/>
          </a:p>
          <a:p>
            <a:r>
              <a:rPr lang="en-US" dirty="0"/>
              <a:t>Non ho la </a:t>
            </a:r>
            <a:r>
              <a:rPr lang="en-US" dirty="0" err="1"/>
              <a:t>pretesa</a:t>
            </a:r>
            <a:r>
              <a:rPr lang="en-US" dirty="0"/>
              <a:t> di </a:t>
            </a:r>
            <a:r>
              <a:rPr lang="en-US" dirty="0" err="1"/>
              <a:t>discutere</a:t>
            </a:r>
            <a:r>
              <a:rPr lang="en-US" dirty="0"/>
              <a:t> a 360° ma di </a:t>
            </a:r>
            <a:r>
              <a:rPr lang="en-US" dirty="0" err="1"/>
              <a:t>fornire</a:t>
            </a:r>
            <a:r>
              <a:rPr lang="en-US" dirty="0"/>
              <a:t> </a:t>
            </a:r>
            <a:r>
              <a:rPr lang="en-US" dirty="0" err="1"/>
              <a:t>spunti</a:t>
            </a:r>
            <a:r>
              <a:rPr lang="en-US" dirty="0"/>
              <a:t>, </a:t>
            </a:r>
            <a:r>
              <a:rPr lang="en-US" dirty="0" err="1"/>
              <a:t>partendo</a:t>
            </a:r>
            <a:r>
              <a:rPr lang="en-US" dirty="0"/>
              <a:t> da un </a:t>
            </a:r>
            <a:r>
              <a:rPr lang="en-US" dirty="0" err="1"/>
              <a:t>articolo</a:t>
            </a:r>
            <a:r>
              <a:rPr lang="en-US" dirty="0"/>
              <a:t> </a:t>
            </a:r>
            <a:r>
              <a:rPr lang="en-US" dirty="0" err="1"/>
              <a:t>recente</a:t>
            </a:r>
            <a:endParaRPr lang="en-US" dirty="0"/>
          </a:p>
          <a:p>
            <a:pPr marL="0" indent="0" algn="ctr">
              <a:buNone/>
            </a:pPr>
            <a:r>
              <a:rPr lang="en-US" sz="1200" dirty="0">
                <a:hlinkClick r:id="rId2"/>
              </a:rPr>
              <a:t>https://www.theatlantic.com/ideas/archive/2022/04/mit-admissions-reinstates-sat-act-tests/629455/?utm_source=pocket&amp;utm_medium=email&amp;utm_campaign=pockethits&amp;cta=1&amp;src=ph&amp;fbclid=IwAR0nZcwEbFHwrhvtCPt2NjqqOoE6QjQLZw_4OTSHGIoMSm57cvlo2dGq-Ck</a:t>
            </a:r>
            <a:endParaRPr lang="en-US" sz="1200" dirty="0"/>
          </a:p>
          <a:p>
            <a:r>
              <a:rPr lang="it-IT" dirty="0"/>
              <a:t>K. Paige </a:t>
            </a:r>
            <a:r>
              <a:rPr lang="it-IT" dirty="0" err="1"/>
              <a:t>Harden</a:t>
            </a:r>
            <a:r>
              <a:rPr lang="it-IT" dirty="0"/>
              <a:t>: The SAT </a:t>
            </a:r>
            <a:r>
              <a:rPr lang="it-IT" dirty="0" err="1"/>
              <a:t>Isn’t</a:t>
            </a:r>
            <a:r>
              <a:rPr lang="it-IT" dirty="0"/>
              <a:t> </a:t>
            </a:r>
            <a:r>
              <a:rPr lang="it-IT" dirty="0" err="1"/>
              <a:t>What’s</a:t>
            </a:r>
            <a:r>
              <a:rPr lang="it-IT" dirty="0"/>
              <a:t> </a:t>
            </a:r>
            <a:r>
              <a:rPr lang="it-IT" dirty="0" err="1"/>
              <a:t>Unfair</a:t>
            </a:r>
            <a:r>
              <a:rPr lang="it-IT" dirty="0"/>
              <a:t>. The Atlantic, 2/04/2022</a:t>
            </a:r>
          </a:p>
          <a:p>
            <a:endParaRPr lang="it-IT" dirty="0"/>
          </a:p>
          <a:p>
            <a:pPr marL="0" indent="0" algn="ctr">
              <a:buNone/>
            </a:pP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4CC3D4-9DD2-DC81-DB8E-1E82E82B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/>
              <a:t>24/07/2023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746F1C-BBD4-F5B3-6322-D1915017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C4049E-63D4-90FA-7C6D-A35DD556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63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655377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F5C37B-A8BB-1705-6AE9-14E19837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altro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controverso</a:t>
            </a:r>
            <a:r>
              <a:rPr lang="en-US" dirty="0"/>
              <a:t>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EC00FC-57DB-EED0-2285-BA2E1A447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università</a:t>
            </a:r>
            <a:r>
              <a:rPr lang="en-US" dirty="0"/>
              <a:t> </a:t>
            </a:r>
            <a:r>
              <a:rPr lang="en-US" dirty="0" err="1"/>
              <a:t>americane</a:t>
            </a:r>
            <a:r>
              <a:rPr lang="en-US" dirty="0"/>
              <a:t> </a:t>
            </a:r>
            <a:r>
              <a:rPr lang="en-US" dirty="0" err="1"/>
              <a:t>utilizzano</a:t>
            </a:r>
            <a:r>
              <a:rPr lang="en-US" dirty="0"/>
              <a:t> da molto tempo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cosiddetti</a:t>
            </a:r>
            <a:r>
              <a:rPr lang="en-US" dirty="0"/>
              <a:t> test </a:t>
            </a:r>
            <a:r>
              <a:rPr lang="en-US" dirty="0" err="1"/>
              <a:t>standardizzati</a:t>
            </a:r>
            <a:r>
              <a:rPr lang="en-US" dirty="0"/>
              <a:t>,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c'è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tendenza</a:t>
            </a:r>
            <a:r>
              <a:rPr lang="en-US" dirty="0"/>
              <a:t> ad </a:t>
            </a:r>
            <a:r>
              <a:rPr lang="en-US" dirty="0" err="1"/>
              <a:t>usarli</a:t>
            </a:r>
            <a:r>
              <a:rPr lang="en-US" dirty="0"/>
              <a:t> </a:t>
            </a:r>
            <a:r>
              <a:rPr lang="en-US" dirty="0" err="1"/>
              <a:t>meno</a:t>
            </a:r>
            <a:endParaRPr lang="en-US" dirty="0"/>
          </a:p>
          <a:p>
            <a:pPr lvl="1"/>
            <a:r>
              <a:rPr lang="it-IT" dirty="0"/>
              <a:t>più di tre quarti dei college non richiedono il SAT o l'ACT per l'ammissione quest'anno, un massimo storico e oltre 400 dottorati di ricerca hanno abbandonato il GRE, rispetto a pochissimi alcuni anni fa</a:t>
            </a:r>
          </a:p>
          <a:p>
            <a:pPr lvl="2"/>
            <a:r>
              <a:rPr lang="it-IT" dirty="0"/>
              <a:t>si riteneva che i test standardizzati fossero un "motore di disuguaglianza" ("an </a:t>
            </a:r>
            <a:r>
              <a:rPr lang="it-IT" dirty="0" err="1"/>
              <a:t>engine</a:t>
            </a:r>
            <a:r>
              <a:rPr lang="it-IT" dirty="0"/>
              <a:t> of </a:t>
            </a:r>
            <a:r>
              <a:rPr lang="it-IT" dirty="0" err="1"/>
              <a:t>inequality</a:t>
            </a:r>
            <a:r>
              <a:rPr lang="it-IT" dirty="0"/>
              <a:t>")</a:t>
            </a:r>
          </a:p>
          <a:p>
            <a:pPr lvl="1"/>
            <a:r>
              <a:rPr lang="it-IT" dirty="0"/>
              <a:t>in controtendenza MIT ha annunciato che ripristinerà il requisito del test per le ammissioni dell'autunno 2023 …</a:t>
            </a:r>
          </a:p>
          <a:p>
            <a:pPr lvl="2"/>
            <a:r>
              <a:rPr lang="it-IT" dirty="0"/>
              <a:t>ritenendo che, senza il SAT gli studenti a basso reddito vengono danneggiati ancora di più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C29202-23B6-454C-845B-427CDECA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/>
              <a:t>24/07/2023</a:t>
            </a: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144418-0896-BD1D-835B-A75C1AB9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10F832-83E6-1C1C-8760-087086BC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64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190912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693F50-F95F-F005-2EE6-AC5E33FD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Approfondiamo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3BB3AF-FD9B-E2CB-163A-641089CB6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conclusione del MIT è controintuitiva perché gli studenti delle famiglie più ricche, in media, ottengono punteggi più alti nei test standardizzati rispetto agli studenti delle famiglie più povere. La correlazione è abbastanza forte così che alcuni ricercatori respingono i test standardizzati come nient'altro che un surrogato della domanda: "Sei ricco?"</a:t>
            </a:r>
          </a:p>
          <a:p>
            <a:r>
              <a:rPr lang="it-IT" dirty="0"/>
              <a:t>Il test misura le differenze nella preparazione accademica, inclusa la capacità di scrivere una frase chiara, di comprendere un passaggio complesso e di risolvere un problema matematico.</a:t>
            </a:r>
          </a:p>
          <a:p>
            <a:pPr lvl="1"/>
            <a:r>
              <a:rPr lang="it-IT" dirty="0"/>
              <a:t>Ma, osserva l'autore: Il SAT non crea disuguaglianze in queste abilità accademiche. Le rivela!</a:t>
            </a:r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F85DE3-D515-211C-EDFE-F94B6D6F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/>
              <a:t>24/07/2023</a:t>
            </a: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D25118-0B95-0C86-33F0-8A2C6A44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75AE68-A397-C63D-F599-ADD4B1C6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65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8231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454CAF-7D38-A69D-9633-8182D3FC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E74FCA-759B-4D3E-C6E1-8B9CE2641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 se non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usano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test,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usare</a:t>
            </a:r>
            <a:r>
              <a:rPr lang="en-US" dirty="0"/>
              <a:t>?</a:t>
            </a:r>
          </a:p>
          <a:p>
            <a:pPr lvl="1"/>
            <a:r>
              <a:rPr lang="it-IT" dirty="0"/>
              <a:t>Saggi personali? Il loro stile e contenuto sono più fortemente correlati al reddito familiare rispetto ai punteggi SAT. </a:t>
            </a:r>
          </a:p>
          <a:p>
            <a:pPr lvl="1"/>
            <a:r>
              <a:rPr lang="it-IT" dirty="0"/>
              <a:t>Lettere di presentazione? Sono soggetti ai pregiudizi classisti e razzisti degli insegnanti e anche sapere come richiedere le lettere richiede un capitale sociale significativo.</a:t>
            </a:r>
          </a:p>
          <a:p>
            <a:pPr lvl="1"/>
            <a:r>
              <a:rPr lang="it-IT" dirty="0"/>
              <a:t>Risultati delle scuole superiori? Ma gli studenti a basso reddito hanno anche voti peggiori.</a:t>
            </a:r>
          </a:p>
          <a:p>
            <a:pPr lvl="1"/>
            <a:r>
              <a:rPr lang="it-IT" dirty="0"/>
              <a:t>Tipi di corsi frequentati e attività svolte?</a:t>
            </a:r>
          </a:p>
          <a:p>
            <a:pPr lvl="1"/>
            <a:r>
              <a:rPr lang="it-IT" dirty="0"/>
              <a:t>Sport, volontariato, viaggi all'estero, tirocini estivi?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9EF317-8FC0-BAE6-E15A-079DF2F3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/>
              <a:t>24/07/2023</a:t>
            </a: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CE1575-83E8-4988-A2CE-EC0E2A244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4A2F8B-BF0C-A52A-3E12-7F44D08A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66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546148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795B4C-C06F-220A-4FD5-A3917F38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Ancora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ammissioni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399AAC-593F-884C-2A11-61FB4056E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Articolo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Repubblica la </a:t>
            </a:r>
            <a:r>
              <a:rPr lang="en-US" dirty="0" err="1"/>
              <a:t>settimana</a:t>
            </a:r>
            <a:r>
              <a:rPr lang="en-US" dirty="0"/>
              <a:t> </a:t>
            </a:r>
            <a:r>
              <a:rPr lang="en-US" dirty="0" err="1"/>
              <a:t>scorsa</a:t>
            </a:r>
            <a:endParaRPr lang="en-US" dirty="0"/>
          </a:p>
          <a:p>
            <a:pPr marL="342883" lvl="1" indent="0">
              <a:buNone/>
            </a:pPr>
            <a:r>
              <a:rPr lang="en-US" sz="2000" dirty="0">
                <a:hlinkClick r:id="rId2"/>
              </a:rPr>
              <a:t>https://www.repubblica.it/commenti/2023/07/12/news/quote_ammissione_universita_affirmative_action-407427122/?rss</a:t>
            </a:r>
            <a:endParaRPr lang="en-US" sz="2000" dirty="0"/>
          </a:p>
          <a:p>
            <a:r>
              <a:rPr lang="en-US" dirty="0" err="1"/>
              <a:t>Riflessione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sentenza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Corte Suprema in </a:t>
            </a:r>
            <a:r>
              <a:rPr lang="en-US" dirty="0" err="1"/>
              <a:t>merito</a:t>
            </a:r>
            <a:r>
              <a:rPr lang="en-US" dirty="0"/>
              <a:t> alle "quote" </a:t>
            </a:r>
            <a:r>
              <a:rPr lang="en-US" dirty="0" err="1"/>
              <a:t>riservate</a:t>
            </a:r>
            <a:r>
              <a:rPr lang="en-US" dirty="0"/>
              <a:t> alle </a:t>
            </a:r>
            <a:r>
              <a:rPr lang="en-US" dirty="0" err="1"/>
              <a:t>minoranze</a:t>
            </a:r>
            <a:endParaRPr lang="en-US" dirty="0"/>
          </a:p>
          <a:p>
            <a:pPr lvl="1"/>
            <a:r>
              <a:rPr lang="en-US" dirty="0"/>
              <a:t>Propone di </a:t>
            </a:r>
            <a:r>
              <a:rPr lang="en-US" dirty="0" err="1"/>
              <a:t>utilizzare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big data</a:t>
            </a:r>
          </a:p>
          <a:p>
            <a:pPr lvl="2"/>
            <a:r>
              <a:rPr lang="it-IT" b="0" i="0" dirty="0">
                <a:solidFill>
                  <a:srgbClr val="000000"/>
                </a:solidFill>
                <a:effectLst/>
                <a:latin typeface="Eugenio Text"/>
              </a:rPr>
              <a:t>"viviamo al tempo dei Big Data — immense basi dati con una risoluzione strabiliante, a volte al livello del singolo individuo"</a:t>
            </a:r>
          </a:p>
          <a:p>
            <a:pPr lvl="2"/>
            <a:r>
              <a:rPr lang="it-IT" dirty="0">
                <a:solidFill>
                  <a:srgbClr val="000000"/>
                </a:solidFill>
                <a:latin typeface="Eugenio Text"/>
              </a:rPr>
              <a:t>"</a:t>
            </a:r>
            <a:r>
              <a:rPr lang="it-IT" b="0" i="0" dirty="0">
                <a:solidFill>
                  <a:srgbClr val="000000"/>
                </a:solidFill>
                <a:effectLst/>
                <a:latin typeface="Eugenio Text"/>
              </a:rPr>
              <a:t>Un sistema davvero equo dovrebbe tener conto non solo dei voti del liceo ma anche della qualità dell’asilo nido, non solo del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Eugenio Text"/>
              </a:rPr>
              <a:t>cap</a:t>
            </a:r>
            <a:r>
              <a:rPr lang="it-IT" b="0" i="0" dirty="0">
                <a:solidFill>
                  <a:srgbClr val="000000"/>
                </a:solidFill>
                <a:effectLst/>
                <a:latin typeface="Eugenio Text"/>
              </a:rPr>
              <a:t> di residenza ma anche dei livelli di piombo nelle condutture"</a:t>
            </a:r>
          </a:p>
          <a:p>
            <a:r>
              <a:rPr lang="it-IT" dirty="0">
                <a:solidFill>
                  <a:srgbClr val="000000"/>
                </a:solidFill>
                <a:latin typeface="Eugenio Text"/>
              </a:rPr>
              <a:t>Non sono molto d'accordo, anzi, per niente</a:t>
            </a:r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E131EED-055F-D51D-6381-EAD82EB3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0192EB-002C-AE45-7A93-4CD82561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2468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848110-FBC7-A88C-8DDF-E6933FEF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e la </a:t>
            </a:r>
            <a:r>
              <a:rPr lang="en-US" dirty="0" err="1"/>
              <a:t>scuola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64F8FF-A329-EAA9-21B3-17D9C5AD9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Cinquant'anni</a:t>
            </a:r>
            <a:r>
              <a:rPr lang="en-US" dirty="0"/>
              <a:t> fa, </a:t>
            </a:r>
            <a:r>
              <a:rPr lang="en-US" dirty="0" err="1"/>
              <a:t>molti</a:t>
            </a:r>
            <a:r>
              <a:rPr lang="en-US" dirty="0"/>
              <a:t> </a:t>
            </a:r>
            <a:r>
              <a:rPr lang="en-US" dirty="0" err="1"/>
              <a:t>docenti</a:t>
            </a:r>
            <a:r>
              <a:rPr lang="en-US" dirty="0"/>
              <a:t>, </a:t>
            </a:r>
            <a:r>
              <a:rPr lang="en-US" dirty="0" err="1"/>
              <a:t>soprattutto</a:t>
            </a:r>
            <a:r>
              <a:rPr lang="en-US" dirty="0"/>
              <a:t> di </a:t>
            </a:r>
            <a:r>
              <a:rPr lang="en-US" dirty="0" err="1"/>
              <a:t>matematica</a:t>
            </a:r>
            <a:r>
              <a:rPr lang="en-US" dirty="0"/>
              <a:t>, </a:t>
            </a:r>
            <a:r>
              <a:rPr lang="en-US" dirty="0" err="1"/>
              <a:t>furono</a:t>
            </a:r>
            <a:r>
              <a:rPr lang="en-US" dirty="0"/>
              <a:t> "</a:t>
            </a:r>
            <a:r>
              <a:rPr lang="en-US" dirty="0" err="1"/>
              <a:t>spaventati</a:t>
            </a:r>
            <a:r>
              <a:rPr lang="en-US" dirty="0"/>
              <a:t>" </a:t>
            </a:r>
            <a:r>
              <a:rPr lang="en-US" dirty="0" err="1"/>
              <a:t>dalle</a:t>
            </a:r>
            <a:r>
              <a:rPr lang="en-US" dirty="0"/>
              <a:t> </a:t>
            </a:r>
            <a:r>
              <a:rPr lang="en-US" dirty="0" err="1"/>
              <a:t>calcolatrici</a:t>
            </a:r>
            <a:endParaRPr lang="en-US" dirty="0"/>
          </a:p>
          <a:p>
            <a:r>
              <a:rPr lang="en-US" dirty="0" err="1"/>
              <a:t>L'intelligenza</a:t>
            </a:r>
            <a:r>
              <a:rPr lang="en-US" dirty="0"/>
              <a:t> </a:t>
            </a:r>
            <a:r>
              <a:rPr lang="en-US" dirty="0" err="1"/>
              <a:t>artificiale</a:t>
            </a:r>
            <a:r>
              <a:rPr lang="en-US" dirty="0"/>
              <a:t> </a:t>
            </a:r>
            <a:r>
              <a:rPr lang="en-US" dirty="0" err="1"/>
              <a:t>generativa</a:t>
            </a:r>
            <a:r>
              <a:rPr lang="en-US" dirty="0"/>
              <a:t>, come le </a:t>
            </a:r>
            <a:r>
              <a:rPr lang="en-US" dirty="0" err="1"/>
              <a:t>calcolatrici</a:t>
            </a:r>
            <a:r>
              <a:rPr lang="en-US" dirty="0"/>
              <a:t>, </a:t>
            </a:r>
            <a:r>
              <a:rPr lang="en-US" dirty="0" err="1"/>
              <a:t>esiste</a:t>
            </a:r>
            <a:r>
              <a:rPr lang="en-US" dirty="0"/>
              <a:t> e ci </a:t>
            </a:r>
            <a:r>
              <a:rPr lang="en-US" dirty="0" err="1"/>
              <a:t>dobbiamo</a:t>
            </a:r>
            <a:r>
              <a:rPr lang="en-US" dirty="0"/>
              <a:t> </a:t>
            </a:r>
            <a:r>
              <a:rPr lang="en-US" dirty="0" err="1"/>
              <a:t>convivere</a:t>
            </a:r>
            <a:endParaRPr lang="en-US" dirty="0"/>
          </a:p>
          <a:p>
            <a:pPr lvl="1"/>
            <a:r>
              <a:rPr lang="en-US" dirty="0" err="1"/>
              <a:t>capendo</a:t>
            </a:r>
            <a:r>
              <a:rPr lang="en-US" dirty="0"/>
              <a:t> come </a:t>
            </a:r>
            <a:r>
              <a:rPr lang="en-US" dirty="0" err="1"/>
              <a:t>funziona</a:t>
            </a:r>
            <a:endParaRPr lang="en-US" dirty="0"/>
          </a:p>
          <a:p>
            <a:pPr lvl="1"/>
            <a:r>
              <a:rPr lang="en-US" dirty="0" err="1"/>
              <a:t>promuovendo</a:t>
            </a:r>
            <a:r>
              <a:rPr lang="en-US" dirty="0"/>
              <a:t> lo spirito </a:t>
            </a:r>
            <a:r>
              <a:rPr lang="en-US" dirty="0" err="1"/>
              <a:t>critico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studenti</a:t>
            </a:r>
            <a:endParaRPr lang="en-US" dirty="0"/>
          </a:p>
          <a:p>
            <a:pPr lvl="1"/>
            <a:r>
              <a:rPr lang="en-US" dirty="0" err="1"/>
              <a:t>Facendolo</a:t>
            </a:r>
            <a:r>
              <a:rPr lang="en-US" dirty="0"/>
              <a:t> </a:t>
            </a:r>
            <a:r>
              <a:rPr lang="en-US" dirty="0" err="1"/>
              <a:t>utilizzare</a:t>
            </a:r>
            <a:r>
              <a:rPr lang="en-US" dirty="0"/>
              <a:t> come </a:t>
            </a:r>
            <a:r>
              <a:rPr lang="en-US" dirty="0" err="1"/>
              <a:t>strumento</a:t>
            </a:r>
            <a:endParaRPr lang="en-US" dirty="0"/>
          </a:p>
          <a:p>
            <a:pPr marL="342883" lvl="1" indent="0">
              <a:buNone/>
            </a:pPr>
            <a:endParaRPr lang="en-US" dirty="0"/>
          </a:p>
          <a:p>
            <a:pPr marL="342883" lvl="1" indent="0">
              <a:buNone/>
            </a:pPr>
            <a:endParaRPr lang="en-US" dirty="0"/>
          </a:p>
          <a:p>
            <a:pPr lvl="1"/>
            <a:r>
              <a:rPr lang="en-US" dirty="0" err="1"/>
              <a:t>Vedi</a:t>
            </a:r>
            <a:r>
              <a:rPr lang="en-US" dirty="0"/>
              <a:t> </a:t>
            </a:r>
            <a:r>
              <a:rPr lang="en-US" dirty="0" err="1"/>
              <a:t>articolo</a:t>
            </a:r>
            <a:r>
              <a:rPr lang="en-US" dirty="0"/>
              <a:t> di </a:t>
            </a:r>
            <a:r>
              <a:rPr lang="en-US" dirty="0" err="1"/>
              <a:t>Quintarelli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Repubblica</a:t>
            </a:r>
          </a:p>
          <a:p>
            <a:pPr marL="685765" lvl="2" indent="0">
              <a:buNone/>
            </a:pPr>
            <a:r>
              <a:rPr lang="en-US" sz="2000" dirty="0"/>
              <a:t>https://</a:t>
            </a:r>
            <a:r>
              <a:rPr lang="en-US" sz="2000" dirty="0" err="1"/>
              <a:t>www.repubblica.it</a:t>
            </a:r>
            <a:r>
              <a:rPr lang="en-US" sz="2000" dirty="0"/>
              <a:t>/</a:t>
            </a:r>
            <a:r>
              <a:rPr lang="en-US" sz="2000" dirty="0" err="1"/>
              <a:t>commenti</a:t>
            </a:r>
            <a:r>
              <a:rPr lang="en-US" sz="2000" dirty="0"/>
              <a:t>/2023/06/27/news/chatgpt_calcolatrici_scuola_intelligenza_artificiale-405929426/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B70B5A9-1196-8A69-AD4B-57EAC90A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CE09B46-0878-0A77-C301-A95F7560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t>68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1118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18F0DB-6ABD-B3EE-A880-AF1BF5F1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Una </a:t>
            </a:r>
            <a:r>
              <a:rPr lang="en-US" dirty="0" err="1"/>
              <a:t>riflessione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ChatGPT</a:t>
            </a:r>
            <a:r>
              <a:rPr lang="en-US" dirty="0"/>
              <a:t>, un </a:t>
            </a:r>
            <a:r>
              <a:rPr lang="en-US" dirty="0" err="1"/>
              <a:t>approccio</a:t>
            </a:r>
            <a:r>
              <a:rPr lang="en-US" dirty="0"/>
              <a:t> "</a:t>
            </a:r>
            <a:r>
              <a:rPr lang="en-US" dirty="0" err="1"/>
              <a:t>etico</a:t>
            </a:r>
            <a:r>
              <a:rPr lang="en-US" dirty="0"/>
              <a:t>" </a:t>
            </a:r>
            <a:br>
              <a:rPr lang="en-US" dirty="0"/>
            </a:br>
            <a:r>
              <a:rPr lang="en-US" dirty="0"/>
              <a:t>(Andrej </a:t>
            </a:r>
            <a:r>
              <a:rPr lang="en-US" dirty="0" err="1"/>
              <a:t>Karpathy</a:t>
            </a:r>
            <a:r>
              <a:rPr lang="en-US" dirty="0"/>
              <a:t>)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19C70E74-8ECF-BA1F-5A01-DAB84F452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69157"/>
            <a:ext cx="7886700" cy="4786411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85BA86-8795-269E-A6FA-90D31E75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it-IT"/>
              <a:t>24/07/2023</a:t>
            </a:r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E19457-3B61-ED68-0A38-E59AA54B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Paolo Atzeni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FDAEDC-126B-B88D-92B7-CD0163B4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9596E-F401-E34B-A44D-32CAE176D609}" type="slidenum">
              <a:rPr lang="en-US" altLang="it-IT" smtClean="0"/>
              <a:pPr>
                <a:defRPr/>
              </a:pPr>
              <a:t>69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9556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969D96-BC17-C789-B17B-97C9B1D4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motivo</a:t>
            </a:r>
            <a:r>
              <a:rPr lang="en-US" dirty="0"/>
              <a:t> in </a:t>
            </a:r>
            <a:r>
              <a:rPr lang="en-US" dirty="0" err="1"/>
              <a:t>più</a:t>
            </a:r>
            <a:r>
              <a:rPr lang="en-US" dirty="0"/>
              <a:t> per </a:t>
            </a:r>
            <a:r>
              <a:rPr lang="en-US" dirty="0" err="1"/>
              <a:t>partecipare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46AEE9-8309-FEC2-96CD-508A0BFAA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Vorrei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cogliere</a:t>
            </a:r>
            <a:r>
              <a:rPr lang="en-US" dirty="0"/>
              <a:t> </a:t>
            </a:r>
            <a:r>
              <a:rPr lang="en-US" dirty="0" err="1"/>
              <a:t>l'occasione</a:t>
            </a:r>
            <a:r>
              <a:rPr lang="en-US" dirty="0"/>
              <a:t> per </a:t>
            </a:r>
            <a:r>
              <a:rPr lang="en-US" dirty="0" err="1"/>
              <a:t>promuovere</a:t>
            </a:r>
            <a:r>
              <a:rPr lang="en-US" dirty="0"/>
              <a:t> la </a:t>
            </a:r>
            <a:r>
              <a:rPr lang="en-US" dirty="0" err="1"/>
              <a:t>diffusione</a:t>
            </a:r>
            <a:r>
              <a:rPr lang="en-US" dirty="0"/>
              <a:t> </a:t>
            </a:r>
            <a:r>
              <a:rPr lang="en-US" dirty="0" err="1"/>
              <a:t>dell'informatica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scuola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 </a:t>
            </a:r>
            <a:r>
              <a:rPr lang="en-US" dirty="0" err="1"/>
              <a:t>l'intelligenza</a:t>
            </a:r>
            <a:r>
              <a:rPr lang="en-US" dirty="0"/>
              <a:t> </a:t>
            </a:r>
            <a:r>
              <a:rPr lang="en-US" dirty="0" err="1"/>
              <a:t>artificiale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strettamente</a:t>
            </a:r>
            <a:r>
              <a:rPr lang="en-US" dirty="0"/>
              <a:t> </a:t>
            </a:r>
            <a:r>
              <a:rPr lang="en-US" dirty="0" err="1"/>
              <a:t>legata</a:t>
            </a:r>
            <a:r>
              <a:rPr lang="en-US" dirty="0"/>
              <a:t> </a:t>
            </a:r>
            <a:r>
              <a:rPr lang="en-US" dirty="0" err="1"/>
              <a:t>all'informatica</a:t>
            </a:r>
            <a:r>
              <a:rPr lang="en-US" dirty="0"/>
              <a:t> (secondo </a:t>
            </a:r>
            <a:r>
              <a:rPr lang="en-US" dirty="0" err="1"/>
              <a:t>molti</a:t>
            </a:r>
            <a:r>
              <a:rPr lang="en-US" dirty="0"/>
              <a:t> ne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, </a:t>
            </a:r>
            <a:r>
              <a:rPr lang="en-US" dirty="0" err="1"/>
              <a:t>comunque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sviluppata</a:t>
            </a:r>
            <a:r>
              <a:rPr lang="en-US" dirty="0"/>
              <a:t> </a:t>
            </a:r>
            <a:r>
              <a:rPr lang="en-US" dirty="0" err="1"/>
              <a:t>nell'ambito</a:t>
            </a:r>
            <a:r>
              <a:rPr lang="en-US" dirty="0"/>
              <a:t> </a:t>
            </a:r>
            <a:r>
              <a:rPr lang="en-US" dirty="0" err="1"/>
              <a:t>dell'informatica</a:t>
            </a:r>
            <a:r>
              <a:rPr lang="en-US" dirty="0"/>
              <a:t>)</a:t>
            </a:r>
          </a:p>
          <a:p>
            <a:r>
              <a:rPr lang="en-US" dirty="0" err="1"/>
              <a:t>Segnalo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un </a:t>
            </a:r>
            <a:r>
              <a:rPr lang="en-US" dirty="0" err="1"/>
              <a:t>convegno</a:t>
            </a:r>
            <a:r>
              <a:rPr lang="en-US" dirty="0"/>
              <a:t>, </a:t>
            </a:r>
            <a:r>
              <a:rPr lang="en-US" dirty="0" err="1"/>
              <a:t>organizzato</a:t>
            </a:r>
            <a:r>
              <a:rPr lang="en-US" dirty="0"/>
              <a:t> </a:t>
            </a:r>
            <a:r>
              <a:rPr lang="en-US" dirty="0" err="1"/>
              <a:t>presso</a:t>
            </a:r>
            <a:r>
              <a:rPr lang="en-US" dirty="0"/>
              <a:t> </a:t>
            </a:r>
            <a:r>
              <a:rPr lang="en-US" dirty="0" err="1"/>
              <a:t>l'Accademia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Lincei</a:t>
            </a:r>
            <a:endParaRPr lang="en-US" dirty="0"/>
          </a:p>
          <a:p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1C90EB-1DE2-5F7C-50F6-EAC801C9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22F48D-5777-09E6-EB58-31C8801E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3489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1A1BC0-C702-7468-2B0F-CF563728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riflessione</a:t>
            </a:r>
            <a:r>
              <a:rPr lang="en-US" dirty="0"/>
              <a:t> finale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9F22DA-D9BF-5910-CA5E-A9E2C195E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Alcune</a:t>
            </a:r>
            <a:r>
              <a:rPr lang="en-US" dirty="0"/>
              <a:t> </a:t>
            </a:r>
            <a:r>
              <a:rPr lang="en-US" dirty="0" err="1"/>
              <a:t>prospettive</a:t>
            </a:r>
            <a:r>
              <a:rPr lang="en-US" dirty="0"/>
              <a:t> </a:t>
            </a:r>
            <a:r>
              <a:rPr lang="en-US" dirty="0" err="1"/>
              <a:t>estreme</a:t>
            </a:r>
            <a:r>
              <a:rPr lang="en-US" dirty="0"/>
              <a:t> </a:t>
            </a:r>
            <a:r>
              <a:rPr lang="en-US" dirty="0" err="1"/>
              <a:t>sull'AI</a:t>
            </a:r>
            <a:r>
              <a:rPr lang="en-US" dirty="0"/>
              <a:t> (K. Crawford)</a:t>
            </a:r>
          </a:p>
          <a:p>
            <a:pPr lvl="1"/>
            <a:r>
              <a:rPr lang="en-US" dirty="0" err="1"/>
              <a:t>Utopistica</a:t>
            </a:r>
            <a:r>
              <a:rPr lang="en-US" dirty="0"/>
              <a:t> (</a:t>
            </a:r>
            <a:r>
              <a:rPr lang="en-US" dirty="0" err="1"/>
              <a:t>soluzionismo</a:t>
            </a:r>
            <a:r>
              <a:rPr lang="en-US" dirty="0"/>
              <a:t> </a:t>
            </a:r>
            <a:r>
              <a:rPr lang="en-US" dirty="0" err="1"/>
              <a:t>tecnologico</a:t>
            </a:r>
            <a:r>
              <a:rPr lang="en-US" dirty="0"/>
              <a:t>): AI </a:t>
            </a:r>
            <a:r>
              <a:rPr lang="en-US" dirty="0" err="1"/>
              <a:t>offre</a:t>
            </a:r>
            <a:r>
              <a:rPr lang="en-US" dirty="0"/>
              <a:t> </a:t>
            </a:r>
            <a:r>
              <a:rPr lang="en-US" dirty="0" err="1"/>
              <a:t>soluzioni</a:t>
            </a:r>
            <a:r>
              <a:rPr lang="en-US" dirty="0"/>
              <a:t> </a:t>
            </a:r>
            <a:r>
              <a:rPr lang="en-US" dirty="0" err="1"/>
              <a:t>generali</a:t>
            </a:r>
            <a:r>
              <a:rPr lang="en-US" dirty="0"/>
              <a:t> a </a:t>
            </a:r>
            <a:r>
              <a:rPr lang="en-US" dirty="0" err="1"/>
              <a:t>qualunque</a:t>
            </a:r>
            <a:r>
              <a:rPr lang="en-US" dirty="0"/>
              <a:t> </a:t>
            </a:r>
            <a:r>
              <a:rPr lang="en-US" dirty="0" err="1"/>
              <a:t>problema</a:t>
            </a:r>
            <a:endParaRPr lang="en-US" dirty="0"/>
          </a:p>
          <a:p>
            <a:pPr lvl="1"/>
            <a:r>
              <a:rPr lang="en-US" dirty="0" err="1"/>
              <a:t>Distopica</a:t>
            </a:r>
            <a:r>
              <a:rPr lang="en-US" dirty="0"/>
              <a:t>: AI </a:t>
            </a:r>
            <a:r>
              <a:rPr lang="en-US" dirty="0" err="1"/>
              <a:t>potrebbe</a:t>
            </a:r>
            <a:r>
              <a:rPr lang="en-US" dirty="0"/>
              <a:t> </a:t>
            </a:r>
            <a:r>
              <a:rPr lang="en-US" dirty="0" err="1"/>
              <a:t>evolversi</a:t>
            </a:r>
            <a:r>
              <a:rPr lang="en-US" dirty="0"/>
              <a:t>, </a:t>
            </a:r>
            <a:r>
              <a:rPr lang="en-US" dirty="0" err="1"/>
              <a:t>dominare</a:t>
            </a:r>
            <a:r>
              <a:rPr lang="en-US" dirty="0"/>
              <a:t> il mondo e </a:t>
            </a:r>
            <a:r>
              <a:rPr lang="en-US" dirty="0" err="1"/>
              <a:t>distruggere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esseri</a:t>
            </a:r>
            <a:r>
              <a:rPr lang="en-US" dirty="0"/>
              <a:t> </a:t>
            </a:r>
            <a:r>
              <a:rPr lang="en-US" dirty="0" err="1"/>
              <a:t>umani</a:t>
            </a:r>
            <a:endParaRPr lang="en-US" dirty="0"/>
          </a:p>
          <a:p>
            <a:pPr lvl="1"/>
            <a:r>
              <a:rPr lang="en-US" dirty="0" err="1"/>
              <a:t>Politica</a:t>
            </a:r>
            <a:r>
              <a:rPr lang="en-US" dirty="0"/>
              <a:t>: "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AI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espressioni</a:t>
            </a:r>
            <a:r>
              <a:rPr lang="en-US" dirty="0"/>
              <a:t> di </a:t>
            </a:r>
            <a:r>
              <a:rPr lang="en-US" dirty="0" err="1"/>
              <a:t>potere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discendono</a:t>
            </a:r>
            <a:r>
              <a:rPr lang="en-US" dirty="0"/>
              <a:t> da </a:t>
            </a:r>
            <a:r>
              <a:rPr lang="en-US" dirty="0" err="1"/>
              <a:t>forze</a:t>
            </a:r>
            <a:r>
              <a:rPr lang="en-US" dirty="0"/>
              <a:t> </a:t>
            </a:r>
            <a:r>
              <a:rPr lang="en-US" dirty="0" err="1"/>
              <a:t>economiche</a:t>
            </a:r>
            <a:r>
              <a:rPr lang="en-US" dirty="0"/>
              <a:t> e </a:t>
            </a:r>
            <a:r>
              <a:rPr lang="en-US" dirty="0" err="1"/>
              <a:t>politiche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ampie</a:t>
            </a:r>
            <a:r>
              <a:rPr lang="en-US" dirty="0"/>
              <a:t>"</a:t>
            </a:r>
          </a:p>
          <a:p>
            <a:pPr marL="685765" lvl="2" indent="0">
              <a:buNone/>
            </a:pPr>
            <a:r>
              <a:rPr lang="en-US" dirty="0"/>
              <a:t>(con </a:t>
            </a:r>
            <a:r>
              <a:rPr lang="en-US" dirty="0" err="1"/>
              <a:t>sfruttamento</a:t>
            </a:r>
            <a:r>
              <a:rPr lang="en-US" dirty="0"/>
              <a:t> di </a:t>
            </a:r>
            <a:r>
              <a:rPr lang="en-US" dirty="0" err="1"/>
              <a:t>manodopera</a:t>
            </a:r>
            <a:r>
              <a:rPr lang="en-US" dirty="0"/>
              <a:t>, di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naturali</a:t>
            </a:r>
            <a:r>
              <a:rPr lang="en-US" dirty="0"/>
              <a:t> e di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personali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7432D0-0B81-0C70-DB89-DE297532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51636E-CCC6-C405-95A9-594FBE24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t>70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4886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A6D3EB-1079-35F1-8216-D0DC780F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8580528-841F-AA60-DEFD-8E87AE0A0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t>71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77FA37C-B2C8-8BA9-4D0D-E741D8BD56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Grazie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0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969D96-BC17-C789-B17B-97C9B1D4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L’insegnamento</a:t>
            </a:r>
            <a:r>
              <a:rPr lang="en-US" dirty="0"/>
              <a:t> </a:t>
            </a:r>
            <a:r>
              <a:rPr lang="en-US" dirty="0" err="1"/>
              <a:t>dell’Informatica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scuola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19 </a:t>
            </a:r>
            <a:r>
              <a:rPr lang="en-US" dirty="0" err="1"/>
              <a:t>ottobre</a:t>
            </a:r>
            <a:r>
              <a:rPr lang="en-US" dirty="0"/>
              <a:t> 2023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46AEE9-8309-FEC2-96CD-508A0BFAA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Temi</a:t>
            </a:r>
            <a:endParaRPr lang="en-US" dirty="0"/>
          </a:p>
          <a:p>
            <a:pPr lvl="1"/>
            <a:r>
              <a:rPr lang="en-US" dirty="0" err="1"/>
              <a:t>L’importanza</a:t>
            </a:r>
            <a:r>
              <a:rPr lang="en-US" dirty="0"/>
              <a:t> </a:t>
            </a:r>
            <a:r>
              <a:rPr lang="en-US" dirty="0" err="1"/>
              <a:t>dell’insegnamento</a:t>
            </a:r>
            <a:r>
              <a:rPr lang="en-US" dirty="0"/>
              <a:t> </a:t>
            </a:r>
            <a:r>
              <a:rPr lang="en-US" dirty="0" err="1"/>
              <a:t>dell’Informatica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scuola</a:t>
            </a:r>
            <a:r>
              <a:rPr lang="en-US" dirty="0"/>
              <a:t>: </a:t>
            </a:r>
            <a:r>
              <a:rPr lang="en-US" dirty="0" err="1"/>
              <a:t>obiettivi</a:t>
            </a:r>
            <a:r>
              <a:rPr lang="en-US" dirty="0"/>
              <a:t> ed </a:t>
            </a:r>
            <a:r>
              <a:rPr lang="en-US" dirty="0" err="1"/>
              <a:t>esperienze</a:t>
            </a:r>
            <a:r>
              <a:rPr lang="en-US" dirty="0"/>
              <a:t> </a:t>
            </a:r>
            <a:r>
              <a:rPr lang="en-US" dirty="0" err="1"/>
              <a:t>internazionali</a:t>
            </a:r>
            <a:r>
              <a:rPr lang="en-US" dirty="0"/>
              <a:t> a </a:t>
            </a:r>
            <a:r>
              <a:rPr lang="en-US" dirty="0" err="1"/>
              <a:t>confronto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L’intelligenza</a:t>
            </a:r>
            <a:r>
              <a:rPr lang="en-US" dirty="0"/>
              <a:t> </a:t>
            </a:r>
            <a:r>
              <a:rPr lang="en-US" dirty="0" err="1"/>
              <a:t>artificiale</a:t>
            </a:r>
            <a:r>
              <a:rPr lang="en-US" dirty="0"/>
              <a:t> e le </a:t>
            </a:r>
            <a:r>
              <a:rPr lang="en-US" dirty="0" err="1"/>
              <a:t>tecnologie</a:t>
            </a:r>
            <a:r>
              <a:rPr lang="en-US" dirty="0"/>
              <a:t> </a:t>
            </a:r>
            <a:r>
              <a:rPr lang="en-US" dirty="0" err="1"/>
              <a:t>informatiche</a:t>
            </a:r>
            <a:r>
              <a:rPr lang="en-US" dirty="0"/>
              <a:t>: la </a:t>
            </a:r>
            <a:r>
              <a:rPr lang="en-US" dirty="0" err="1"/>
              <a:t>scuola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mondo </a:t>
            </a:r>
            <a:r>
              <a:rPr lang="en-US" dirty="0" err="1"/>
              <a:t>che</a:t>
            </a:r>
            <a:r>
              <a:rPr lang="en-US" dirty="0"/>
              <a:t> cambia</a:t>
            </a:r>
          </a:p>
          <a:p>
            <a:pPr lvl="1"/>
            <a:r>
              <a:rPr lang="en-US" dirty="0" err="1"/>
              <a:t>L’approccio</a:t>
            </a:r>
            <a:r>
              <a:rPr lang="en-US" dirty="0"/>
              <a:t> </a:t>
            </a:r>
            <a:r>
              <a:rPr lang="en-US" dirty="0" err="1"/>
              <a:t>culturale</a:t>
            </a:r>
            <a:r>
              <a:rPr lang="en-US" dirty="0"/>
              <a:t> </a:t>
            </a:r>
            <a:r>
              <a:rPr lang="en-US" dirty="0" err="1"/>
              <a:t>dell’informatica</a:t>
            </a:r>
            <a:r>
              <a:rPr lang="en-US" dirty="0"/>
              <a:t> </a:t>
            </a:r>
            <a:r>
              <a:rPr lang="en-US" dirty="0" err="1"/>
              <a:t>nell’innovazione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discipline </a:t>
            </a:r>
            <a:r>
              <a:rPr lang="en-US" dirty="0" err="1"/>
              <a:t>scientifiche</a:t>
            </a:r>
            <a:r>
              <a:rPr lang="en-US" dirty="0"/>
              <a:t> e </a:t>
            </a:r>
            <a:r>
              <a:rPr lang="en-US" dirty="0" err="1"/>
              <a:t>umanistiche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La </a:t>
            </a:r>
            <a:r>
              <a:rPr lang="en-US" dirty="0" err="1"/>
              <a:t>formazione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docenti</a:t>
            </a:r>
            <a:r>
              <a:rPr lang="en-US" dirty="0"/>
              <a:t> e le </a:t>
            </a:r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Fondazione “I </a:t>
            </a:r>
            <a:r>
              <a:rPr lang="en-US" dirty="0" err="1"/>
              <a:t>Lincei</a:t>
            </a:r>
            <a:r>
              <a:rPr lang="en-US" dirty="0"/>
              <a:t> per la </a:t>
            </a:r>
            <a:r>
              <a:rPr lang="en-US" dirty="0" err="1"/>
              <a:t>Scuola</a:t>
            </a:r>
            <a:r>
              <a:rPr lang="en-US" dirty="0"/>
              <a:t>” (Poli, Piano Nazionale </a:t>
            </a:r>
            <a:r>
              <a:rPr lang="en-US" dirty="0" err="1"/>
              <a:t>Scuola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, PNRR): </a:t>
            </a:r>
            <a:r>
              <a:rPr lang="en-US" dirty="0" err="1"/>
              <a:t>programmi</a:t>
            </a:r>
            <a:r>
              <a:rPr lang="en-US" dirty="0"/>
              <a:t> ed </a:t>
            </a:r>
            <a:r>
              <a:rPr lang="en-US" dirty="0" err="1"/>
              <a:t>esperienze</a:t>
            </a:r>
            <a:r>
              <a:rPr lang="en-US" dirty="0"/>
              <a:t>”.</a:t>
            </a:r>
          </a:p>
          <a:p>
            <a:r>
              <a:rPr lang="en-US" dirty="0"/>
              <a:t>Per </a:t>
            </a:r>
            <a:r>
              <a:rPr lang="en-US" dirty="0" err="1"/>
              <a:t>informazioni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Fondazione “I </a:t>
            </a:r>
            <a:r>
              <a:rPr lang="en-US" dirty="0" err="1"/>
              <a:t>Lincei</a:t>
            </a:r>
            <a:r>
              <a:rPr lang="en-US" dirty="0"/>
              <a:t> per la </a:t>
            </a:r>
            <a:r>
              <a:rPr lang="en-US" dirty="0" err="1"/>
              <a:t>Scuola</a:t>
            </a:r>
            <a:r>
              <a:rPr lang="en-US" dirty="0"/>
              <a:t>”</a:t>
            </a:r>
          </a:p>
          <a:p>
            <a:pPr marL="685765" lvl="2" indent="0">
              <a:buNone/>
            </a:pPr>
            <a:r>
              <a:rPr lang="en-US" sz="1600" dirty="0"/>
              <a:t>https://</a:t>
            </a:r>
            <a:r>
              <a:rPr lang="en-US" sz="1600" dirty="0" err="1"/>
              <a:t>www.linceiscuola.it</a:t>
            </a:r>
            <a:r>
              <a:rPr lang="en-US" sz="1600" dirty="0"/>
              <a:t>/news-</a:t>
            </a:r>
            <a:r>
              <a:rPr lang="en-US" sz="1600" dirty="0" err="1"/>
              <a:t>progetto</a:t>
            </a:r>
            <a:r>
              <a:rPr lang="en-US" sz="1600" dirty="0"/>
              <a:t>/convegno-insegnamento-informatica-scuola-criticita-esperienze-progettualita-19-ottobre-2023/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1C90EB-1DE2-5F7C-50F6-EAC801C9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22F48D-5777-09E6-EB58-31C8801E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708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A37023-D7BD-E21F-B1C6-0B2B8755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Decisioni</a:t>
            </a:r>
            <a:r>
              <a:rPr lang="en-US" dirty="0"/>
              <a:t> </a:t>
            </a:r>
            <a:r>
              <a:rPr lang="en-US" dirty="0" err="1"/>
              <a:t>umane</a:t>
            </a:r>
            <a:r>
              <a:rPr lang="en-US" dirty="0"/>
              <a:t> e </a:t>
            </a:r>
            <a:r>
              <a:rPr lang="en-US" dirty="0" err="1"/>
              <a:t>intelligenza</a:t>
            </a:r>
            <a:r>
              <a:rPr lang="en-US" dirty="0"/>
              <a:t> </a:t>
            </a:r>
            <a:r>
              <a:rPr lang="en-US" dirty="0" err="1"/>
              <a:t>artificiale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989EA9-3B59-F1D3-ED00-DEA352E92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Informatica e </a:t>
            </a:r>
            <a:r>
              <a:rPr lang="en-US" dirty="0" err="1"/>
              <a:t>intelligenza</a:t>
            </a:r>
            <a:r>
              <a:rPr lang="en-US" dirty="0"/>
              <a:t> </a:t>
            </a:r>
            <a:r>
              <a:rPr lang="en-US" dirty="0" err="1"/>
              <a:t>artificiale</a:t>
            </a:r>
            <a:endParaRPr lang="en-US" dirty="0"/>
          </a:p>
          <a:p>
            <a:r>
              <a:rPr lang="en-US" dirty="0" err="1"/>
              <a:t>Algoritmi</a:t>
            </a:r>
            <a:r>
              <a:rPr lang="en-US" dirty="0"/>
              <a:t> e machine learning</a:t>
            </a:r>
          </a:p>
          <a:p>
            <a:r>
              <a:rPr lang="en-US" dirty="0" err="1"/>
              <a:t>Decisioni</a:t>
            </a:r>
            <a:r>
              <a:rPr lang="en-US" dirty="0"/>
              <a:t> </a:t>
            </a:r>
            <a:r>
              <a:rPr lang="en-US" dirty="0" err="1"/>
              <a:t>umane</a:t>
            </a:r>
            <a:r>
              <a:rPr lang="en-US" dirty="0"/>
              <a:t> vs </a:t>
            </a:r>
            <a:r>
              <a:rPr lang="en-US" dirty="0" err="1"/>
              <a:t>decisioni</a:t>
            </a:r>
            <a:r>
              <a:rPr lang="en-US" dirty="0"/>
              <a:t> </a:t>
            </a:r>
            <a:r>
              <a:rPr lang="en-US" dirty="0" err="1"/>
              <a:t>automatiche</a:t>
            </a:r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870630-41A5-772F-B758-E3D6A286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Atzeni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FB1795-BDA1-EB64-F832-E12BD48D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5278-C385-4E1F-9C4E-89D670052FF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762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AC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ACN_20210923.pptx" id="{7024996D-AD40-4F7A-95AF-3B272DD64F43}" vid="{30721536-EDF4-4AB4-8C84-CAF1603338A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E0D49BACB6E844B861385E91AE7AC3" ma:contentTypeVersion="2" ma:contentTypeDescription="Create a new document." ma:contentTypeScope="" ma:versionID="580e4278595e6f7a8c387d8af8c29974">
  <xsd:schema xmlns:xsd="http://www.w3.org/2001/XMLSchema" xmlns:xs="http://www.w3.org/2001/XMLSchema" xmlns:p="http://schemas.microsoft.com/office/2006/metadata/properties" xmlns:ns2="517a460e-85a1-4068-b01e-b2220990c22f" targetNamespace="http://schemas.microsoft.com/office/2006/metadata/properties" ma:root="true" ma:fieldsID="faf3d61db69ff21e12de7a7460095132" ns2:_="">
    <xsd:import namespace="517a460e-85a1-4068-b01e-b2220990c2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7a460e-85a1-4068-b01e-b2220990c2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76DC44-7FFC-497B-B82A-7D201DDE76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7a460e-85a1-4068-b01e-b2220990c2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1F2462-1D60-406B-AD2E-21A26FB965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503C04-638E-43FD-B651-915A8F952857}">
  <ds:schemaRefs>
    <ds:schemaRef ds:uri="http://schemas.microsoft.com/office/2006/metadata/properties"/>
    <ds:schemaRef ds:uri="517a460e-85a1-4068-b01e-b2220990c22f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Template_ACN_20210923</Template>
  <TotalTime>2947</TotalTime>
  <Words>4368</Words>
  <Application>Microsoft Macintosh PowerPoint</Application>
  <PresentationFormat>Presentazione su schermo (4:3)</PresentationFormat>
  <Paragraphs>520</Paragraphs>
  <Slides>71</Slides>
  <Notes>7</Notes>
  <HiddenSlides>8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71</vt:i4>
      </vt:variant>
    </vt:vector>
  </HeadingPairs>
  <TitlesOfParts>
    <vt:vector size="77" baseType="lpstr">
      <vt:lpstr>Arial</vt:lpstr>
      <vt:lpstr>Calibri</vt:lpstr>
      <vt:lpstr>Eugenio Text</vt:lpstr>
      <vt:lpstr>Titillium Web</vt:lpstr>
      <vt:lpstr>Tw Cen MT</vt:lpstr>
      <vt:lpstr>Tema ACN</vt:lpstr>
      <vt:lpstr>Presentazione standard di PowerPoint</vt:lpstr>
      <vt:lpstr>Premessa</vt:lpstr>
      <vt:lpstr>Ancora come premessa: ACN</vt:lpstr>
      <vt:lpstr>ACN e la cybersicurezza nazionale (DL 82/2021)</vt:lpstr>
      <vt:lpstr>ACN e formazione</vt:lpstr>
      <vt:lpstr>Formazione e cultura informatica</vt:lpstr>
      <vt:lpstr>Un motivo in più per partecipare</vt:lpstr>
      <vt:lpstr>L’insegnamento dell’Informatica nella scuola: 19 ottobre 2023</vt:lpstr>
      <vt:lpstr>Decisioni umane e intelligenza artificiale</vt:lpstr>
      <vt:lpstr>Informatica e intelligenza artificiale</vt:lpstr>
      <vt:lpstr>Algoritmi questi sconosciuti</vt:lpstr>
      <vt:lpstr>Algoritmo</vt:lpstr>
      <vt:lpstr>Algoritmo, definizione</vt:lpstr>
      <vt:lpstr>Algoritmo, definizione</vt:lpstr>
      <vt:lpstr>Algoritmo, definizione informale</vt:lpstr>
      <vt:lpstr>Un esempio di problema</vt:lpstr>
      <vt:lpstr>Un algoritmo per il MCD</vt:lpstr>
      <vt:lpstr>Un altro algoritmo per il MCD</vt:lpstr>
      <vt:lpstr>Calcolo del MCD</vt:lpstr>
      <vt:lpstr>Commento sull'algoritmo di Euclide</vt:lpstr>
      <vt:lpstr>Un algoritmo per giuristi (costituzionalisti)</vt:lpstr>
      <vt:lpstr>Una domanda</vt:lpstr>
      <vt:lpstr>Algoritmo, altri spunti</vt:lpstr>
      <vt:lpstr>La proposta di "algoritmo"</vt:lpstr>
      <vt:lpstr>Algoritmo, altri spunti (2)</vt:lpstr>
      <vt:lpstr>Algoritmo, altri spunti (3)</vt:lpstr>
      <vt:lpstr>Intelligenza artificiale (IA o AI)</vt:lpstr>
      <vt:lpstr>Sistemi di intelligenza artificiale</vt:lpstr>
      <vt:lpstr>Intelligenza artificiale simbolica</vt:lpstr>
      <vt:lpstr>Intelligenza artificiale subsimbolica</vt:lpstr>
      <vt:lpstr>Torniamo alle ricette</vt:lpstr>
      <vt:lpstr>Algoritmo, altri spunti ancora</vt:lpstr>
      <vt:lpstr>Machine learning e deep learning</vt:lpstr>
      <vt:lpstr>Presentazione standard di PowerPoint</vt:lpstr>
      <vt:lpstr>Large Language Models (ChatGPT e simili)</vt:lpstr>
      <vt:lpstr>Machine learning, un esempio</vt:lpstr>
      <vt:lpstr>Machine learning, un altro esempio</vt:lpstr>
      <vt:lpstr>Machine learning, altri esempi</vt:lpstr>
      <vt:lpstr>Algoritmi di machine learning</vt:lpstr>
      <vt:lpstr>Intelligenza Artificiale e decisioni processuali</vt:lpstr>
      <vt:lpstr>Una riflessione su decisioni processuali</vt:lpstr>
      <vt:lpstr>Determinazione della pena</vt:lpstr>
      <vt:lpstr>Determinazione della pena (2)</vt:lpstr>
      <vt:lpstr>Intelligenza Artificiale e processo</vt:lpstr>
      <vt:lpstr>GDPR, art.22, paragrafo 1 (Reg. UE n. 679/2016)</vt:lpstr>
      <vt:lpstr>Una sentenza</vt:lpstr>
      <vt:lpstr>Correttezza degli algoritmi</vt:lpstr>
      <vt:lpstr>Algoritmi e problemi da risolvere</vt:lpstr>
      <vt:lpstr>Riporto i passi salienti, ma omettiamo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Motivazioni della sentenza</vt:lpstr>
      <vt:lpstr>Alcuni casi noti</vt:lpstr>
      <vt:lpstr>Compas, previsione della recidiva</vt:lpstr>
      <vt:lpstr>Valutazione dei docenti</vt:lpstr>
      <vt:lpstr>Osservazioni</vt:lpstr>
      <vt:lpstr>Un altro caso controverso</vt:lpstr>
      <vt:lpstr>Un altro caso controverso (2)</vt:lpstr>
      <vt:lpstr>Approfondiamo</vt:lpstr>
      <vt:lpstr>Presentazione standard di PowerPoint</vt:lpstr>
      <vt:lpstr>Ancora sulle ammissioni</vt:lpstr>
      <vt:lpstr>ChatGPT e la scuola</vt:lpstr>
      <vt:lpstr>Una riflessione su ChatGPT, un approccio "etico"  (Andrej Karpathy)</vt:lpstr>
      <vt:lpstr>Qualche riflessione finale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Paolo Atzeni</dc:creator>
  <cp:keywords/>
  <dc:description/>
  <cp:lastModifiedBy>Paolo Atzeni</cp:lastModifiedBy>
  <cp:revision>36</cp:revision>
  <cp:lastPrinted>2023-03-20T16:57:45Z</cp:lastPrinted>
  <dcterms:created xsi:type="dcterms:W3CDTF">2022-10-31T11:31:45Z</dcterms:created>
  <dcterms:modified xsi:type="dcterms:W3CDTF">2023-07-24T12:11:18Z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0x01010080E0D49BACB6E844B861385E91AE7AC3</vt:lpwstr>
  </property>
  <property fmtid="{D5CDD505-2E9C-101B-9397-08002B2CF9AE}" pid="3" name="MSIP_Label_5097a60d-5525-435b-8989-8eb48ac0c8cd_Enabled">
    <vt:lpwstr>true</vt:lpwstr>
  </property>
  <property fmtid="{D5CDD505-2E9C-101B-9397-08002B2CF9AE}" pid="4" name="MSIP_Label_5097a60d-5525-435b-8989-8eb48ac0c8cd_SetDate">
    <vt:lpwstr>2022-12-11T08:38:45Z</vt:lpwstr>
  </property>
  <property fmtid="{D5CDD505-2E9C-101B-9397-08002B2CF9AE}" pid="5" name="MSIP_Label_5097a60d-5525-435b-8989-8eb48ac0c8cd_Method">
    <vt:lpwstr>Standard</vt:lpwstr>
  </property>
  <property fmtid="{D5CDD505-2E9C-101B-9397-08002B2CF9AE}" pid="6" name="MSIP_Label_5097a60d-5525-435b-8989-8eb48ac0c8cd_Name">
    <vt:lpwstr>defa4170-0d19-0005-0004-bc88714345d2</vt:lpwstr>
  </property>
  <property fmtid="{D5CDD505-2E9C-101B-9397-08002B2CF9AE}" pid="7" name="MSIP_Label_5097a60d-5525-435b-8989-8eb48ac0c8cd_SiteId">
    <vt:lpwstr>3e90938b-8b27-4762-b4e8-006a8127a119</vt:lpwstr>
  </property>
  <property fmtid="{D5CDD505-2E9C-101B-9397-08002B2CF9AE}" pid="8" name="MSIP_Label_5097a60d-5525-435b-8989-8eb48ac0c8cd_ActionId">
    <vt:lpwstr>708ea878-dcea-40c2-849e-a8a8326bf160</vt:lpwstr>
  </property>
  <property fmtid="{D5CDD505-2E9C-101B-9397-08002B2CF9AE}" pid="9" name="MSIP_Label_5097a60d-5525-435b-8989-8eb48ac0c8cd_ContentBits">
    <vt:lpwstr>0</vt:lpwstr>
  </property>
</Properties>
</file>